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1" d="100"/>
          <a:sy n="81" d="100"/>
        </p:scale>
        <p:origin x="-280" y="-80"/>
      </p:cViewPr>
      <p:guideLst>
        <p:guide orient="horz" pos="2160"/>
        <p:guide pos="27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A45A5-9350-7D49-A1E9-F8128AE40CA7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79C54-D503-524B-A7C6-E0DC2D47F6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02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diapo 1 : position par rapport aux 2 objectifs et formulation/ déclinaison des compétences correspondantes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9C54-D503-524B-A7C6-E0DC2D47F63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13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9C54-D503-524B-A7C6-E0DC2D47F63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10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9C54-D503-524B-A7C6-E0DC2D47F63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25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18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08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80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81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58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39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04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46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12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38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63769-5C1B-B143-8CFE-3D3E5877BC3E}" type="datetimeFigureOut">
              <a:rPr lang="fr-FR" smtClean="0"/>
              <a:t>01/07/2015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B7FE-D8C3-DD40-8C82-5EB345A6FB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03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fr-FR" sz="2000" dirty="0" smtClean="0"/>
              <a:t>Est ce que les sciences doivent participer à analyser les systèmes de contraintes des 5 Familles d’APSA ?</a:t>
            </a:r>
          </a:p>
          <a:p>
            <a:pPr lvl="1" algn="ctr"/>
            <a:r>
              <a:rPr lang="fr-FR" sz="2000" dirty="0" smtClean="0">
                <a:solidFill>
                  <a:srgbClr val="FF0000"/>
                </a:solidFill>
              </a:rPr>
              <a:t>Oui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dirty="0" smtClean="0"/>
              <a:t>C’est </a:t>
            </a:r>
            <a:r>
              <a:rPr lang="fr-FR" sz="2000" dirty="0"/>
              <a:t>la dynamique d’interaction entre l’individu et le système qui définissent les contraintes. </a:t>
            </a:r>
            <a:endParaRPr lang="fr-FR" sz="2000" dirty="0" smtClean="0"/>
          </a:p>
          <a:p>
            <a:pPr marL="800100" lvl="1" indent="-342900">
              <a:buFont typeface="Arial"/>
              <a:buChar char="•"/>
            </a:pPr>
            <a:r>
              <a:rPr lang="fr-FR" sz="2000" dirty="0" smtClean="0"/>
              <a:t>Les sciences participent à </a:t>
            </a:r>
            <a:r>
              <a:rPr lang="fr-FR" sz="2000" dirty="0"/>
              <a:t>une meilleure compréhension des contraintes, et le croisement de plusieurs </a:t>
            </a:r>
            <a:r>
              <a:rPr lang="fr-FR" sz="2000" dirty="0" smtClean="0"/>
              <a:t>éclairages </a:t>
            </a:r>
            <a:r>
              <a:rPr lang="fr-FR" sz="2000" dirty="0"/>
              <a:t>disciplinaires permet leur analyse. La notion de contrainte est un peu </a:t>
            </a:r>
            <a:r>
              <a:rPr lang="fr-FR" sz="2000" dirty="0" smtClean="0"/>
              <a:t>réductrice si elle n’est pas mise en lien avec les </a:t>
            </a:r>
            <a:r>
              <a:rPr lang="fr-FR" sz="2000" dirty="0"/>
              <a:t>ressources mobilisables vis-à-vis de l’environnement</a:t>
            </a:r>
            <a:r>
              <a:rPr lang="fr-FR" sz="2000" dirty="0" smtClean="0"/>
              <a:t>.</a:t>
            </a:r>
            <a:endParaRPr lang="fr-FR" sz="2000" dirty="0"/>
          </a:p>
          <a:p>
            <a:pPr marL="914400" lvl="1" indent="-457200">
              <a:buFont typeface="+mj-lt"/>
              <a:buAutoNum type="arabicPeriod" startAt="2"/>
            </a:pPr>
            <a:endParaRPr lang="fr-FR" sz="2000" dirty="0" smtClean="0"/>
          </a:p>
          <a:p>
            <a:pPr marL="914400" lvl="1" indent="-457200">
              <a:buFont typeface="+mj-lt"/>
              <a:buAutoNum type="arabicPeriod" startAt="2"/>
            </a:pPr>
            <a:r>
              <a:rPr lang="fr-FR" sz="2000" dirty="0" smtClean="0"/>
              <a:t>Est ce que les sciences doivent participer à la compréhension du pratiquant et de son fonctionnement dans les différentes familles d’APSA ?</a:t>
            </a:r>
          </a:p>
          <a:p>
            <a:pPr marL="914400" lvl="1" indent="-457200">
              <a:buFont typeface="Arial"/>
              <a:buChar char="•"/>
            </a:pPr>
            <a:endParaRPr lang="fr-FR" sz="2000" dirty="0" smtClean="0"/>
          </a:p>
          <a:p>
            <a:pPr marL="914400" lvl="1" indent="-457200">
              <a:buFont typeface="Arial"/>
              <a:buChar char="•"/>
            </a:pPr>
            <a:r>
              <a:rPr lang="fr-FR" sz="2000" dirty="0" smtClean="0"/>
              <a:t>Ce </a:t>
            </a:r>
            <a:r>
              <a:rPr lang="fr-FR" sz="2000" dirty="0"/>
              <a:t>questionnement nous paraît redondant car les systèmes de contraintes se définissent vis-à-vis du pratiquant et de l’environnement dans lequel il évolue. </a:t>
            </a:r>
            <a:r>
              <a:rPr lang="fr-FR" sz="2000" dirty="0" smtClean="0"/>
              <a:t>Par exemple la </a:t>
            </a:r>
            <a:r>
              <a:rPr lang="fr-FR" sz="2000" dirty="0"/>
              <a:t>classification internationale du fonctionnement </a:t>
            </a:r>
            <a:r>
              <a:rPr lang="fr-FR" sz="2000" dirty="0" smtClean="0"/>
              <a:t>(approche systémique-individu-environnement) utilisée dans le milieu du handicap peut paraître intéressante.</a:t>
            </a:r>
          </a:p>
          <a:p>
            <a:pPr marL="800100" lvl="1" indent="-342900">
              <a:buFontTx/>
              <a:buChar char="-"/>
            </a:pP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5574550"/>
            <a:ext cx="91440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u="sng" dirty="0"/>
              <a:t>Reformulation proposée :</a:t>
            </a:r>
            <a:endParaRPr lang="fr-FR" dirty="0"/>
          </a:p>
          <a:p>
            <a:pPr algn="ctr"/>
            <a:r>
              <a:rPr lang="fr-FR" b="1" dirty="0">
                <a:solidFill>
                  <a:srgbClr val="FF0000"/>
                </a:solidFill>
              </a:rPr>
              <a:t>« </a:t>
            </a:r>
            <a:r>
              <a:rPr lang="fr-FR" b="1" i="1" dirty="0">
                <a:solidFill>
                  <a:srgbClr val="FF0000"/>
                </a:solidFill>
              </a:rPr>
              <a:t>Les sciences participent </a:t>
            </a:r>
            <a:r>
              <a:rPr lang="fr-FR" b="1" i="1" dirty="0" smtClean="0">
                <a:solidFill>
                  <a:srgbClr val="FF0000"/>
                </a:solidFill>
              </a:rPr>
              <a:t>par les connaissances disciplinaires à </a:t>
            </a:r>
            <a:r>
              <a:rPr lang="fr-FR" b="1" i="1" dirty="0">
                <a:solidFill>
                  <a:srgbClr val="FF0000"/>
                </a:solidFill>
              </a:rPr>
              <a:t>la compréhension de la dynamique d’interaction entre le pratiquant et l’environnement </a:t>
            </a:r>
            <a:r>
              <a:rPr lang="fr-FR" b="1" i="1" dirty="0" smtClean="0">
                <a:solidFill>
                  <a:srgbClr val="FF0000"/>
                </a:solidFill>
              </a:rPr>
              <a:t>dans </a:t>
            </a:r>
            <a:r>
              <a:rPr lang="fr-FR" b="1" i="1" dirty="0">
                <a:solidFill>
                  <a:srgbClr val="FF0000"/>
                </a:solidFill>
              </a:rPr>
              <a:t>lequel il évolue </a:t>
            </a:r>
            <a:r>
              <a:rPr lang="fr-FR" b="1" i="1" dirty="0" smtClean="0">
                <a:solidFill>
                  <a:srgbClr val="FF0000"/>
                </a:solidFill>
              </a:rPr>
              <a:t>pour chaque Famille d’APSA, afin de </a:t>
            </a:r>
            <a:r>
              <a:rPr lang="fr-FR" b="1" i="1" dirty="0">
                <a:solidFill>
                  <a:srgbClr val="FF0000"/>
                </a:solidFill>
              </a:rPr>
              <a:t>permettre son analyse ? (« analyse systémique »)</a:t>
            </a:r>
            <a:r>
              <a:rPr lang="fr-FR" b="1" dirty="0">
                <a:solidFill>
                  <a:srgbClr val="FF0000"/>
                </a:solidFill>
              </a:rPr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411538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Déclinaison </a:t>
            </a:r>
            <a:r>
              <a:rPr lang="fr-FR" u="sng" dirty="0" smtClean="0"/>
              <a:t>des compétences :</a:t>
            </a:r>
            <a:r>
              <a:rPr lang="fr-FR" dirty="0" smtClean="0"/>
              <a:t> </a:t>
            </a:r>
            <a:r>
              <a:rPr lang="fr-FR" dirty="0" err="1" smtClean="0"/>
              <a:t>cf</a:t>
            </a:r>
            <a:r>
              <a:rPr lang="fr-FR" dirty="0" smtClean="0"/>
              <a:t> travail de janvier</a:t>
            </a:r>
          </a:p>
          <a:p>
            <a:pPr marL="0" indent="0" algn="ctr">
              <a:buNone/>
            </a:pPr>
            <a:r>
              <a:rPr lang="fr-FR" u="sng" dirty="0" smtClean="0"/>
              <a:t>Exemple de l’interaction individu/système par </a:t>
            </a:r>
            <a:r>
              <a:rPr lang="fr-FR" u="sng" dirty="0"/>
              <a:t>disciplines :</a:t>
            </a:r>
          </a:p>
          <a:p>
            <a:pPr lvl="0"/>
            <a:r>
              <a:rPr lang="fr-FR" dirty="0"/>
              <a:t>Exemple en histoire : évolution </a:t>
            </a:r>
            <a:r>
              <a:rPr lang="fr-FR" dirty="0" smtClean="0"/>
              <a:t>du système sportif à </a:t>
            </a:r>
            <a:r>
              <a:rPr lang="fr-FR" dirty="0"/>
              <a:t>travers des tensions </a:t>
            </a:r>
            <a:r>
              <a:rPr lang="fr-FR" dirty="0" smtClean="0"/>
              <a:t>d’acteurs</a:t>
            </a:r>
            <a:endParaRPr lang="fr-FR" dirty="0"/>
          </a:p>
          <a:p>
            <a:pPr lvl="0"/>
            <a:r>
              <a:rPr lang="fr-FR" dirty="0" smtClean="0"/>
              <a:t>Exemple </a:t>
            </a:r>
            <a:r>
              <a:rPr lang="fr-FR" dirty="0"/>
              <a:t>en physiologie : </a:t>
            </a:r>
            <a:r>
              <a:rPr lang="fr-FR" dirty="0" smtClean="0"/>
              <a:t>thermorégulation, exemple </a:t>
            </a:r>
            <a:r>
              <a:rPr lang="fr-FR" dirty="0"/>
              <a:t>de compréhension des processus liés à l’individu </a:t>
            </a:r>
            <a:r>
              <a:rPr lang="fr-FR" dirty="0" smtClean="0"/>
              <a:t>sous </a:t>
            </a:r>
            <a:r>
              <a:rPr lang="fr-FR" dirty="0"/>
              <a:t>l’effet de </a:t>
            </a:r>
            <a:r>
              <a:rPr lang="fr-FR" dirty="0" smtClean="0"/>
              <a:t>l’environnement</a:t>
            </a:r>
            <a:endParaRPr lang="fr-FR" dirty="0"/>
          </a:p>
          <a:p>
            <a:pPr lvl="0"/>
            <a:r>
              <a:rPr lang="fr-FR" dirty="0"/>
              <a:t>Exemple en anatomie : le rugby et </a:t>
            </a:r>
            <a:r>
              <a:rPr lang="fr-FR" dirty="0" smtClean="0"/>
              <a:t>le règlement </a:t>
            </a:r>
            <a:r>
              <a:rPr lang="fr-FR" dirty="0"/>
              <a:t>en mêlée au regard des contraintes mécaniques qui s’appliquent à la charnière cervicale (éclairage multidisciplinaire équilibré)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062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Acquisition des connaissances de bases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Améliorer l’interaction sciences-APSA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Illustration dans une APSA de chaque famille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Utilisation </a:t>
            </a:r>
            <a:r>
              <a:rPr lang="fr-FR" dirty="0"/>
              <a:t>des bases scientifiques</a:t>
            </a:r>
            <a:r>
              <a:rPr lang="fr-FR" dirty="0" smtClean="0"/>
              <a:t> dans chaque APSA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Séminaire/formation continue (dans les deux sens)</a:t>
            </a:r>
          </a:p>
          <a:p>
            <a:pPr lvl="1">
              <a:buFont typeface="Wingdings" charset="2"/>
              <a:buChar char="Ø"/>
            </a:pPr>
            <a:r>
              <a:rPr lang="fr-FR" dirty="0"/>
              <a:t>Identifier/centraliser les besoins des APSA et de ce qui est fait, et faire évoluer certains lieux communs (crampes, hypoxie en natation, jambe/cuisse, etc.</a:t>
            </a:r>
            <a:r>
              <a:rPr lang="fr-FR" dirty="0" smtClean="0"/>
              <a:t>)</a:t>
            </a:r>
          </a:p>
          <a:p>
            <a:pPr marL="457200" lvl="1" indent="0" algn="ctr">
              <a:buNone/>
            </a:pPr>
            <a:endParaRPr lang="fr-FR" u="sng" dirty="0" smtClean="0"/>
          </a:p>
          <a:p>
            <a:pPr marL="457200" lvl="1" indent="0" algn="ctr">
              <a:buNone/>
            </a:pPr>
            <a:r>
              <a:rPr lang="fr-FR" u="sng" dirty="0" smtClean="0"/>
              <a:t>Limites</a:t>
            </a:r>
          </a:p>
          <a:p>
            <a:pPr lvl="1">
              <a:buFont typeface="Wingdings" charset="2"/>
              <a:buChar char="Ø"/>
            </a:pPr>
            <a:r>
              <a:rPr lang="fr-FR" dirty="0"/>
              <a:t>Question de la </a:t>
            </a:r>
            <a:r>
              <a:rPr lang="fr-FR" dirty="0" smtClean="0"/>
              <a:t>faisabilité et valorisation de cette charge de travail.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L’adhésion à cette démarche</a:t>
            </a:r>
          </a:p>
          <a:p>
            <a:pPr lvl="1">
              <a:buFont typeface="Wingdings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393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125</Words>
  <Application>Microsoft Macintosh PowerPoint</Application>
  <PresentationFormat>Présentation à l'écran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UCBL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Nady Hoyek</dc:creator>
  <cp:lastModifiedBy>Yannick Vanpoulle</cp:lastModifiedBy>
  <cp:revision>9</cp:revision>
  <dcterms:created xsi:type="dcterms:W3CDTF">2015-07-01T09:13:05Z</dcterms:created>
  <dcterms:modified xsi:type="dcterms:W3CDTF">2015-07-01T11:41:28Z</dcterms:modified>
</cp:coreProperties>
</file>