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8" r:id="rId2"/>
    <p:sldId id="256" r:id="rId3"/>
    <p:sldId id="257" r:id="rId4"/>
    <p:sldId id="259" r:id="rId5"/>
    <p:sldId id="260" r:id="rId6"/>
    <p:sldId id="261" r:id="rId7"/>
    <p:sldId id="311" r:id="rId8"/>
    <p:sldId id="312" r:id="rId9"/>
    <p:sldId id="313" r:id="rId10"/>
    <p:sldId id="314" r:id="rId11"/>
    <p:sldId id="315" r:id="rId12"/>
    <p:sldId id="266" r:id="rId13"/>
    <p:sldId id="273" r:id="rId14"/>
    <p:sldId id="267" r:id="rId15"/>
    <p:sldId id="277" r:id="rId16"/>
    <p:sldId id="292" r:id="rId17"/>
    <p:sldId id="293" r:id="rId18"/>
    <p:sldId id="294" r:id="rId19"/>
    <p:sldId id="296" r:id="rId20"/>
    <p:sldId id="297" r:id="rId21"/>
    <p:sldId id="299" r:id="rId22"/>
    <p:sldId id="300" r:id="rId23"/>
    <p:sldId id="316" r:id="rId24"/>
    <p:sldId id="309" r:id="rId25"/>
    <p:sldId id="301" r:id="rId26"/>
    <p:sldId id="302" r:id="rId27"/>
    <p:sldId id="304" r:id="rId28"/>
    <p:sldId id="306" r:id="rId29"/>
    <p:sldId id="308" r:id="rId30"/>
    <p:sldId id="318" r:id="rId31"/>
    <p:sldId id="363" r:id="rId32"/>
    <p:sldId id="278" r:id="rId33"/>
    <p:sldId id="359" r:id="rId34"/>
    <p:sldId id="360" r:id="rId35"/>
    <p:sldId id="361" r:id="rId36"/>
    <p:sldId id="276" r:id="rId37"/>
    <p:sldId id="272" r:id="rId38"/>
    <p:sldId id="271" r:id="rId39"/>
    <p:sldId id="274" r:id="rId40"/>
    <p:sldId id="275" r:id="rId41"/>
    <p:sldId id="362" r:id="rId42"/>
    <p:sldId id="279" r:id="rId43"/>
    <p:sldId id="319" r:id="rId44"/>
    <p:sldId id="320" r:id="rId45"/>
    <p:sldId id="352" r:id="rId46"/>
    <p:sldId id="353" r:id="rId47"/>
    <p:sldId id="354" r:id="rId48"/>
    <p:sldId id="317" r:id="rId49"/>
    <p:sldId id="355" r:id="rId50"/>
    <p:sldId id="356" r:id="rId51"/>
    <p:sldId id="357" r:id="rId52"/>
    <p:sldId id="358" r:id="rId5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9" autoAdjust="0"/>
    <p:restoredTop sz="96374" autoAdjust="0"/>
  </p:normalViewPr>
  <p:slideViewPr>
    <p:cSldViewPr snapToGrid="0" snapToObjects="1">
      <p:cViewPr>
        <p:scale>
          <a:sx n="106" d="100"/>
          <a:sy n="106" d="100"/>
        </p:scale>
        <p:origin x="1200"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70DE1-BA90-D04F-A52A-4C86056481EB}" type="datetimeFigureOut">
              <a:rPr lang="fr-FR" smtClean="0"/>
              <a:t>07/01/2021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EE696-4FBB-4745-9FE6-E5230D2E8958}" type="slidenum">
              <a:rPr lang="fr-FR" smtClean="0"/>
              <a:t>‹N°›</a:t>
            </a:fld>
            <a:endParaRPr lang="fr-FR"/>
          </a:p>
        </p:txBody>
      </p:sp>
    </p:spTree>
    <p:extLst>
      <p:ext uri="{BB962C8B-B14F-4D97-AF65-F5344CB8AC3E}">
        <p14:creationId xmlns:p14="http://schemas.microsoft.com/office/powerpoint/2010/main" val="46158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Vœux</a:t>
            </a:r>
          </a:p>
          <a:p>
            <a:r>
              <a:rPr lang="fr-FR" dirty="0"/>
              <a:t>Informer- rassurer- mettre en perspective</a:t>
            </a:r>
          </a:p>
        </p:txBody>
      </p:sp>
      <p:sp>
        <p:nvSpPr>
          <p:cNvPr id="4" name="Espace réservé du numéro de diapositive 3"/>
          <p:cNvSpPr>
            <a:spLocks noGrp="1"/>
          </p:cNvSpPr>
          <p:nvPr>
            <p:ph type="sldNum" sz="quarter" idx="5"/>
          </p:nvPr>
        </p:nvSpPr>
        <p:spPr/>
        <p:txBody>
          <a:bodyPr/>
          <a:lstStyle/>
          <a:p>
            <a:fld id="{FEFEE696-4FBB-4745-9FE6-E5230D2E8958}" type="slidenum">
              <a:rPr lang="fr-FR" smtClean="0"/>
              <a:t>1</a:t>
            </a:fld>
            <a:endParaRPr lang="fr-FR"/>
          </a:p>
        </p:txBody>
      </p:sp>
    </p:spTree>
    <p:extLst>
      <p:ext uri="{BB962C8B-B14F-4D97-AF65-F5344CB8AC3E}">
        <p14:creationId xmlns:p14="http://schemas.microsoft.com/office/powerpoint/2010/main" val="121748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AG du 11 Novembre.</a:t>
            </a:r>
          </a:p>
        </p:txBody>
      </p:sp>
      <p:sp>
        <p:nvSpPr>
          <p:cNvPr id="4" name="Espace réservé du numéro de diapositive 3"/>
          <p:cNvSpPr>
            <a:spLocks noGrp="1"/>
          </p:cNvSpPr>
          <p:nvPr>
            <p:ph type="sldNum" sz="quarter" idx="5"/>
          </p:nvPr>
        </p:nvSpPr>
        <p:spPr/>
        <p:txBody>
          <a:bodyPr/>
          <a:lstStyle/>
          <a:p>
            <a:fld id="{FEFEE696-4FBB-4745-9FE6-E5230D2E8958}" type="slidenum">
              <a:rPr lang="fr-FR" smtClean="0"/>
              <a:t>2</a:t>
            </a:fld>
            <a:endParaRPr lang="fr-FR"/>
          </a:p>
        </p:txBody>
      </p:sp>
    </p:spTree>
    <p:extLst>
      <p:ext uri="{BB962C8B-B14F-4D97-AF65-F5344CB8AC3E}">
        <p14:creationId xmlns:p14="http://schemas.microsoft.com/office/powerpoint/2010/main" val="22993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EFEE696-4FBB-4745-9FE6-E5230D2E8958}" type="slidenum">
              <a:rPr lang="fr-FR" smtClean="0"/>
              <a:t>4</a:t>
            </a:fld>
            <a:endParaRPr lang="fr-FR"/>
          </a:p>
        </p:txBody>
      </p:sp>
    </p:spTree>
    <p:extLst>
      <p:ext uri="{BB962C8B-B14F-4D97-AF65-F5344CB8AC3E}">
        <p14:creationId xmlns:p14="http://schemas.microsoft.com/office/powerpoint/2010/main" val="2223864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Mais le défaut de ses qualités.</a:t>
            </a:r>
          </a:p>
        </p:txBody>
      </p:sp>
      <p:sp>
        <p:nvSpPr>
          <p:cNvPr id="4" name="Espace réservé du numéro de diapositive 3"/>
          <p:cNvSpPr>
            <a:spLocks noGrp="1"/>
          </p:cNvSpPr>
          <p:nvPr>
            <p:ph type="sldNum" sz="quarter" idx="5"/>
          </p:nvPr>
        </p:nvSpPr>
        <p:spPr/>
        <p:txBody>
          <a:bodyPr/>
          <a:lstStyle/>
          <a:p>
            <a:fld id="{FEFEE696-4FBB-4745-9FE6-E5230D2E8958}" type="slidenum">
              <a:rPr lang="fr-FR" smtClean="0"/>
              <a:t>5</a:t>
            </a:fld>
            <a:endParaRPr lang="fr-FR"/>
          </a:p>
        </p:txBody>
      </p:sp>
    </p:spTree>
    <p:extLst>
      <p:ext uri="{BB962C8B-B14F-4D97-AF65-F5344CB8AC3E}">
        <p14:creationId xmlns:p14="http://schemas.microsoft.com/office/powerpoint/2010/main" val="227206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10 Décembre :</a:t>
            </a:r>
            <a:r>
              <a:rPr lang="fr-FR" dirty="0" err="1"/>
              <a:t>comm</a:t>
            </a:r>
            <a:r>
              <a:rPr lang="fr-FR" dirty="0"/>
              <a:t> formation</a:t>
            </a:r>
          </a:p>
          <a:p>
            <a:r>
              <a:rPr lang="fr-FR" dirty="0"/>
              <a:t>3 Déc : CCC L1-L2, CCC L3, CCC master. </a:t>
            </a:r>
          </a:p>
        </p:txBody>
      </p:sp>
      <p:sp>
        <p:nvSpPr>
          <p:cNvPr id="4" name="Espace réservé du numéro de diapositive 3"/>
          <p:cNvSpPr>
            <a:spLocks noGrp="1"/>
          </p:cNvSpPr>
          <p:nvPr>
            <p:ph type="sldNum" sz="quarter" idx="5"/>
          </p:nvPr>
        </p:nvSpPr>
        <p:spPr/>
        <p:txBody>
          <a:bodyPr/>
          <a:lstStyle/>
          <a:p>
            <a:fld id="{BB91D473-03E8-8E42-8F3E-80A81812E073}" type="slidenum">
              <a:rPr lang="fr-FR" smtClean="0"/>
              <a:t>37</a:t>
            </a:fld>
            <a:endParaRPr lang="fr-FR"/>
          </a:p>
        </p:txBody>
      </p:sp>
    </p:spTree>
    <p:extLst>
      <p:ext uri="{BB962C8B-B14F-4D97-AF65-F5344CB8AC3E}">
        <p14:creationId xmlns:p14="http://schemas.microsoft.com/office/powerpoint/2010/main" val="121227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460EF0-2BF0-ED43-867E-CA4824828DB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AF34AC6-3A0B-E74E-9091-63CC8D20E1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B179485-7110-FB4D-972F-6C548CD745CE}"/>
              </a:ext>
            </a:extLst>
          </p:cNvPr>
          <p:cNvSpPr>
            <a:spLocks noGrp="1"/>
          </p:cNvSpPr>
          <p:nvPr>
            <p:ph type="dt" sz="half" idx="10"/>
          </p:nvPr>
        </p:nvSpPr>
        <p:spPr/>
        <p:txBody>
          <a:bodyPr/>
          <a:lstStyle/>
          <a:p>
            <a:fld id="{EDF01040-E8B7-4647-921A-B47D5F387C05}" type="datetimeFigureOut">
              <a:rPr lang="fr-FR" smtClean="0"/>
              <a:t>07/01/2021</a:t>
            </a:fld>
            <a:endParaRPr lang="fr-FR"/>
          </a:p>
        </p:txBody>
      </p:sp>
      <p:sp>
        <p:nvSpPr>
          <p:cNvPr id="5" name="Espace réservé du pied de page 4">
            <a:extLst>
              <a:ext uri="{FF2B5EF4-FFF2-40B4-BE49-F238E27FC236}">
                <a16:creationId xmlns:a16="http://schemas.microsoft.com/office/drawing/2014/main" id="{8F2557AA-88FF-8748-A46D-5AD5D9FD1C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328EE0-4C77-8F44-AC3C-4500848FEA74}"/>
              </a:ext>
            </a:extLst>
          </p:cNvPr>
          <p:cNvSpPr>
            <a:spLocks noGrp="1"/>
          </p:cNvSpPr>
          <p:nvPr>
            <p:ph type="sldNum" sz="quarter" idx="12"/>
          </p:nvPr>
        </p:nvSpPr>
        <p:spPr/>
        <p:txBody>
          <a:bodyPr/>
          <a:lstStyle/>
          <a:p>
            <a:fld id="{5FBA07A1-573D-6141-A9CE-C9113278B37D}" type="slidenum">
              <a:rPr lang="fr-FR" smtClean="0"/>
              <a:t>‹N°›</a:t>
            </a:fld>
            <a:endParaRPr lang="fr-FR"/>
          </a:p>
        </p:txBody>
      </p:sp>
    </p:spTree>
    <p:extLst>
      <p:ext uri="{BB962C8B-B14F-4D97-AF65-F5344CB8AC3E}">
        <p14:creationId xmlns:p14="http://schemas.microsoft.com/office/powerpoint/2010/main" val="174761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E6F86F-D998-5A46-9CBA-8DCBDB45ACA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17C0647-1FDA-074A-B330-23937B4B77F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9DCDA7-6608-064C-AD36-E51459D389E7}"/>
              </a:ext>
            </a:extLst>
          </p:cNvPr>
          <p:cNvSpPr>
            <a:spLocks noGrp="1"/>
          </p:cNvSpPr>
          <p:nvPr>
            <p:ph type="dt" sz="half" idx="10"/>
          </p:nvPr>
        </p:nvSpPr>
        <p:spPr/>
        <p:txBody>
          <a:bodyPr/>
          <a:lstStyle/>
          <a:p>
            <a:fld id="{EDF01040-E8B7-4647-921A-B47D5F387C05}" type="datetimeFigureOut">
              <a:rPr lang="fr-FR" smtClean="0"/>
              <a:t>07/01/2021</a:t>
            </a:fld>
            <a:endParaRPr lang="fr-FR"/>
          </a:p>
        </p:txBody>
      </p:sp>
      <p:sp>
        <p:nvSpPr>
          <p:cNvPr id="5" name="Espace réservé du pied de page 4">
            <a:extLst>
              <a:ext uri="{FF2B5EF4-FFF2-40B4-BE49-F238E27FC236}">
                <a16:creationId xmlns:a16="http://schemas.microsoft.com/office/drawing/2014/main" id="{72ADC0B6-BC18-B44B-A3AB-0D7045AFF4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E5957D-FA8F-C64D-9763-AB9BD500B575}"/>
              </a:ext>
            </a:extLst>
          </p:cNvPr>
          <p:cNvSpPr>
            <a:spLocks noGrp="1"/>
          </p:cNvSpPr>
          <p:nvPr>
            <p:ph type="sldNum" sz="quarter" idx="12"/>
          </p:nvPr>
        </p:nvSpPr>
        <p:spPr/>
        <p:txBody>
          <a:bodyPr/>
          <a:lstStyle/>
          <a:p>
            <a:fld id="{5FBA07A1-573D-6141-A9CE-C9113278B37D}" type="slidenum">
              <a:rPr lang="fr-FR" smtClean="0"/>
              <a:t>‹N°›</a:t>
            </a:fld>
            <a:endParaRPr lang="fr-FR"/>
          </a:p>
        </p:txBody>
      </p:sp>
    </p:spTree>
    <p:extLst>
      <p:ext uri="{BB962C8B-B14F-4D97-AF65-F5344CB8AC3E}">
        <p14:creationId xmlns:p14="http://schemas.microsoft.com/office/powerpoint/2010/main" val="1615870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93603AE-E749-1946-ACAA-EBD99F517DE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5CA3948-158E-DA42-8EE6-715D3F3FCA4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A4730E-1ECD-6346-9573-BDC03BC2FC21}"/>
              </a:ext>
            </a:extLst>
          </p:cNvPr>
          <p:cNvSpPr>
            <a:spLocks noGrp="1"/>
          </p:cNvSpPr>
          <p:nvPr>
            <p:ph type="dt" sz="half" idx="10"/>
          </p:nvPr>
        </p:nvSpPr>
        <p:spPr/>
        <p:txBody>
          <a:bodyPr/>
          <a:lstStyle/>
          <a:p>
            <a:fld id="{EDF01040-E8B7-4647-921A-B47D5F387C05}" type="datetimeFigureOut">
              <a:rPr lang="fr-FR" smtClean="0"/>
              <a:t>07/01/2021</a:t>
            </a:fld>
            <a:endParaRPr lang="fr-FR"/>
          </a:p>
        </p:txBody>
      </p:sp>
      <p:sp>
        <p:nvSpPr>
          <p:cNvPr id="5" name="Espace réservé du pied de page 4">
            <a:extLst>
              <a:ext uri="{FF2B5EF4-FFF2-40B4-BE49-F238E27FC236}">
                <a16:creationId xmlns:a16="http://schemas.microsoft.com/office/drawing/2014/main" id="{1F0E274C-9971-EA4D-9410-DF65EE93CD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5EB947-A0F0-224E-82D6-ABBC1C36A9FB}"/>
              </a:ext>
            </a:extLst>
          </p:cNvPr>
          <p:cNvSpPr>
            <a:spLocks noGrp="1"/>
          </p:cNvSpPr>
          <p:nvPr>
            <p:ph type="sldNum" sz="quarter" idx="12"/>
          </p:nvPr>
        </p:nvSpPr>
        <p:spPr/>
        <p:txBody>
          <a:bodyPr/>
          <a:lstStyle/>
          <a:p>
            <a:fld id="{5FBA07A1-573D-6141-A9CE-C9113278B37D}" type="slidenum">
              <a:rPr lang="fr-FR" smtClean="0"/>
              <a:t>‹N°›</a:t>
            </a:fld>
            <a:endParaRPr lang="fr-FR"/>
          </a:p>
        </p:txBody>
      </p:sp>
    </p:spTree>
    <p:extLst>
      <p:ext uri="{BB962C8B-B14F-4D97-AF65-F5344CB8AC3E}">
        <p14:creationId xmlns:p14="http://schemas.microsoft.com/office/powerpoint/2010/main" val="32819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6B1935-457A-A945-9726-B318C67C10B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321A86-063D-8943-9389-C7A5934BB18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4B3B8A-98FD-9248-8BAC-33BC881EBD8F}"/>
              </a:ext>
            </a:extLst>
          </p:cNvPr>
          <p:cNvSpPr>
            <a:spLocks noGrp="1"/>
          </p:cNvSpPr>
          <p:nvPr>
            <p:ph type="dt" sz="half" idx="10"/>
          </p:nvPr>
        </p:nvSpPr>
        <p:spPr/>
        <p:txBody>
          <a:bodyPr/>
          <a:lstStyle/>
          <a:p>
            <a:fld id="{EDF01040-E8B7-4647-921A-B47D5F387C05}" type="datetimeFigureOut">
              <a:rPr lang="fr-FR" smtClean="0"/>
              <a:t>07/01/2021</a:t>
            </a:fld>
            <a:endParaRPr lang="fr-FR"/>
          </a:p>
        </p:txBody>
      </p:sp>
      <p:sp>
        <p:nvSpPr>
          <p:cNvPr id="5" name="Espace réservé du pied de page 4">
            <a:extLst>
              <a:ext uri="{FF2B5EF4-FFF2-40B4-BE49-F238E27FC236}">
                <a16:creationId xmlns:a16="http://schemas.microsoft.com/office/drawing/2014/main" id="{D37A8171-36D7-E749-AAA2-6A1653D3F8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56C400-7FC3-5747-9392-540B0C3197DA}"/>
              </a:ext>
            </a:extLst>
          </p:cNvPr>
          <p:cNvSpPr>
            <a:spLocks noGrp="1"/>
          </p:cNvSpPr>
          <p:nvPr>
            <p:ph type="sldNum" sz="quarter" idx="12"/>
          </p:nvPr>
        </p:nvSpPr>
        <p:spPr/>
        <p:txBody>
          <a:bodyPr/>
          <a:lstStyle/>
          <a:p>
            <a:fld id="{5FBA07A1-573D-6141-A9CE-C9113278B37D}" type="slidenum">
              <a:rPr lang="fr-FR" smtClean="0"/>
              <a:t>‹N°›</a:t>
            </a:fld>
            <a:endParaRPr lang="fr-FR"/>
          </a:p>
        </p:txBody>
      </p:sp>
    </p:spTree>
    <p:extLst>
      <p:ext uri="{BB962C8B-B14F-4D97-AF65-F5344CB8AC3E}">
        <p14:creationId xmlns:p14="http://schemas.microsoft.com/office/powerpoint/2010/main" val="80261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D03FF0-27BA-8540-B50A-A25014B9B97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BC450E-AF82-E24B-8B85-29196CA65E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43CED87-2E83-F841-AA40-6148CAAEBF37}"/>
              </a:ext>
            </a:extLst>
          </p:cNvPr>
          <p:cNvSpPr>
            <a:spLocks noGrp="1"/>
          </p:cNvSpPr>
          <p:nvPr>
            <p:ph type="dt" sz="half" idx="10"/>
          </p:nvPr>
        </p:nvSpPr>
        <p:spPr/>
        <p:txBody>
          <a:bodyPr/>
          <a:lstStyle/>
          <a:p>
            <a:fld id="{EDF01040-E8B7-4647-921A-B47D5F387C05}" type="datetimeFigureOut">
              <a:rPr lang="fr-FR" smtClean="0"/>
              <a:t>07/01/2021</a:t>
            </a:fld>
            <a:endParaRPr lang="fr-FR"/>
          </a:p>
        </p:txBody>
      </p:sp>
      <p:sp>
        <p:nvSpPr>
          <p:cNvPr id="5" name="Espace réservé du pied de page 4">
            <a:extLst>
              <a:ext uri="{FF2B5EF4-FFF2-40B4-BE49-F238E27FC236}">
                <a16:creationId xmlns:a16="http://schemas.microsoft.com/office/drawing/2014/main" id="{8EB1ADEB-A76D-4C42-A244-97955575AD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4EB9BE-BD2B-1649-A90C-4194808AF14B}"/>
              </a:ext>
            </a:extLst>
          </p:cNvPr>
          <p:cNvSpPr>
            <a:spLocks noGrp="1"/>
          </p:cNvSpPr>
          <p:nvPr>
            <p:ph type="sldNum" sz="quarter" idx="12"/>
          </p:nvPr>
        </p:nvSpPr>
        <p:spPr/>
        <p:txBody>
          <a:bodyPr/>
          <a:lstStyle/>
          <a:p>
            <a:fld id="{5FBA07A1-573D-6141-A9CE-C9113278B37D}" type="slidenum">
              <a:rPr lang="fr-FR" smtClean="0"/>
              <a:t>‹N°›</a:t>
            </a:fld>
            <a:endParaRPr lang="fr-FR"/>
          </a:p>
        </p:txBody>
      </p:sp>
    </p:spTree>
    <p:extLst>
      <p:ext uri="{BB962C8B-B14F-4D97-AF65-F5344CB8AC3E}">
        <p14:creationId xmlns:p14="http://schemas.microsoft.com/office/powerpoint/2010/main" val="383154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EC3108-F2B8-9641-A07E-F5F5929F4B4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C079916-E684-EB48-B2E0-DC19E06EB6C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DB06043-F4DB-BC42-85E1-9CAF04B4002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12AB19C-76FC-A94C-9B6F-E4878072C31F}"/>
              </a:ext>
            </a:extLst>
          </p:cNvPr>
          <p:cNvSpPr>
            <a:spLocks noGrp="1"/>
          </p:cNvSpPr>
          <p:nvPr>
            <p:ph type="dt" sz="half" idx="10"/>
          </p:nvPr>
        </p:nvSpPr>
        <p:spPr/>
        <p:txBody>
          <a:bodyPr/>
          <a:lstStyle/>
          <a:p>
            <a:fld id="{EDF01040-E8B7-4647-921A-B47D5F387C05}" type="datetimeFigureOut">
              <a:rPr lang="fr-FR" smtClean="0"/>
              <a:t>07/01/2021</a:t>
            </a:fld>
            <a:endParaRPr lang="fr-FR"/>
          </a:p>
        </p:txBody>
      </p:sp>
      <p:sp>
        <p:nvSpPr>
          <p:cNvPr id="6" name="Espace réservé du pied de page 5">
            <a:extLst>
              <a:ext uri="{FF2B5EF4-FFF2-40B4-BE49-F238E27FC236}">
                <a16:creationId xmlns:a16="http://schemas.microsoft.com/office/drawing/2014/main" id="{4651C5AB-A608-F646-8AE3-5251D892DC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9CFAF5-1C9E-1B49-AF90-5F43552AD29A}"/>
              </a:ext>
            </a:extLst>
          </p:cNvPr>
          <p:cNvSpPr>
            <a:spLocks noGrp="1"/>
          </p:cNvSpPr>
          <p:nvPr>
            <p:ph type="sldNum" sz="quarter" idx="12"/>
          </p:nvPr>
        </p:nvSpPr>
        <p:spPr/>
        <p:txBody>
          <a:bodyPr/>
          <a:lstStyle/>
          <a:p>
            <a:fld id="{5FBA07A1-573D-6141-A9CE-C9113278B37D}" type="slidenum">
              <a:rPr lang="fr-FR" smtClean="0"/>
              <a:t>‹N°›</a:t>
            </a:fld>
            <a:endParaRPr lang="fr-FR"/>
          </a:p>
        </p:txBody>
      </p:sp>
    </p:spTree>
    <p:extLst>
      <p:ext uri="{BB962C8B-B14F-4D97-AF65-F5344CB8AC3E}">
        <p14:creationId xmlns:p14="http://schemas.microsoft.com/office/powerpoint/2010/main" val="340612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D4CE20-3CA0-144E-8E09-5B56D9DE0AE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3EF85C7-655F-4B42-AEC7-B34D743267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0A27C40-6AEF-DF49-AE5E-839BE71DAC0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C568E8F-69DB-C84C-A915-12AF1B0A8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A3AD704-A372-EE49-9206-EB075FA999A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0132FC0-1A00-1A44-88A4-DB7AF1BFE526}"/>
              </a:ext>
            </a:extLst>
          </p:cNvPr>
          <p:cNvSpPr>
            <a:spLocks noGrp="1"/>
          </p:cNvSpPr>
          <p:nvPr>
            <p:ph type="dt" sz="half" idx="10"/>
          </p:nvPr>
        </p:nvSpPr>
        <p:spPr/>
        <p:txBody>
          <a:bodyPr/>
          <a:lstStyle/>
          <a:p>
            <a:fld id="{EDF01040-E8B7-4647-921A-B47D5F387C05}" type="datetimeFigureOut">
              <a:rPr lang="fr-FR" smtClean="0"/>
              <a:t>07/01/2021</a:t>
            </a:fld>
            <a:endParaRPr lang="fr-FR"/>
          </a:p>
        </p:txBody>
      </p:sp>
      <p:sp>
        <p:nvSpPr>
          <p:cNvPr id="8" name="Espace réservé du pied de page 7">
            <a:extLst>
              <a:ext uri="{FF2B5EF4-FFF2-40B4-BE49-F238E27FC236}">
                <a16:creationId xmlns:a16="http://schemas.microsoft.com/office/drawing/2014/main" id="{8D4B51EC-CEC6-9741-B2CA-552E487D7C2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2B4535F-398B-0D4A-A7BA-5183A8919470}"/>
              </a:ext>
            </a:extLst>
          </p:cNvPr>
          <p:cNvSpPr>
            <a:spLocks noGrp="1"/>
          </p:cNvSpPr>
          <p:nvPr>
            <p:ph type="sldNum" sz="quarter" idx="12"/>
          </p:nvPr>
        </p:nvSpPr>
        <p:spPr/>
        <p:txBody>
          <a:bodyPr/>
          <a:lstStyle/>
          <a:p>
            <a:fld id="{5FBA07A1-573D-6141-A9CE-C9113278B37D}" type="slidenum">
              <a:rPr lang="fr-FR" smtClean="0"/>
              <a:t>‹N°›</a:t>
            </a:fld>
            <a:endParaRPr lang="fr-FR"/>
          </a:p>
        </p:txBody>
      </p:sp>
    </p:spTree>
    <p:extLst>
      <p:ext uri="{BB962C8B-B14F-4D97-AF65-F5344CB8AC3E}">
        <p14:creationId xmlns:p14="http://schemas.microsoft.com/office/powerpoint/2010/main" val="421504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E8633-DF56-E444-956A-894272B3398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905B653-E8A6-9F4E-938A-1CD1F44435A3}"/>
              </a:ext>
            </a:extLst>
          </p:cNvPr>
          <p:cNvSpPr>
            <a:spLocks noGrp="1"/>
          </p:cNvSpPr>
          <p:nvPr>
            <p:ph type="dt" sz="half" idx="10"/>
          </p:nvPr>
        </p:nvSpPr>
        <p:spPr/>
        <p:txBody>
          <a:bodyPr/>
          <a:lstStyle/>
          <a:p>
            <a:fld id="{EDF01040-E8B7-4647-921A-B47D5F387C05}" type="datetimeFigureOut">
              <a:rPr lang="fr-FR" smtClean="0"/>
              <a:t>07/01/2021</a:t>
            </a:fld>
            <a:endParaRPr lang="fr-FR"/>
          </a:p>
        </p:txBody>
      </p:sp>
      <p:sp>
        <p:nvSpPr>
          <p:cNvPr id="4" name="Espace réservé du pied de page 3">
            <a:extLst>
              <a:ext uri="{FF2B5EF4-FFF2-40B4-BE49-F238E27FC236}">
                <a16:creationId xmlns:a16="http://schemas.microsoft.com/office/drawing/2014/main" id="{BB19C72C-5502-8243-B8F6-01FDFF6A11E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916F8FC-3F9F-744A-BE07-3DCB6A5BB083}"/>
              </a:ext>
            </a:extLst>
          </p:cNvPr>
          <p:cNvSpPr>
            <a:spLocks noGrp="1"/>
          </p:cNvSpPr>
          <p:nvPr>
            <p:ph type="sldNum" sz="quarter" idx="12"/>
          </p:nvPr>
        </p:nvSpPr>
        <p:spPr/>
        <p:txBody>
          <a:bodyPr/>
          <a:lstStyle/>
          <a:p>
            <a:fld id="{5FBA07A1-573D-6141-A9CE-C9113278B37D}" type="slidenum">
              <a:rPr lang="fr-FR" smtClean="0"/>
              <a:t>‹N°›</a:t>
            </a:fld>
            <a:endParaRPr lang="fr-FR"/>
          </a:p>
        </p:txBody>
      </p:sp>
    </p:spTree>
    <p:extLst>
      <p:ext uri="{BB962C8B-B14F-4D97-AF65-F5344CB8AC3E}">
        <p14:creationId xmlns:p14="http://schemas.microsoft.com/office/powerpoint/2010/main" val="202415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611E21C-E8D6-5D4A-93AA-0EB914A6476D}"/>
              </a:ext>
            </a:extLst>
          </p:cNvPr>
          <p:cNvSpPr>
            <a:spLocks noGrp="1"/>
          </p:cNvSpPr>
          <p:nvPr>
            <p:ph type="dt" sz="half" idx="10"/>
          </p:nvPr>
        </p:nvSpPr>
        <p:spPr/>
        <p:txBody>
          <a:bodyPr/>
          <a:lstStyle/>
          <a:p>
            <a:fld id="{EDF01040-E8B7-4647-921A-B47D5F387C05}" type="datetimeFigureOut">
              <a:rPr lang="fr-FR" smtClean="0"/>
              <a:t>07/01/2021</a:t>
            </a:fld>
            <a:endParaRPr lang="fr-FR"/>
          </a:p>
        </p:txBody>
      </p:sp>
      <p:sp>
        <p:nvSpPr>
          <p:cNvPr id="3" name="Espace réservé du pied de page 2">
            <a:extLst>
              <a:ext uri="{FF2B5EF4-FFF2-40B4-BE49-F238E27FC236}">
                <a16:creationId xmlns:a16="http://schemas.microsoft.com/office/drawing/2014/main" id="{E6E19662-E03F-BB41-95E4-41163C8790E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51ABA1F-8E2A-D946-934F-2DE6EE0768A4}"/>
              </a:ext>
            </a:extLst>
          </p:cNvPr>
          <p:cNvSpPr>
            <a:spLocks noGrp="1"/>
          </p:cNvSpPr>
          <p:nvPr>
            <p:ph type="sldNum" sz="quarter" idx="12"/>
          </p:nvPr>
        </p:nvSpPr>
        <p:spPr/>
        <p:txBody>
          <a:bodyPr/>
          <a:lstStyle/>
          <a:p>
            <a:fld id="{5FBA07A1-573D-6141-A9CE-C9113278B37D}" type="slidenum">
              <a:rPr lang="fr-FR" smtClean="0"/>
              <a:t>‹N°›</a:t>
            </a:fld>
            <a:endParaRPr lang="fr-FR"/>
          </a:p>
        </p:txBody>
      </p:sp>
    </p:spTree>
    <p:extLst>
      <p:ext uri="{BB962C8B-B14F-4D97-AF65-F5344CB8AC3E}">
        <p14:creationId xmlns:p14="http://schemas.microsoft.com/office/powerpoint/2010/main" val="291509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76F5DF-BC6B-BF45-8248-6428C5D412B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15703CB-F68B-A844-993E-682F437360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3CA63AA-7281-4F42-B84D-5F6E6333A4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B2922C-4730-7D49-BE7A-93C367B93E92}"/>
              </a:ext>
            </a:extLst>
          </p:cNvPr>
          <p:cNvSpPr>
            <a:spLocks noGrp="1"/>
          </p:cNvSpPr>
          <p:nvPr>
            <p:ph type="dt" sz="half" idx="10"/>
          </p:nvPr>
        </p:nvSpPr>
        <p:spPr/>
        <p:txBody>
          <a:bodyPr/>
          <a:lstStyle/>
          <a:p>
            <a:fld id="{EDF01040-E8B7-4647-921A-B47D5F387C05}" type="datetimeFigureOut">
              <a:rPr lang="fr-FR" smtClean="0"/>
              <a:t>07/01/2021</a:t>
            </a:fld>
            <a:endParaRPr lang="fr-FR"/>
          </a:p>
        </p:txBody>
      </p:sp>
      <p:sp>
        <p:nvSpPr>
          <p:cNvPr id="6" name="Espace réservé du pied de page 5">
            <a:extLst>
              <a:ext uri="{FF2B5EF4-FFF2-40B4-BE49-F238E27FC236}">
                <a16:creationId xmlns:a16="http://schemas.microsoft.com/office/drawing/2014/main" id="{702B0107-86C0-DA42-957B-93715742F99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129B257-49C1-EE40-9390-409933F0FB0C}"/>
              </a:ext>
            </a:extLst>
          </p:cNvPr>
          <p:cNvSpPr>
            <a:spLocks noGrp="1"/>
          </p:cNvSpPr>
          <p:nvPr>
            <p:ph type="sldNum" sz="quarter" idx="12"/>
          </p:nvPr>
        </p:nvSpPr>
        <p:spPr/>
        <p:txBody>
          <a:bodyPr/>
          <a:lstStyle/>
          <a:p>
            <a:fld id="{5FBA07A1-573D-6141-A9CE-C9113278B37D}" type="slidenum">
              <a:rPr lang="fr-FR" smtClean="0"/>
              <a:t>‹N°›</a:t>
            </a:fld>
            <a:endParaRPr lang="fr-FR"/>
          </a:p>
        </p:txBody>
      </p:sp>
    </p:spTree>
    <p:extLst>
      <p:ext uri="{BB962C8B-B14F-4D97-AF65-F5344CB8AC3E}">
        <p14:creationId xmlns:p14="http://schemas.microsoft.com/office/powerpoint/2010/main" val="99935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FFFF0-7B96-6242-A6DB-B9B7E981B45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5B7143C-D2A7-824F-938E-37353D60AD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809531C-1D62-4642-850C-855487099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001CD8E-EA23-5D4F-B0C0-AAF47DD0BBAE}"/>
              </a:ext>
            </a:extLst>
          </p:cNvPr>
          <p:cNvSpPr>
            <a:spLocks noGrp="1"/>
          </p:cNvSpPr>
          <p:nvPr>
            <p:ph type="dt" sz="half" idx="10"/>
          </p:nvPr>
        </p:nvSpPr>
        <p:spPr/>
        <p:txBody>
          <a:bodyPr/>
          <a:lstStyle/>
          <a:p>
            <a:fld id="{EDF01040-E8B7-4647-921A-B47D5F387C05}" type="datetimeFigureOut">
              <a:rPr lang="fr-FR" smtClean="0"/>
              <a:t>07/01/2021</a:t>
            </a:fld>
            <a:endParaRPr lang="fr-FR"/>
          </a:p>
        </p:txBody>
      </p:sp>
      <p:sp>
        <p:nvSpPr>
          <p:cNvPr id="6" name="Espace réservé du pied de page 5">
            <a:extLst>
              <a:ext uri="{FF2B5EF4-FFF2-40B4-BE49-F238E27FC236}">
                <a16:creationId xmlns:a16="http://schemas.microsoft.com/office/drawing/2014/main" id="{FC2E36F0-7A20-0D42-8225-D8C8B079EB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A84582-2087-6A48-9746-978BD096A04F}"/>
              </a:ext>
            </a:extLst>
          </p:cNvPr>
          <p:cNvSpPr>
            <a:spLocks noGrp="1"/>
          </p:cNvSpPr>
          <p:nvPr>
            <p:ph type="sldNum" sz="quarter" idx="12"/>
          </p:nvPr>
        </p:nvSpPr>
        <p:spPr/>
        <p:txBody>
          <a:bodyPr/>
          <a:lstStyle/>
          <a:p>
            <a:fld id="{5FBA07A1-573D-6141-A9CE-C9113278B37D}" type="slidenum">
              <a:rPr lang="fr-FR" smtClean="0"/>
              <a:t>‹N°›</a:t>
            </a:fld>
            <a:endParaRPr lang="fr-FR"/>
          </a:p>
        </p:txBody>
      </p:sp>
    </p:spTree>
    <p:extLst>
      <p:ext uri="{BB962C8B-B14F-4D97-AF65-F5344CB8AC3E}">
        <p14:creationId xmlns:p14="http://schemas.microsoft.com/office/powerpoint/2010/main" val="417539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8AC626E-FC23-A54A-B61F-922026CB7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83A4736-CC45-3F4B-98B6-437B68F5E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0F34E3-6DC9-B549-AC02-C1E96B1CB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01040-E8B7-4647-921A-B47D5F387C05}" type="datetimeFigureOut">
              <a:rPr lang="fr-FR" smtClean="0"/>
              <a:t>07/01/2021</a:t>
            </a:fld>
            <a:endParaRPr lang="fr-FR"/>
          </a:p>
        </p:txBody>
      </p:sp>
      <p:sp>
        <p:nvSpPr>
          <p:cNvPr id="5" name="Espace réservé du pied de page 4">
            <a:extLst>
              <a:ext uri="{FF2B5EF4-FFF2-40B4-BE49-F238E27FC236}">
                <a16:creationId xmlns:a16="http://schemas.microsoft.com/office/drawing/2014/main" id="{1DFD5F8D-6DEC-5144-B750-74987D92F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CA1AF90-918D-8342-8853-B94AEB4D67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A07A1-573D-6141-A9CE-C9113278B37D}" type="slidenum">
              <a:rPr lang="fr-FR" smtClean="0"/>
              <a:t>‹N°›</a:t>
            </a:fld>
            <a:endParaRPr lang="fr-FR"/>
          </a:p>
        </p:txBody>
      </p:sp>
    </p:spTree>
    <p:extLst>
      <p:ext uri="{BB962C8B-B14F-4D97-AF65-F5344CB8AC3E}">
        <p14:creationId xmlns:p14="http://schemas.microsoft.com/office/powerpoint/2010/main" val="319714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poschut.wixsite.com/c3dinser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poschut.wixsite.com/stapslyon"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poschut.wixsite.com/ufrstapsly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univ-lyon1.fr/formation/orientation-stages-et-emploi/insertion-professionnelle/devenir-des-licences-2019" TargetMode="External"/><Relationship Id="rId7" Type="http://schemas.openxmlformats.org/officeDocument/2006/relationships/hyperlink" Target="https://www.univ-lyon1.fr/formation/orientation-stages-et-emploi/insertion-professionnelle/enquete-dinsertion-pro-master-2017-30-mois-apres-le-diplome" TargetMode="External"/><Relationship Id="rId2" Type="http://schemas.openxmlformats.org/officeDocument/2006/relationships/hyperlink" Target="https://www.univ-lyon1.fr/formation/orientation-stages-et-emploi/insertion-professionnelle" TargetMode="External"/><Relationship Id="rId1" Type="http://schemas.openxmlformats.org/officeDocument/2006/relationships/slideLayout" Target="../slideLayouts/slideLayout2.xml"/><Relationship Id="rId6" Type="http://schemas.openxmlformats.org/officeDocument/2006/relationships/hyperlink" Target="https://www.univ-lyon1.fr/formation/orientation-stages-et-emploi/insertion-professionnelle/enquete-dinsertion-pro-master-2018-12-mois-apres-le-diplome" TargetMode="External"/><Relationship Id="rId5" Type="http://schemas.openxmlformats.org/officeDocument/2006/relationships/hyperlink" Target="https://www.univ-lyon1.fr/formation/orientation-stages-et-emploi/insertion-professionnelle/enquete-dinsertion-pro-licence-pro-2017" TargetMode="External"/><Relationship Id="rId4" Type="http://schemas.openxmlformats.org/officeDocument/2006/relationships/hyperlink" Target="https://www.univ-lyon1.fr/formation/orientation-stages-et-emploi/insertion-professionnelle/devenir-des-deust-2018"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8ED1B0-5D44-1C4F-B76C-6670CCC6D883}"/>
              </a:ext>
            </a:extLst>
          </p:cNvPr>
          <p:cNvSpPr>
            <a:spLocks noGrp="1"/>
          </p:cNvSpPr>
          <p:nvPr>
            <p:ph type="ctrTitle"/>
          </p:nvPr>
        </p:nvSpPr>
        <p:spPr/>
        <p:txBody>
          <a:bodyPr/>
          <a:lstStyle/>
          <a:p>
            <a:r>
              <a:rPr lang="fr-FR" dirty="0"/>
              <a:t>AG rentrée Semestre printemps 2021</a:t>
            </a:r>
          </a:p>
        </p:txBody>
      </p:sp>
      <p:sp>
        <p:nvSpPr>
          <p:cNvPr id="3" name="Sous-titre 2">
            <a:extLst>
              <a:ext uri="{FF2B5EF4-FFF2-40B4-BE49-F238E27FC236}">
                <a16:creationId xmlns:a16="http://schemas.microsoft.com/office/drawing/2014/main" id="{4201007E-6A9A-1749-9597-21341A30DC0A}"/>
              </a:ext>
            </a:extLst>
          </p:cNvPr>
          <p:cNvSpPr>
            <a:spLocks noGrp="1"/>
          </p:cNvSpPr>
          <p:nvPr>
            <p:ph type="subTitle" idx="1"/>
          </p:nvPr>
        </p:nvSpPr>
        <p:spPr/>
        <p:txBody>
          <a:bodyPr/>
          <a:lstStyle/>
          <a:p>
            <a:r>
              <a:rPr lang="fr-FR" dirty="0"/>
              <a:t>45 mn en </a:t>
            </a:r>
            <a:r>
              <a:rPr lang="fr-FR" dirty="0" err="1"/>
              <a:t>pleinière</a:t>
            </a:r>
            <a:endParaRPr lang="fr-FR" dirty="0"/>
          </a:p>
          <a:p>
            <a:r>
              <a:rPr lang="fr-FR" dirty="0"/>
              <a:t>1h 15 en groupe difficultés actuelles et pistes de solutions</a:t>
            </a:r>
          </a:p>
          <a:p>
            <a:r>
              <a:rPr lang="fr-FR" dirty="0"/>
              <a:t>Retour en </a:t>
            </a:r>
            <a:r>
              <a:rPr lang="fr-FR" dirty="0" err="1"/>
              <a:t>pleinière</a:t>
            </a:r>
            <a:endParaRPr lang="fr-FR" dirty="0"/>
          </a:p>
          <a:p>
            <a:endParaRPr lang="fr-FR" dirty="0"/>
          </a:p>
        </p:txBody>
      </p:sp>
    </p:spTree>
    <p:extLst>
      <p:ext uri="{BB962C8B-B14F-4D97-AF65-F5344CB8AC3E}">
        <p14:creationId xmlns:p14="http://schemas.microsoft.com/office/powerpoint/2010/main" val="2552869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03528391-A9F4-234C-9F62-4181B7B3DCB3}"/>
              </a:ext>
            </a:extLst>
          </p:cNvPr>
          <p:cNvPicPr>
            <a:picLocks noGrp="1" noChangeAspect="1"/>
          </p:cNvPicPr>
          <p:nvPr>
            <p:ph idx="1"/>
          </p:nvPr>
        </p:nvPicPr>
        <p:blipFill>
          <a:blip r:embed="rId2"/>
          <a:stretch>
            <a:fillRect/>
          </a:stretch>
        </p:blipFill>
        <p:spPr>
          <a:xfrm>
            <a:off x="2528644" y="78148"/>
            <a:ext cx="5733229" cy="6666897"/>
          </a:xfrm>
        </p:spPr>
      </p:pic>
    </p:spTree>
    <p:extLst>
      <p:ext uri="{BB962C8B-B14F-4D97-AF65-F5344CB8AC3E}">
        <p14:creationId xmlns:p14="http://schemas.microsoft.com/office/powerpoint/2010/main" val="121505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2E60FB-3E0A-CD40-B43E-85EA21F712B2}"/>
              </a:ext>
            </a:extLst>
          </p:cNvPr>
          <p:cNvSpPr>
            <a:spLocks noGrp="1"/>
          </p:cNvSpPr>
          <p:nvPr>
            <p:ph type="title"/>
          </p:nvPr>
        </p:nvSpPr>
        <p:spPr>
          <a:xfrm>
            <a:off x="838199" y="365125"/>
            <a:ext cx="10533435" cy="1754154"/>
          </a:xfrm>
        </p:spPr>
        <p:txBody>
          <a:bodyPr>
            <a:normAutofit/>
          </a:bodyPr>
          <a:lstStyle/>
          <a:p>
            <a:pPr algn="ctr"/>
            <a:r>
              <a:rPr lang="fr-FR" sz="4000" dirty="0"/>
              <a:t>Enquête GAREF- C3D promo 2015-2016 : national  </a:t>
            </a:r>
          </a:p>
        </p:txBody>
      </p:sp>
      <p:sp>
        <p:nvSpPr>
          <p:cNvPr id="3" name="Espace réservé du contenu 2">
            <a:extLst>
              <a:ext uri="{FF2B5EF4-FFF2-40B4-BE49-F238E27FC236}">
                <a16:creationId xmlns:a16="http://schemas.microsoft.com/office/drawing/2014/main" id="{2707FBDF-DBCA-EA42-B5FB-3A39A2C9F937}"/>
              </a:ext>
            </a:extLst>
          </p:cNvPr>
          <p:cNvSpPr>
            <a:spLocks noGrp="1"/>
          </p:cNvSpPr>
          <p:nvPr>
            <p:ph idx="1"/>
          </p:nvPr>
        </p:nvSpPr>
        <p:spPr>
          <a:xfrm>
            <a:off x="1227306" y="2824298"/>
            <a:ext cx="9512030" cy="1754154"/>
          </a:xfrm>
        </p:spPr>
        <p:txBody>
          <a:bodyPr>
            <a:normAutofit/>
          </a:bodyPr>
          <a:lstStyle/>
          <a:p>
            <a:pPr algn="ctr"/>
            <a:r>
              <a:rPr lang="fr-FR" sz="4000" u="sng" dirty="0">
                <a:hlinkClick r:id="rId2"/>
              </a:rPr>
              <a:t>http://poschut.wixsite.com/c3dinsertion</a:t>
            </a:r>
            <a:r>
              <a:rPr lang="fr-FR" sz="4000" dirty="0"/>
              <a:t> </a:t>
            </a:r>
            <a:r>
              <a:rPr lang="fr-FR" sz="4000" dirty="0">
                <a:effectLst/>
              </a:rPr>
              <a:t> </a:t>
            </a:r>
          </a:p>
          <a:p>
            <a:pPr lvl="1" algn="ctr"/>
            <a:r>
              <a:rPr lang="fr-FR" sz="4000" dirty="0"/>
              <a:t>Mot de passe : c3dstaps</a:t>
            </a:r>
          </a:p>
        </p:txBody>
      </p:sp>
    </p:spTree>
    <p:extLst>
      <p:ext uri="{BB962C8B-B14F-4D97-AF65-F5344CB8AC3E}">
        <p14:creationId xmlns:p14="http://schemas.microsoft.com/office/powerpoint/2010/main" val="1135514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BFA938B6-FF50-A544-A2B9-48BA6330C7FE}"/>
              </a:ext>
            </a:extLst>
          </p:cNvPr>
          <p:cNvPicPr>
            <a:picLocks noGrp="1" noChangeAspect="1"/>
          </p:cNvPicPr>
          <p:nvPr>
            <p:ph idx="1"/>
          </p:nvPr>
        </p:nvPicPr>
        <p:blipFill>
          <a:blip r:embed="rId2"/>
          <a:stretch>
            <a:fillRect/>
          </a:stretch>
        </p:blipFill>
        <p:spPr>
          <a:xfrm>
            <a:off x="1948071" y="0"/>
            <a:ext cx="8584462" cy="6757988"/>
          </a:xfrm>
        </p:spPr>
      </p:pic>
      <p:sp>
        <p:nvSpPr>
          <p:cNvPr id="6" name="ZoneTexte 5">
            <a:extLst>
              <a:ext uri="{FF2B5EF4-FFF2-40B4-BE49-F238E27FC236}">
                <a16:creationId xmlns:a16="http://schemas.microsoft.com/office/drawing/2014/main" id="{AD0B57E4-7038-9944-AC3C-6B995E408DD4}"/>
              </a:ext>
            </a:extLst>
          </p:cNvPr>
          <p:cNvSpPr txBox="1"/>
          <p:nvPr/>
        </p:nvSpPr>
        <p:spPr>
          <a:xfrm>
            <a:off x="354563" y="1959429"/>
            <a:ext cx="1399592" cy="923330"/>
          </a:xfrm>
          <a:prstGeom prst="rect">
            <a:avLst/>
          </a:prstGeom>
          <a:noFill/>
        </p:spPr>
        <p:txBody>
          <a:bodyPr wrap="square" rtlCol="0">
            <a:spAutoFit/>
          </a:bodyPr>
          <a:lstStyle/>
          <a:p>
            <a:pPr algn="ctr"/>
            <a:r>
              <a:rPr lang="fr-FR" dirty="0"/>
              <a:t>Insertion à 2 ans; cohorte 2016</a:t>
            </a:r>
          </a:p>
        </p:txBody>
      </p:sp>
    </p:spTree>
    <p:extLst>
      <p:ext uri="{BB962C8B-B14F-4D97-AF65-F5344CB8AC3E}">
        <p14:creationId xmlns:p14="http://schemas.microsoft.com/office/powerpoint/2010/main" val="2476244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32E81DE7-87D6-4C46-ACF2-48146F668D5B}"/>
              </a:ext>
            </a:extLst>
          </p:cNvPr>
          <p:cNvPicPr>
            <a:picLocks noGrp="1" noChangeAspect="1"/>
          </p:cNvPicPr>
          <p:nvPr>
            <p:ph idx="1"/>
          </p:nvPr>
        </p:nvPicPr>
        <p:blipFill>
          <a:blip r:embed="rId2"/>
          <a:stretch>
            <a:fillRect/>
          </a:stretch>
        </p:blipFill>
        <p:spPr>
          <a:xfrm>
            <a:off x="2017059" y="134938"/>
            <a:ext cx="8346141" cy="6723062"/>
          </a:xfrm>
        </p:spPr>
      </p:pic>
      <p:sp>
        <p:nvSpPr>
          <p:cNvPr id="6" name="ZoneTexte 5">
            <a:extLst>
              <a:ext uri="{FF2B5EF4-FFF2-40B4-BE49-F238E27FC236}">
                <a16:creationId xmlns:a16="http://schemas.microsoft.com/office/drawing/2014/main" id="{5C01040B-DB78-4640-AF76-87F05C853F62}"/>
              </a:ext>
            </a:extLst>
          </p:cNvPr>
          <p:cNvSpPr txBox="1"/>
          <p:nvPr/>
        </p:nvSpPr>
        <p:spPr>
          <a:xfrm>
            <a:off x="279918" y="2724539"/>
            <a:ext cx="1212980" cy="923330"/>
          </a:xfrm>
          <a:prstGeom prst="rect">
            <a:avLst/>
          </a:prstGeom>
          <a:noFill/>
        </p:spPr>
        <p:txBody>
          <a:bodyPr wrap="square" rtlCol="0">
            <a:spAutoFit/>
          </a:bodyPr>
          <a:lstStyle/>
          <a:p>
            <a:r>
              <a:rPr lang="fr-FR" dirty="0" err="1"/>
              <a:t>Lic</a:t>
            </a:r>
            <a:r>
              <a:rPr lang="fr-FR" dirty="0"/>
              <a:t> ES; emploi à 2 ans.</a:t>
            </a:r>
          </a:p>
        </p:txBody>
      </p:sp>
    </p:spTree>
    <p:extLst>
      <p:ext uri="{BB962C8B-B14F-4D97-AF65-F5344CB8AC3E}">
        <p14:creationId xmlns:p14="http://schemas.microsoft.com/office/powerpoint/2010/main" val="3564773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AF66F5CB-CA7F-D94D-A2C3-69E1FEF6F155}"/>
              </a:ext>
            </a:extLst>
          </p:cNvPr>
          <p:cNvPicPr>
            <a:picLocks noGrp="1" noChangeAspect="1"/>
          </p:cNvPicPr>
          <p:nvPr>
            <p:ph idx="1"/>
          </p:nvPr>
        </p:nvPicPr>
        <p:blipFill>
          <a:blip r:embed="rId2"/>
          <a:stretch>
            <a:fillRect/>
          </a:stretch>
        </p:blipFill>
        <p:spPr>
          <a:xfrm>
            <a:off x="2719393" y="242888"/>
            <a:ext cx="6653202" cy="6456362"/>
          </a:xfrm>
        </p:spPr>
      </p:pic>
      <p:sp>
        <p:nvSpPr>
          <p:cNvPr id="10" name="ZoneTexte 9">
            <a:extLst>
              <a:ext uri="{FF2B5EF4-FFF2-40B4-BE49-F238E27FC236}">
                <a16:creationId xmlns:a16="http://schemas.microsoft.com/office/drawing/2014/main" id="{64790105-0203-6F41-8812-7964B116B811}"/>
              </a:ext>
            </a:extLst>
          </p:cNvPr>
          <p:cNvSpPr txBox="1"/>
          <p:nvPr/>
        </p:nvSpPr>
        <p:spPr>
          <a:xfrm>
            <a:off x="485192" y="2220686"/>
            <a:ext cx="1548881" cy="646331"/>
          </a:xfrm>
          <a:prstGeom prst="rect">
            <a:avLst/>
          </a:prstGeom>
          <a:noFill/>
        </p:spPr>
        <p:txBody>
          <a:bodyPr wrap="square" rtlCol="0">
            <a:spAutoFit/>
          </a:bodyPr>
          <a:lstStyle/>
          <a:p>
            <a:pPr algn="ctr"/>
            <a:r>
              <a:rPr lang="fr-FR" dirty="0"/>
              <a:t>Emploi licence APA, à 2 ans</a:t>
            </a:r>
          </a:p>
        </p:txBody>
      </p:sp>
    </p:spTree>
    <p:extLst>
      <p:ext uri="{BB962C8B-B14F-4D97-AF65-F5344CB8AC3E}">
        <p14:creationId xmlns:p14="http://schemas.microsoft.com/office/powerpoint/2010/main" val="1844808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FC54ACAC-25FD-5649-AFF3-CADB02A98DE8}"/>
              </a:ext>
            </a:extLst>
          </p:cNvPr>
          <p:cNvPicPr>
            <a:picLocks noGrp="1" noChangeAspect="1"/>
          </p:cNvPicPr>
          <p:nvPr>
            <p:ph idx="1"/>
          </p:nvPr>
        </p:nvPicPr>
        <p:blipFill>
          <a:blip r:embed="rId2"/>
          <a:stretch>
            <a:fillRect/>
          </a:stretch>
        </p:blipFill>
        <p:spPr>
          <a:xfrm>
            <a:off x="1546412" y="0"/>
            <a:ext cx="8202991" cy="6858000"/>
          </a:xfrm>
        </p:spPr>
      </p:pic>
      <p:sp>
        <p:nvSpPr>
          <p:cNvPr id="6" name="ZoneTexte 5">
            <a:extLst>
              <a:ext uri="{FF2B5EF4-FFF2-40B4-BE49-F238E27FC236}">
                <a16:creationId xmlns:a16="http://schemas.microsoft.com/office/drawing/2014/main" id="{2B0D3FA6-B908-3640-B86B-89FC50231328}"/>
              </a:ext>
            </a:extLst>
          </p:cNvPr>
          <p:cNvSpPr txBox="1"/>
          <p:nvPr/>
        </p:nvSpPr>
        <p:spPr>
          <a:xfrm>
            <a:off x="167951" y="3060441"/>
            <a:ext cx="1378461" cy="923330"/>
          </a:xfrm>
          <a:prstGeom prst="rect">
            <a:avLst/>
          </a:prstGeom>
          <a:noFill/>
        </p:spPr>
        <p:txBody>
          <a:bodyPr wrap="square" rtlCol="0">
            <a:spAutoFit/>
          </a:bodyPr>
          <a:lstStyle/>
          <a:p>
            <a:r>
              <a:rPr lang="fr-FR" dirty="0"/>
              <a:t>Emploi master MOS à 2 ans</a:t>
            </a:r>
          </a:p>
        </p:txBody>
      </p:sp>
    </p:spTree>
    <p:extLst>
      <p:ext uri="{BB962C8B-B14F-4D97-AF65-F5344CB8AC3E}">
        <p14:creationId xmlns:p14="http://schemas.microsoft.com/office/powerpoint/2010/main" val="338770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8B9658-C367-C64B-900E-12B3D8726DF9}"/>
              </a:ext>
            </a:extLst>
          </p:cNvPr>
          <p:cNvSpPr>
            <a:spLocks noGrp="1"/>
          </p:cNvSpPr>
          <p:nvPr>
            <p:ph type="ctrTitle"/>
          </p:nvPr>
        </p:nvSpPr>
        <p:spPr/>
        <p:txBody>
          <a:bodyPr/>
          <a:lstStyle/>
          <a:p>
            <a:r>
              <a:rPr lang="fr-FR" dirty="0"/>
              <a:t>Enquête GAREF- C3D promo 2015-2016 : Lyon</a:t>
            </a:r>
          </a:p>
        </p:txBody>
      </p:sp>
      <p:sp>
        <p:nvSpPr>
          <p:cNvPr id="3" name="Sous-titre 2">
            <a:extLst>
              <a:ext uri="{FF2B5EF4-FFF2-40B4-BE49-F238E27FC236}">
                <a16:creationId xmlns:a16="http://schemas.microsoft.com/office/drawing/2014/main" id="{D072CBF4-8C4F-814A-9BCA-0C712542B3E2}"/>
              </a:ext>
            </a:extLst>
          </p:cNvPr>
          <p:cNvSpPr>
            <a:spLocks noGrp="1"/>
          </p:cNvSpPr>
          <p:nvPr>
            <p:ph type="subTitle" idx="1"/>
          </p:nvPr>
        </p:nvSpPr>
        <p:spPr>
          <a:xfrm>
            <a:off x="1524000" y="3825774"/>
            <a:ext cx="9144000" cy="1655762"/>
          </a:xfrm>
        </p:spPr>
        <p:txBody>
          <a:bodyPr>
            <a:normAutofit/>
          </a:bodyPr>
          <a:lstStyle/>
          <a:p>
            <a:r>
              <a:rPr lang="fr-FR" sz="3600" dirty="0"/>
              <a:t>Lyon : </a:t>
            </a:r>
            <a:r>
              <a:rPr lang="fr-FR" sz="3600" u="sng" dirty="0">
                <a:hlinkClick r:id="rId2"/>
              </a:rPr>
              <a:t>http://poschut.wixsite.com/stapslyon</a:t>
            </a:r>
            <a:r>
              <a:rPr lang="fr-FR" sz="3600" dirty="0"/>
              <a:t> </a:t>
            </a:r>
            <a:r>
              <a:rPr lang="fr-FR" sz="3600" dirty="0">
                <a:effectLst/>
              </a:rPr>
              <a:t> </a:t>
            </a:r>
          </a:p>
          <a:p>
            <a:pPr lvl="1"/>
            <a:r>
              <a:rPr lang="fr-FR" sz="3600" dirty="0"/>
              <a:t>Mot de passe : lyon372 </a:t>
            </a:r>
          </a:p>
          <a:p>
            <a:endParaRPr lang="fr-FR" sz="3200" dirty="0"/>
          </a:p>
        </p:txBody>
      </p:sp>
    </p:spTree>
    <p:extLst>
      <p:ext uri="{BB962C8B-B14F-4D97-AF65-F5344CB8AC3E}">
        <p14:creationId xmlns:p14="http://schemas.microsoft.com/office/powerpoint/2010/main" val="112371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AFBB6FE-C4C0-6940-B19E-7369F1F6551C}"/>
              </a:ext>
            </a:extLst>
          </p:cNvPr>
          <p:cNvPicPr>
            <a:picLocks noGrp="1" noChangeAspect="1"/>
          </p:cNvPicPr>
          <p:nvPr>
            <p:ph idx="1"/>
          </p:nvPr>
        </p:nvPicPr>
        <p:blipFill>
          <a:blip r:embed="rId2"/>
          <a:stretch>
            <a:fillRect/>
          </a:stretch>
        </p:blipFill>
        <p:spPr>
          <a:xfrm>
            <a:off x="819036" y="145916"/>
            <a:ext cx="8996173" cy="6572652"/>
          </a:xfrm>
        </p:spPr>
      </p:pic>
    </p:spTree>
    <p:extLst>
      <p:ext uri="{BB962C8B-B14F-4D97-AF65-F5344CB8AC3E}">
        <p14:creationId xmlns:p14="http://schemas.microsoft.com/office/powerpoint/2010/main" val="2043835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BE0480FB-E35E-E14F-B44F-CB1FE685CC3C}"/>
              </a:ext>
            </a:extLst>
          </p:cNvPr>
          <p:cNvPicPr>
            <a:picLocks noGrp="1" noChangeAspect="1"/>
          </p:cNvPicPr>
          <p:nvPr>
            <p:ph idx="1"/>
          </p:nvPr>
        </p:nvPicPr>
        <p:blipFill>
          <a:blip r:embed="rId2"/>
          <a:stretch>
            <a:fillRect/>
          </a:stretch>
        </p:blipFill>
        <p:spPr>
          <a:xfrm>
            <a:off x="1005438" y="282102"/>
            <a:ext cx="8819498" cy="6443573"/>
          </a:xfrm>
        </p:spPr>
      </p:pic>
    </p:spTree>
    <p:extLst>
      <p:ext uri="{BB962C8B-B14F-4D97-AF65-F5344CB8AC3E}">
        <p14:creationId xmlns:p14="http://schemas.microsoft.com/office/powerpoint/2010/main" val="3535819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6FBAFD4-C3AA-A741-A2F9-51D35A3507BE}"/>
              </a:ext>
            </a:extLst>
          </p:cNvPr>
          <p:cNvPicPr>
            <a:picLocks noGrp="1" noChangeAspect="1"/>
          </p:cNvPicPr>
          <p:nvPr>
            <p:ph idx="1"/>
          </p:nvPr>
        </p:nvPicPr>
        <p:blipFill>
          <a:blip r:embed="rId2"/>
          <a:stretch>
            <a:fillRect/>
          </a:stretch>
        </p:blipFill>
        <p:spPr>
          <a:xfrm>
            <a:off x="1098640" y="350196"/>
            <a:ext cx="8356645" cy="6105410"/>
          </a:xfrm>
        </p:spPr>
      </p:pic>
    </p:spTree>
    <p:extLst>
      <p:ext uri="{BB962C8B-B14F-4D97-AF65-F5344CB8AC3E}">
        <p14:creationId xmlns:p14="http://schemas.microsoft.com/office/powerpoint/2010/main" val="100410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e 23">
            <a:extLst>
              <a:ext uri="{FF2B5EF4-FFF2-40B4-BE49-F238E27FC236}">
                <a16:creationId xmlns:a16="http://schemas.microsoft.com/office/drawing/2014/main" id="{63D27D10-5B4A-CD41-A172-BD6DD466FD7B}"/>
              </a:ext>
            </a:extLst>
          </p:cNvPr>
          <p:cNvSpPr/>
          <p:nvPr/>
        </p:nvSpPr>
        <p:spPr>
          <a:xfrm>
            <a:off x="5905500" y="5247393"/>
            <a:ext cx="5003800" cy="9588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Hexagone 22">
            <a:extLst>
              <a:ext uri="{FF2B5EF4-FFF2-40B4-BE49-F238E27FC236}">
                <a16:creationId xmlns:a16="http://schemas.microsoft.com/office/drawing/2014/main" id="{0651B574-6445-0948-AFD3-E71E1C005DA5}"/>
              </a:ext>
            </a:extLst>
          </p:cNvPr>
          <p:cNvSpPr/>
          <p:nvPr/>
        </p:nvSpPr>
        <p:spPr>
          <a:xfrm>
            <a:off x="6096000" y="4089400"/>
            <a:ext cx="1841770" cy="1186893"/>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Hexagone 21">
            <a:extLst>
              <a:ext uri="{FF2B5EF4-FFF2-40B4-BE49-F238E27FC236}">
                <a16:creationId xmlns:a16="http://schemas.microsoft.com/office/drawing/2014/main" id="{A0F0D356-4A41-774A-9D30-97671812EB31}"/>
              </a:ext>
            </a:extLst>
          </p:cNvPr>
          <p:cNvSpPr/>
          <p:nvPr/>
        </p:nvSpPr>
        <p:spPr>
          <a:xfrm>
            <a:off x="8648702" y="3803946"/>
            <a:ext cx="1910948" cy="1314154"/>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Hexagone 20">
            <a:extLst>
              <a:ext uri="{FF2B5EF4-FFF2-40B4-BE49-F238E27FC236}">
                <a16:creationId xmlns:a16="http://schemas.microsoft.com/office/drawing/2014/main" id="{747D8516-10CB-D24C-9A2C-D6EC53EAAE3E}"/>
              </a:ext>
            </a:extLst>
          </p:cNvPr>
          <p:cNvSpPr/>
          <p:nvPr/>
        </p:nvSpPr>
        <p:spPr>
          <a:xfrm>
            <a:off x="8331200" y="2286000"/>
            <a:ext cx="1931487" cy="137160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B5ECF2BC-641C-8142-B3C8-55765BCFCC9C}"/>
              </a:ext>
            </a:extLst>
          </p:cNvPr>
          <p:cNvSpPr txBox="1"/>
          <p:nvPr/>
        </p:nvSpPr>
        <p:spPr>
          <a:xfrm>
            <a:off x="8443614" y="2499045"/>
            <a:ext cx="1819073" cy="923330"/>
          </a:xfrm>
          <a:prstGeom prst="rect">
            <a:avLst/>
          </a:prstGeom>
          <a:noFill/>
          <a:ln>
            <a:noFill/>
          </a:ln>
        </p:spPr>
        <p:txBody>
          <a:bodyPr wrap="square" rtlCol="0">
            <a:spAutoFit/>
          </a:bodyPr>
          <a:lstStyle/>
          <a:p>
            <a:pPr algn="ctr"/>
            <a:r>
              <a:rPr lang="fr-FR" dirty="0"/>
              <a:t>Des sujets en débat, des choix à faire</a:t>
            </a:r>
          </a:p>
        </p:txBody>
      </p:sp>
      <p:sp>
        <p:nvSpPr>
          <p:cNvPr id="19" name="Hexagone 18">
            <a:extLst>
              <a:ext uri="{FF2B5EF4-FFF2-40B4-BE49-F238E27FC236}">
                <a16:creationId xmlns:a16="http://schemas.microsoft.com/office/drawing/2014/main" id="{39738193-3A1A-0B46-A332-3D3D5CBE57C7}"/>
              </a:ext>
            </a:extLst>
          </p:cNvPr>
          <p:cNvSpPr/>
          <p:nvPr/>
        </p:nvSpPr>
        <p:spPr>
          <a:xfrm>
            <a:off x="5325083" y="2197911"/>
            <a:ext cx="2427862" cy="180340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00FFFF"/>
              </a:highlight>
            </a:endParaRPr>
          </a:p>
        </p:txBody>
      </p:sp>
      <p:sp>
        <p:nvSpPr>
          <p:cNvPr id="18" name="Ellipse 17">
            <a:extLst>
              <a:ext uri="{FF2B5EF4-FFF2-40B4-BE49-F238E27FC236}">
                <a16:creationId xmlns:a16="http://schemas.microsoft.com/office/drawing/2014/main" id="{6F14D227-E4B0-2642-8D80-088C0C681B42}"/>
              </a:ext>
            </a:extLst>
          </p:cNvPr>
          <p:cNvSpPr/>
          <p:nvPr/>
        </p:nvSpPr>
        <p:spPr>
          <a:xfrm>
            <a:off x="850900" y="4991562"/>
            <a:ext cx="3251200" cy="15362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apèze 16">
            <a:extLst>
              <a:ext uri="{FF2B5EF4-FFF2-40B4-BE49-F238E27FC236}">
                <a16:creationId xmlns:a16="http://schemas.microsoft.com/office/drawing/2014/main" id="{5E00352F-E444-2147-8540-A8386692486E}"/>
              </a:ext>
            </a:extLst>
          </p:cNvPr>
          <p:cNvSpPr/>
          <p:nvPr/>
        </p:nvSpPr>
        <p:spPr>
          <a:xfrm>
            <a:off x="2767517" y="2628900"/>
            <a:ext cx="2299783" cy="2190709"/>
          </a:xfrm>
          <a:prstGeom prst="trapezoi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apèze 3">
            <a:extLst>
              <a:ext uri="{FF2B5EF4-FFF2-40B4-BE49-F238E27FC236}">
                <a16:creationId xmlns:a16="http://schemas.microsoft.com/office/drawing/2014/main" id="{FAEAFAEC-4349-3845-942D-A9D7B5F07381}"/>
              </a:ext>
            </a:extLst>
          </p:cNvPr>
          <p:cNvSpPr/>
          <p:nvPr/>
        </p:nvSpPr>
        <p:spPr>
          <a:xfrm>
            <a:off x="0" y="2788284"/>
            <a:ext cx="2465960" cy="2031325"/>
          </a:xfrm>
          <a:prstGeom prst="trapezoi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3D76E07E-FBAE-6D41-912E-635D668805DD}"/>
              </a:ext>
            </a:extLst>
          </p:cNvPr>
          <p:cNvSpPr txBox="1"/>
          <p:nvPr/>
        </p:nvSpPr>
        <p:spPr>
          <a:xfrm>
            <a:off x="1379628" y="1501544"/>
            <a:ext cx="2208179" cy="646331"/>
          </a:xfrm>
          <a:prstGeom prst="rect">
            <a:avLst/>
          </a:prstGeom>
          <a:solidFill>
            <a:srgbClr val="FFFF00"/>
          </a:solidFill>
          <a:ln>
            <a:solidFill>
              <a:schemeClr val="accent1"/>
            </a:solidFill>
          </a:ln>
        </p:spPr>
        <p:txBody>
          <a:bodyPr wrap="square" rtlCol="0">
            <a:spAutoFit/>
          </a:bodyPr>
          <a:lstStyle/>
          <a:p>
            <a:pPr algn="ctr"/>
            <a:r>
              <a:rPr lang="fr-FR" dirty="0"/>
              <a:t>Semestre </a:t>
            </a:r>
            <a:r>
              <a:rPr lang="fr-FR" dirty="0" err="1"/>
              <a:t>covid</a:t>
            </a:r>
            <a:r>
              <a:rPr lang="fr-FR" dirty="0"/>
              <a:t> à venir</a:t>
            </a:r>
          </a:p>
        </p:txBody>
      </p:sp>
      <p:sp>
        <p:nvSpPr>
          <p:cNvPr id="6" name="ZoneTexte 5">
            <a:extLst>
              <a:ext uri="{FF2B5EF4-FFF2-40B4-BE49-F238E27FC236}">
                <a16:creationId xmlns:a16="http://schemas.microsoft.com/office/drawing/2014/main" id="{5F961457-D7A0-7D4D-ACE0-801FE69D5AD8}"/>
              </a:ext>
            </a:extLst>
          </p:cNvPr>
          <p:cNvSpPr txBox="1"/>
          <p:nvPr/>
        </p:nvSpPr>
        <p:spPr>
          <a:xfrm>
            <a:off x="6539014" y="1273717"/>
            <a:ext cx="3414409" cy="646331"/>
          </a:xfrm>
          <a:prstGeom prst="rect">
            <a:avLst/>
          </a:prstGeom>
          <a:solidFill>
            <a:srgbClr val="92D050"/>
          </a:solidFill>
          <a:ln>
            <a:solidFill>
              <a:schemeClr val="accent1"/>
            </a:solidFill>
          </a:ln>
        </p:spPr>
        <p:txBody>
          <a:bodyPr wrap="square" rtlCol="0">
            <a:spAutoFit/>
          </a:bodyPr>
          <a:lstStyle/>
          <a:p>
            <a:pPr algn="ctr"/>
            <a:r>
              <a:rPr lang="fr-FR" dirty="0"/>
              <a:t>Projet quinquennal et perspectives</a:t>
            </a:r>
          </a:p>
        </p:txBody>
      </p:sp>
      <p:sp>
        <p:nvSpPr>
          <p:cNvPr id="7" name="ZoneTexte 6">
            <a:extLst>
              <a:ext uri="{FF2B5EF4-FFF2-40B4-BE49-F238E27FC236}">
                <a16:creationId xmlns:a16="http://schemas.microsoft.com/office/drawing/2014/main" id="{F9805A27-9607-3047-A956-8B4AAE294B8C}"/>
              </a:ext>
            </a:extLst>
          </p:cNvPr>
          <p:cNvSpPr txBox="1"/>
          <p:nvPr/>
        </p:nvSpPr>
        <p:spPr>
          <a:xfrm>
            <a:off x="301557" y="2926783"/>
            <a:ext cx="1673157" cy="1477328"/>
          </a:xfrm>
          <a:prstGeom prst="rect">
            <a:avLst/>
          </a:prstGeom>
          <a:noFill/>
          <a:ln>
            <a:noFill/>
          </a:ln>
        </p:spPr>
        <p:txBody>
          <a:bodyPr wrap="square" rtlCol="0">
            <a:spAutoFit/>
          </a:bodyPr>
          <a:lstStyle/>
          <a:p>
            <a:pPr algn="ctr"/>
            <a:r>
              <a:rPr lang="fr-FR" dirty="0"/>
              <a:t>Incertitude</a:t>
            </a:r>
          </a:p>
          <a:p>
            <a:pPr algn="ctr"/>
            <a:r>
              <a:rPr lang="fr-FR" dirty="0"/>
              <a:t>Inquiétude</a:t>
            </a:r>
          </a:p>
          <a:p>
            <a:pPr algn="ctr"/>
            <a:r>
              <a:rPr lang="fr-FR" dirty="0"/>
              <a:t>Lourdeur- surcharge</a:t>
            </a:r>
          </a:p>
          <a:p>
            <a:pPr algn="ctr"/>
            <a:r>
              <a:rPr lang="fr-FR" dirty="0"/>
              <a:t>perte de sens</a:t>
            </a:r>
          </a:p>
        </p:txBody>
      </p:sp>
      <p:sp>
        <p:nvSpPr>
          <p:cNvPr id="8" name="ZoneTexte 7">
            <a:extLst>
              <a:ext uri="{FF2B5EF4-FFF2-40B4-BE49-F238E27FC236}">
                <a16:creationId xmlns:a16="http://schemas.microsoft.com/office/drawing/2014/main" id="{3140DB99-F5FC-2A4D-B29F-C1F6A0EF469D}"/>
              </a:ext>
            </a:extLst>
          </p:cNvPr>
          <p:cNvSpPr txBox="1"/>
          <p:nvPr/>
        </p:nvSpPr>
        <p:spPr>
          <a:xfrm>
            <a:off x="3025300" y="2788284"/>
            <a:ext cx="1673157" cy="2031325"/>
          </a:xfrm>
          <a:prstGeom prst="rect">
            <a:avLst/>
          </a:prstGeom>
          <a:noFill/>
          <a:ln>
            <a:noFill/>
          </a:ln>
        </p:spPr>
        <p:txBody>
          <a:bodyPr wrap="square" rtlCol="0">
            <a:spAutoFit/>
          </a:bodyPr>
          <a:lstStyle/>
          <a:p>
            <a:pPr algn="ctr"/>
            <a:r>
              <a:rPr lang="fr-FR" dirty="0"/>
              <a:t>Belle anticipation et adaptation</a:t>
            </a:r>
          </a:p>
          <a:p>
            <a:pPr algn="ctr"/>
            <a:r>
              <a:rPr lang="fr-FR" dirty="0"/>
              <a:t>Qualité investissement de chacun</a:t>
            </a:r>
          </a:p>
          <a:p>
            <a:pPr algn="ctr"/>
            <a:r>
              <a:rPr lang="fr-FR" dirty="0"/>
              <a:t>renouvellement</a:t>
            </a:r>
          </a:p>
        </p:txBody>
      </p:sp>
      <p:sp>
        <p:nvSpPr>
          <p:cNvPr id="9" name="ZoneTexte 8">
            <a:extLst>
              <a:ext uri="{FF2B5EF4-FFF2-40B4-BE49-F238E27FC236}">
                <a16:creationId xmlns:a16="http://schemas.microsoft.com/office/drawing/2014/main" id="{23C0BF1A-C4C1-1746-9493-9EA9B88B67E9}"/>
              </a:ext>
            </a:extLst>
          </p:cNvPr>
          <p:cNvSpPr txBox="1"/>
          <p:nvPr/>
        </p:nvSpPr>
        <p:spPr>
          <a:xfrm>
            <a:off x="5690682" y="2435893"/>
            <a:ext cx="1760707" cy="1477328"/>
          </a:xfrm>
          <a:prstGeom prst="rect">
            <a:avLst/>
          </a:prstGeom>
          <a:noFill/>
          <a:ln>
            <a:noFill/>
          </a:ln>
        </p:spPr>
        <p:txBody>
          <a:bodyPr wrap="square" rtlCol="0">
            <a:spAutoFit/>
          </a:bodyPr>
          <a:lstStyle/>
          <a:p>
            <a:pPr algn="ctr"/>
            <a:r>
              <a:rPr lang="fr-FR" dirty="0"/>
              <a:t>Un projet bien engagé et préparé collectivement depuis 2017</a:t>
            </a:r>
          </a:p>
        </p:txBody>
      </p:sp>
      <p:sp>
        <p:nvSpPr>
          <p:cNvPr id="11" name="ZoneTexte 10">
            <a:extLst>
              <a:ext uri="{FF2B5EF4-FFF2-40B4-BE49-F238E27FC236}">
                <a16:creationId xmlns:a16="http://schemas.microsoft.com/office/drawing/2014/main" id="{1AEED3F7-03D5-754D-8582-EC8C8F9F24F0}"/>
              </a:ext>
            </a:extLst>
          </p:cNvPr>
          <p:cNvSpPr txBox="1"/>
          <p:nvPr/>
        </p:nvSpPr>
        <p:spPr>
          <a:xfrm>
            <a:off x="6264613" y="4345231"/>
            <a:ext cx="1488332" cy="646331"/>
          </a:xfrm>
          <a:prstGeom prst="rect">
            <a:avLst/>
          </a:prstGeom>
          <a:noFill/>
          <a:ln>
            <a:solidFill>
              <a:schemeClr val="accent1"/>
            </a:solidFill>
          </a:ln>
        </p:spPr>
        <p:txBody>
          <a:bodyPr wrap="square" rtlCol="0">
            <a:spAutoFit/>
          </a:bodyPr>
          <a:lstStyle/>
          <a:p>
            <a:pPr algn="ctr"/>
            <a:r>
              <a:rPr lang="fr-FR" dirty="0"/>
              <a:t>Des atouts</a:t>
            </a:r>
          </a:p>
          <a:p>
            <a:pPr algn="ctr"/>
            <a:r>
              <a:rPr lang="fr-FR" dirty="0"/>
              <a:t>Des enjeux</a:t>
            </a:r>
          </a:p>
        </p:txBody>
      </p:sp>
      <p:sp>
        <p:nvSpPr>
          <p:cNvPr id="12" name="ZoneTexte 11">
            <a:extLst>
              <a:ext uri="{FF2B5EF4-FFF2-40B4-BE49-F238E27FC236}">
                <a16:creationId xmlns:a16="http://schemas.microsoft.com/office/drawing/2014/main" id="{462D0422-BDF2-4D4E-9C80-6360202FAF11}"/>
              </a:ext>
            </a:extLst>
          </p:cNvPr>
          <p:cNvSpPr txBox="1"/>
          <p:nvPr/>
        </p:nvSpPr>
        <p:spPr>
          <a:xfrm>
            <a:off x="8837854" y="3948955"/>
            <a:ext cx="1721796" cy="923330"/>
          </a:xfrm>
          <a:prstGeom prst="rect">
            <a:avLst/>
          </a:prstGeom>
          <a:noFill/>
          <a:ln>
            <a:noFill/>
          </a:ln>
        </p:spPr>
        <p:txBody>
          <a:bodyPr wrap="square" rtlCol="0">
            <a:spAutoFit/>
          </a:bodyPr>
          <a:lstStyle/>
          <a:p>
            <a:pPr algn="ctr"/>
            <a:r>
              <a:rPr lang="fr-FR" dirty="0"/>
              <a:t>Des méthodes et des échéances</a:t>
            </a:r>
          </a:p>
        </p:txBody>
      </p:sp>
      <p:sp>
        <p:nvSpPr>
          <p:cNvPr id="13" name="ZoneTexte 12">
            <a:extLst>
              <a:ext uri="{FF2B5EF4-FFF2-40B4-BE49-F238E27FC236}">
                <a16:creationId xmlns:a16="http://schemas.microsoft.com/office/drawing/2014/main" id="{07ECF6BA-3AB9-E542-B336-D30150D544FF}"/>
              </a:ext>
            </a:extLst>
          </p:cNvPr>
          <p:cNvSpPr txBox="1"/>
          <p:nvPr/>
        </p:nvSpPr>
        <p:spPr>
          <a:xfrm>
            <a:off x="1138135" y="5384928"/>
            <a:ext cx="2655651" cy="646331"/>
          </a:xfrm>
          <a:prstGeom prst="rect">
            <a:avLst/>
          </a:prstGeom>
          <a:noFill/>
          <a:ln>
            <a:solidFill>
              <a:srgbClr val="FF0000"/>
            </a:solidFill>
          </a:ln>
        </p:spPr>
        <p:txBody>
          <a:bodyPr wrap="square" rtlCol="0">
            <a:spAutoFit/>
          </a:bodyPr>
          <a:lstStyle/>
          <a:p>
            <a:pPr algn="ctr"/>
            <a:r>
              <a:rPr lang="fr-FR" dirty="0"/>
              <a:t>Des solutions et des entraides à trouver</a:t>
            </a:r>
          </a:p>
        </p:txBody>
      </p:sp>
      <p:sp>
        <p:nvSpPr>
          <p:cNvPr id="14" name="ZoneTexte 13">
            <a:extLst>
              <a:ext uri="{FF2B5EF4-FFF2-40B4-BE49-F238E27FC236}">
                <a16:creationId xmlns:a16="http://schemas.microsoft.com/office/drawing/2014/main" id="{F62C5B8B-5E22-9B4B-9C54-28481608DAF6}"/>
              </a:ext>
            </a:extLst>
          </p:cNvPr>
          <p:cNvSpPr txBox="1"/>
          <p:nvPr/>
        </p:nvSpPr>
        <p:spPr>
          <a:xfrm>
            <a:off x="6665884" y="5364382"/>
            <a:ext cx="3555460" cy="646331"/>
          </a:xfrm>
          <a:prstGeom prst="rect">
            <a:avLst/>
          </a:prstGeom>
          <a:noFill/>
          <a:ln>
            <a:solidFill>
              <a:srgbClr val="FF0000"/>
            </a:solidFill>
          </a:ln>
        </p:spPr>
        <p:txBody>
          <a:bodyPr wrap="square" rtlCol="0">
            <a:spAutoFit/>
          </a:bodyPr>
          <a:lstStyle/>
          <a:p>
            <a:pPr algn="ctr"/>
            <a:r>
              <a:rPr lang="fr-FR" dirty="0"/>
              <a:t>Un projet à finaliser et à mettre en musique</a:t>
            </a:r>
          </a:p>
        </p:txBody>
      </p:sp>
      <p:sp>
        <p:nvSpPr>
          <p:cNvPr id="15" name="ZoneTexte 14">
            <a:extLst>
              <a:ext uri="{FF2B5EF4-FFF2-40B4-BE49-F238E27FC236}">
                <a16:creationId xmlns:a16="http://schemas.microsoft.com/office/drawing/2014/main" id="{0A702BA3-5C3C-8241-B63D-1B128CD0B9A0}"/>
              </a:ext>
            </a:extLst>
          </p:cNvPr>
          <p:cNvSpPr txBox="1"/>
          <p:nvPr/>
        </p:nvSpPr>
        <p:spPr>
          <a:xfrm>
            <a:off x="6653719" y="6206247"/>
            <a:ext cx="3608968" cy="646331"/>
          </a:xfrm>
          <a:prstGeom prst="rect">
            <a:avLst/>
          </a:prstGeom>
          <a:noFill/>
          <a:ln>
            <a:solidFill>
              <a:srgbClr val="FF0000"/>
            </a:solidFill>
          </a:ln>
        </p:spPr>
        <p:txBody>
          <a:bodyPr wrap="square" rtlCol="0">
            <a:spAutoFit/>
          </a:bodyPr>
          <a:lstStyle/>
          <a:p>
            <a:pPr algn="ctr"/>
            <a:r>
              <a:rPr lang="fr-FR" dirty="0"/>
              <a:t>Dans un situation institutionnelle éclaircie</a:t>
            </a:r>
          </a:p>
        </p:txBody>
      </p:sp>
      <p:sp>
        <p:nvSpPr>
          <p:cNvPr id="16" name="Flèche vers le bas 15">
            <a:extLst>
              <a:ext uri="{FF2B5EF4-FFF2-40B4-BE49-F238E27FC236}">
                <a16:creationId xmlns:a16="http://schemas.microsoft.com/office/drawing/2014/main" id="{7F76BE99-DAA8-AA4C-B23F-1685454BA4A2}"/>
              </a:ext>
            </a:extLst>
          </p:cNvPr>
          <p:cNvSpPr/>
          <p:nvPr/>
        </p:nvSpPr>
        <p:spPr>
          <a:xfrm rot="1765647">
            <a:off x="3291696" y="90890"/>
            <a:ext cx="435502" cy="11987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lèche vers le bas 2">
            <a:extLst>
              <a:ext uri="{FF2B5EF4-FFF2-40B4-BE49-F238E27FC236}">
                <a16:creationId xmlns:a16="http://schemas.microsoft.com/office/drawing/2014/main" id="{645F2694-DDA6-9244-BCE1-206F78F33A7E}"/>
              </a:ext>
            </a:extLst>
          </p:cNvPr>
          <p:cNvSpPr/>
          <p:nvPr/>
        </p:nvSpPr>
        <p:spPr>
          <a:xfrm rot="19237097">
            <a:off x="7434492" y="72673"/>
            <a:ext cx="440320" cy="9408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1486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22" grpId="0" animBg="1"/>
      <p:bldP spid="21" grpId="0" animBg="1"/>
      <p:bldP spid="10" grpId="0"/>
      <p:bldP spid="19" grpId="0" animBg="1"/>
      <p:bldP spid="6" grpId="0" animBg="1"/>
      <p:bldP spid="9" grpId="0"/>
      <p:bldP spid="11" grpId="0" animBg="1"/>
      <p:bldP spid="12" grpId="0"/>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C520BECA-7A1A-3940-ADB3-50E00C32A01B}"/>
              </a:ext>
            </a:extLst>
          </p:cNvPr>
          <p:cNvPicPr>
            <a:picLocks noGrp="1" noChangeAspect="1"/>
          </p:cNvPicPr>
          <p:nvPr>
            <p:ph idx="1"/>
          </p:nvPr>
        </p:nvPicPr>
        <p:blipFill>
          <a:blip r:embed="rId2"/>
          <a:stretch>
            <a:fillRect/>
          </a:stretch>
        </p:blipFill>
        <p:spPr>
          <a:xfrm>
            <a:off x="1072010" y="330740"/>
            <a:ext cx="8470824" cy="6188829"/>
          </a:xfrm>
        </p:spPr>
      </p:pic>
    </p:spTree>
    <p:extLst>
      <p:ext uri="{BB962C8B-B14F-4D97-AF65-F5344CB8AC3E}">
        <p14:creationId xmlns:p14="http://schemas.microsoft.com/office/powerpoint/2010/main" val="872990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4DE083-740F-A244-A95C-E978CE022069}"/>
              </a:ext>
            </a:extLst>
          </p:cNvPr>
          <p:cNvSpPr>
            <a:spLocks noGrp="1"/>
          </p:cNvSpPr>
          <p:nvPr>
            <p:ph type="ctrTitle"/>
          </p:nvPr>
        </p:nvSpPr>
        <p:spPr>
          <a:xfrm>
            <a:off x="1322962" y="663677"/>
            <a:ext cx="9179668" cy="3208406"/>
          </a:xfrm>
        </p:spPr>
        <p:txBody>
          <a:bodyPr>
            <a:normAutofit fontScale="90000"/>
          </a:bodyPr>
          <a:lstStyle/>
          <a:p>
            <a:pPr algn="ctr"/>
            <a:r>
              <a:rPr lang="fr-FR" dirty="0"/>
              <a:t>Insertion professionnelle des étudiants en STAPS à Lyon : </a:t>
            </a:r>
            <a:br>
              <a:rPr lang="fr-FR" dirty="0"/>
            </a:br>
            <a:r>
              <a:rPr lang="fr-FR" dirty="0"/>
              <a:t>situation des étudiants et besoins des entreprises</a:t>
            </a:r>
          </a:p>
        </p:txBody>
      </p:sp>
      <p:sp>
        <p:nvSpPr>
          <p:cNvPr id="3" name="Sous-titre 2">
            <a:extLst>
              <a:ext uri="{FF2B5EF4-FFF2-40B4-BE49-F238E27FC236}">
                <a16:creationId xmlns:a16="http://schemas.microsoft.com/office/drawing/2014/main" id="{E19B60F8-DD2A-0A4D-BB93-94F726E09DFC}"/>
              </a:ext>
            </a:extLst>
          </p:cNvPr>
          <p:cNvSpPr>
            <a:spLocks noGrp="1"/>
          </p:cNvSpPr>
          <p:nvPr>
            <p:ph type="subTitle" idx="1"/>
          </p:nvPr>
        </p:nvSpPr>
        <p:spPr>
          <a:xfrm>
            <a:off x="810001" y="5280847"/>
            <a:ext cx="10572000" cy="913476"/>
          </a:xfrm>
        </p:spPr>
        <p:txBody>
          <a:bodyPr>
            <a:normAutofit/>
          </a:bodyPr>
          <a:lstStyle/>
          <a:p>
            <a:pPr algn="r"/>
            <a:r>
              <a:rPr lang="fr-FR" dirty="0"/>
              <a:t>GAREF</a:t>
            </a:r>
          </a:p>
          <a:p>
            <a:pPr algn="r"/>
            <a:r>
              <a:rPr lang="fr-FR" dirty="0"/>
              <a:t>UFR-STAPS LYON</a:t>
            </a:r>
          </a:p>
        </p:txBody>
      </p:sp>
    </p:spTree>
    <p:extLst>
      <p:ext uri="{BB962C8B-B14F-4D97-AF65-F5344CB8AC3E}">
        <p14:creationId xmlns:p14="http://schemas.microsoft.com/office/powerpoint/2010/main" val="819974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3C4CD8-AF65-6340-B004-9D19AC181D1E}"/>
              </a:ext>
            </a:extLst>
          </p:cNvPr>
          <p:cNvSpPr>
            <a:spLocks noGrp="1"/>
          </p:cNvSpPr>
          <p:nvPr>
            <p:ph type="title"/>
          </p:nvPr>
        </p:nvSpPr>
        <p:spPr/>
        <p:txBody>
          <a:bodyPr/>
          <a:lstStyle/>
          <a:p>
            <a:r>
              <a:rPr lang="fr-FR" dirty="0"/>
              <a:t>Deux enquêtes</a:t>
            </a:r>
          </a:p>
        </p:txBody>
      </p:sp>
      <p:sp>
        <p:nvSpPr>
          <p:cNvPr id="3" name="Espace réservé du contenu 2">
            <a:extLst>
              <a:ext uri="{FF2B5EF4-FFF2-40B4-BE49-F238E27FC236}">
                <a16:creationId xmlns:a16="http://schemas.microsoft.com/office/drawing/2014/main" id="{12D176D6-C03C-7D43-919E-55DCF7B40CD9}"/>
              </a:ext>
            </a:extLst>
          </p:cNvPr>
          <p:cNvSpPr>
            <a:spLocks noGrp="1"/>
          </p:cNvSpPr>
          <p:nvPr>
            <p:ph idx="1"/>
          </p:nvPr>
        </p:nvSpPr>
        <p:spPr/>
        <p:txBody>
          <a:bodyPr>
            <a:normAutofit/>
          </a:bodyPr>
          <a:lstStyle/>
          <a:p>
            <a:r>
              <a:rPr lang="fr-FR" sz="3200" dirty="0"/>
              <a:t> Une à destination des diplômés</a:t>
            </a:r>
          </a:p>
          <a:p>
            <a:endParaRPr lang="fr-FR" sz="3200" dirty="0"/>
          </a:p>
          <a:p>
            <a:r>
              <a:rPr lang="fr-FR" sz="3200" dirty="0"/>
              <a:t> Une à destination des employeurs</a:t>
            </a:r>
          </a:p>
        </p:txBody>
      </p:sp>
    </p:spTree>
    <p:extLst>
      <p:ext uri="{BB962C8B-B14F-4D97-AF65-F5344CB8AC3E}">
        <p14:creationId xmlns:p14="http://schemas.microsoft.com/office/powerpoint/2010/main" val="3868735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E7321F-670F-A541-A06D-37364B9E6826}"/>
              </a:ext>
            </a:extLst>
          </p:cNvPr>
          <p:cNvSpPr>
            <a:spLocks noGrp="1"/>
          </p:cNvSpPr>
          <p:nvPr>
            <p:ph type="title"/>
          </p:nvPr>
        </p:nvSpPr>
        <p:spPr/>
        <p:txBody>
          <a:bodyPr/>
          <a:lstStyle/>
          <a:p>
            <a:r>
              <a:rPr lang="fr-FR" dirty="0"/>
              <a:t>Enquête auprès des diplômés</a:t>
            </a:r>
          </a:p>
        </p:txBody>
      </p:sp>
      <p:sp>
        <p:nvSpPr>
          <p:cNvPr id="3" name="Espace réservé du contenu 2">
            <a:extLst>
              <a:ext uri="{FF2B5EF4-FFF2-40B4-BE49-F238E27FC236}">
                <a16:creationId xmlns:a16="http://schemas.microsoft.com/office/drawing/2014/main" id="{E093A337-EC72-3F4B-B1CF-53C82C0DC755}"/>
              </a:ext>
            </a:extLst>
          </p:cNvPr>
          <p:cNvSpPr>
            <a:spLocks noGrp="1"/>
          </p:cNvSpPr>
          <p:nvPr>
            <p:ph idx="1"/>
          </p:nvPr>
        </p:nvSpPr>
        <p:spPr>
          <a:xfrm>
            <a:off x="838200" y="1572103"/>
            <a:ext cx="10554574" cy="4384990"/>
          </a:xfrm>
        </p:spPr>
        <p:txBody>
          <a:bodyPr>
            <a:normAutofit fontScale="85000" lnSpcReduction="20000"/>
          </a:bodyPr>
          <a:lstStyle/>
          <a:p>
            <a:pPr algn="just"/>
            <a:r>
              <a:rPr lang="fr-FR" dirty="0"/>
              <a:t>Création d’un questionnaire à partir de celui de la C3D</a:t>
            </a:r>
          </a:p>
          <a:p>
            <a:pPr algn="just"/>
            <a:endParaRPr lang="fr-FR" dirty="0"/>
          </a:p>
          <a:p>
            <a:pPr algn="just"/>
            <a:r>
              <a:rPr lang="fr-FR" dirty="0"/>
              <a:t>Des points plus précis à sonder par rapport à l’enquête précédente : </a:t>
            </a:r>
          </a:p>
          <a:p>
            <a:pPr lvl="1" algn="just"/>
            <a:r>
              <a:rPr lang="fr-FR" dirty="0"/>
              <a:t>Comment les formés ont trouvé du travail ? </a:t>
            </a:r>
          </a:p>
          <a:p>
            <a:pPr lvl="1" algn="just"/>
            <a:r>
              <a:rPr lang="fr-FR" dirty="0"/>
              <a:t>Quelles compétences essentielles sont nécessaires à l’entrée dans l’emploi ? </a:t>
            </a:r>
          </a:p>
          <a:p>
            <a:pPr lvl="1" algn="just"/>
            <a:r>
              <a:rPr lang="fr-FR" dirty="0"/>
              <a:t>L’insertion professionnelle des alternants est-elle meilleure ? </a:t>
            </a:r>
          </a:p>
          <a:p>
            <a:pPr lvl="1" algn="just"/>
            <a:r>
              <a:rPr lang="fr-FR" dirty="0"/>
              <a:t>Quelles trajectoires d’emplois ont suivi les étudiants pendant et après leur formation ?</a:t>
            </a:r>
          </a:p>
          <a:p>
            <a:pPr lvl="1" algn="just"/>
            <a:r>
              <a:rPr lang="fr-FR" dirty="0"/>
              <a:t>Quelle adéquation formation- emploi et avis des diplômés sur les formations</a:t>
            </a:r>
          </a:p>
          <a:p>
            <a:pPr lvl="1" algn="just"/>
            <a:endParaRPr lang="fr-FR" dirty="0"/>
          </a:p>
          <a:p>
            <a:pPr algn="just"/>
            <a:r>
              <a:rPr lang="fr-FR" dirty="0"/>
              <a:t>Questionnaire remodelé en partenariat avec les commanditaires ; </a:t>
            </a:r>
          </a:p>
          <a:p>
            <a:r>
              <a:rPr lang="fr-FR" sz="2000" dirty="0"/>
              <a:t>Pour avoir un suivi de chaque promotion et pour répondre aux exigences de France Compétences, chaque promotion est enquêtée deux fois:</a:t>
            </a:r>
          </a:p>
          <a:p>
            <a:pPr lvl="1"/>
            <a:r>
              <a:rPr lang="fr-FR" sz="1800" dirty="0"/>
              <a:t>6 mois après l’obtention du diplôme</a:t>
            </a:r>
          </a:p>
          <a:p>
            <a:pPr lvl="1"/>
            <a:r>
              <a:rPr lang="fr-FR" sz="1800" dirty="0"/>
              <a:t>2 ans après l’obtention du diplôme</a:t>
            </a:r>
          </a:p>
          <a:p>
            <a:pPr algn="just"/>
            <a:endParaRPr lang="fr-FR" dirty="0"/>
          </a:p>
        </p:txBody>
      </p:sp>
    </p:spTree>
    <p:extLst>
      <p:ext uri="{BB962C8B-B14F-4D97-AF65-F5344CB8AC3E}">
        <p14:creationId xmlns:p14="http://schemas.microsoft.com/office/powerpoint/2010/main" val="55455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19F8D-EF7C-6B4E-89E9-9BC8695645F9}"/>
              </a:ext>
            </a:extLst>
          </p:cNvPr>
          <p:cNvSpPr>
            <a:spLocks noGrp="1"/>
          </p:cNvSpPr>
          <p:nvPr>
            <p:ph type="title"/>
          </p:nvPr>
        </p:nvSpPr>
        <p:spPr>
          <a:xfrm>
            <a:off x="857688" y="464799"/>
            <a:ext cx="10503441" cy="2295931"/>
          </a:xfrm>
        </p:spPr>
        <p:txBody>
          <a:bodyPr>
            <a:normAutofit fontScale="90000"/>
          </a:bodyPr>
          <a:lstStyle/>
          <a:p>
            <a:pPr lvl="1" algn="ctr"/>
            <a:r>
              <a:rPr lang="fr-FR" sz="3100" dirty="0"/>
              <a:t>Tableau de bord interactif :</a:t>
            </a:r>
            <a:br>
              <a:rPr lang="fr-FR" sz="3100" dirty="0"/>
            </a:br>
            <a:br>
              <a:rPr lang="fr-FR" sz="3100" dirty="0"/>
            </a:br>
            <a:r>
              <a:rPr lang="fr-FR" sz="3100" dirty="0"/>
              <a:t> </a:t>
            </a:r>
            <a:r>
              <a:rPr lang="fr-FR" sz="3100" dirty="0">
                <a:hlinkClick r:id="rId2"/>
              </a:rPr>
              <a:t>https://poschut.wixsite.com/ufrstapslyon</a:t>
            </a:r>
            <a:br>
              <a:rPr lang="fr-FR" sz="3100" dirty="0"/>
            </a:br>
            <a:br>
              <a:rPr lang="fr-FR" sz="3100" dirty="0"/>
            </a:br>
            <a:r>
              <a:rPr lang="fr-FR" sz="3100" dirty="0"/>
              <a:t>Mot de passe: </a:t>
            </a:r>
            <a:r>
              <a:rPr lang="fr-FR" sz="3100" dirty="0" err="1"/>
              <a:t>lyoninsertion</a:t>
            </a:r>
            <a:br>
              <a:rPr lang="fr-FR" sz="1800" dirty="0"/>
            </a:br>
            <a:endParaRPr lang="fr-FR" dirty="0"/>
          </a:p>
        </p:txBody>
      </p:sp>
      <p:sp>
        <p:nvSpPr>
          <p:cNvPr id="3" name="Espace réservé du contenu 2">
            <a:extLst>
              <a:ext uri="{FF2B5EF4-FFF2-40B4-BE49-F238E27FC236}">
                <a16:creationId xmlns:a16="http://schemas.microsoft.com/office/drawing/2014/main" id="{2F25A0E5-A1D7-8148-B70B-3F0A5302305B}"/>
              </a:ext>
            </a:extLst>
          </p:cNvPr>
          <p:cNvSpPr>
            <a:spLocks noGrp="1"/>
          </p:cNvSpPr>
          <p:nvPr>
            <p:ph idx="1"/>
          </p:nvPr>
        </p:nvSpPr>
        <p:spPr>
          <a:xfrm>
            <a:off x="838200" y="3530937"/>
            <a:ext cx="10008173" cy="2295932"/>
          </a:xfrm>
        </p:spPr>
        <p:txBody>
          <a:bodyPr>
            <a:normAutofit/>
          </a:bodyPr>
          <a:lstStyle/>
          <a:p>
            <a:r>
              <a:rPr lang="fr-FR" sz="2000" dirty="0"/>
              <a:t>Ce tableau comprend les données :</a:t>
            </a:r>
          </a:p>
          <a:p>
            <a:pPr lvl="1"/>
            <a:r>
              <a:rPr lang="fr-FR" sz="1800" dirty="0"/>
              <a:t>De la promo 2017 (insertion à 2 ans)</a:t>
            </a:r>
          </a:p>
          <a:p>
            <a:pPr lvl="1"/>
            <a:r>
              <a:rPr lang="fr-FR" sz="1800" dirty="0"/>
              <a:t>De la promo 2019 (insertion à 6 mois)</a:t>
            </a:r>
          </a:p>
          <a:p>
            <a:pPr lvl="1"/>
            <a:r>
              <a:rPr lang="fr-FR" sz="1800" dirty="0"/>
              <a:t>En cours 2018</a:t>
            </a:r>
          </a:p>
          <a:p>
            <a:pPr lvl="1"/>
            <a:r>
              <a:rPr lang="fr-FR" sz="1800" dirty="0"/>
              <a:t>En attente 2020</a:t>
            </a:r>
          </a:p>
          <a:p>
            <a:pPr marL="0" indent="0">
              <a:buNone/>
            </a:pPr>
            <a:r>
              <a:rPr lang="fr-FR" sz="2000" dirty="0"/>
              <a:t> </a:t>
            </a:r>
          </a:p>
          <a:p>
            <a:pPr marL="0" indent="0">
              <a:buNone/>
            </a:pPr>
            <a:endParaRPr lang="fr-FR" dirty="0"/>
          </a:p>
        </p:txBody>
      </p:sp>
    </p:spTree>
    <p:extLst>
      <p:ext uri="{BB962C8B-B14F-4D97-AF65-F5344CB8AC3E}">
        <p14:creationId xmlns:p14="http://schemas.microsoft.com/office/powerpoint/2010/main" val="2833670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A49AE5A2-21D4-7B4C-A0B3-81117578E4FE}"/>
              </a:ext>
            </a:extLst>
          </p:cNvPr>
          <p:cNvPicPr>
            <a:picLocks noGrp="1" noChangeAspect="1"/>
          </p:cNvPicPr>
          <p:nvPr>
            <p:ph idx="1"/>
          </p:nvPr>
        </p:nvPicPr>
        <p:blipFill>
          <a:blip r:embed="rId2"/>
          <a:stretch>
            <a:fillRect/>
          </a:stretch>
        </p:blipFill>
        <p:spPr>
          <a:xfrm>
            <a:off x="1260275" y="505838"/>
            <a:ext cx="8584116" cy="6204943"/>
          </a:xfrm>
        </p:spPr>
      </p:pic>
    </p:spTree>
    <p:extLst>
      <p:ext uri="{BB962C8B-B14F-4D97-AF65-F5344CB8AC3E}">
        <p14:creationId xmlns:p14="http://schemas.microsoft.com/office/powerpoint/2010/main" val="3117286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17640F33-9D33-A245-B11A-6E9A4C305E33}"/>
              </a:ext>
            </a:extLst>
          </p:cNvPr>
          <p:cNvPicPr>
            <a:picLocks noGrp="1" noChangeAspect="1"/>
          </p:cNvPicPr>
          <p:nvPr>
            <p:ph idx="1"/>
          </p:nvPr>
        </p:nvPicPr>
        <p:blipFill>
          <a:blip r:embed="rId2"/>
          <a:stretch>
            <a:fillRect/>
          </a:stretch>
        </p:blipFill>
        <p:spPr>
          <a:xfrm>
            <a:off x="1112241" y="398834"/>
            <a:ext cx="8491717" cy="6138153"/>
          </a:xfrm>
        </p:spPr>
      </p:pic>
    </p:spTree>
    <p:extLst>
      <p:ext uri="{BB962C8B-B14F-4D97-AF65-F5344CB8AC3E}">
        <p14:creationId xmlns:p14="http://schemas.microsoft.com/office/powerpoint/2010/main" val="4239811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5F4D1089-723B-234B-8D63-076BB3C16363}"/>
              </a:ext>
            </a:extLst>
          </p:cNvPr>
          <p:cNvPicPr>
            <a:picLocks noGrp="1" noChangeAspect="1"/>
          </p:cNvPicPr>
          <p:nvPr>
            <p:ph idx="1"/>
          </p:nvPr>
        </p:nvPicPr>
        <p:blipFill>
          <a:blip r:embed="rId2"/>
          <a:stretch>
            <a:fillRect/>
          </a:stretch>
        </p:blipFill>
        <p:spPr>
          <a:xfrm>
            <a:off x="1179529" y="447472"/>
            <a:ext cx="8382760" cy="6059394"/>
          </a:xfrm>
        </p:spPr>
      </p:pic>
    </p:spTree>
    <p:extLst>
      <p:ext uri="{BB962C8B-B14F-4D97-AF65-F5344CB8AC3E}">
        <p14:creationId xmlns:p14="http://schemas.microsoft.com/office/powerpoint/2010/main" val="2656084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2AD5E79-1761-8745-A66F-85B9D69C0666}"/>
              </a:ext>
            </a:extLst>
          </p:cNvPr>
          <p:cNvPicPr>
            <a:picLocks noGrp="1" noChangeAspect="1"/>
          </p:cNvPicPr>
          <p:nvPr>
            <p:ph idx="1"/>
          </p:nvPr>
        </p:nvPicPr>
        <p:blipFill>
          <a:blip r:embed="rId2"/>
          <a:stretch>
            <a:fillRect/>
          </a:stretch>
        </p:blipFill>
        <p:spPr>
          <a:xfrm>
            <a:off x="1190542" y="505838"/>
            <a:ext cx="8478752" cy="6041659"/>
          </a:xfrm>
        </p:spPr>
      </p:pic>
    </p:spTree>
    <p:extLst>
      <p:ext uri="{BB962C8B-B14F-4D97-AF65-F5344CB8AC3E}">
        <p14:creationId xmlns:p14="http://schemas.microsoft.com/office/powerpoint/2010/main" val="660110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122896D8-4F49-5047-8A2C-081169816977}"/>
              </a:ext>
            </a:extLst>
          </p:cNvPr>
          <p:cNvPicPr>
            <a:picLocks noGrp="1" noChangeAspect="1"/>
          </p:cNvPicPr>
          <p:nvPr>
            <p:ph idx="1"/>
          </p:nvPr>
        </p:nvPicPr>
        <p:blipFill>
          <a:blip r:embed="rId2"/>
          <a:stretch>
            <a:fillRect/>
          </a:stretch>
        </p:blipFill>
        <p:spPr>
          <a:xfrm>
            <a:off x="1094982" y="437744"/>
            <a:ext cx="8447852" cy="6019641"/>
          </a:xfrm>
        </p:spPr>
      </p:pic>
    </p:spTree>
    <p:extLst>
      <p:ext uri="{BB962C8B-B14F-4D97-AF65-F5344CB8AC3E}">
        <p14:creationId xmlns:p14="http://schemas.microsoft.com/office/powerpoint/2010/main" val="163991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346B99-312E-2A41-A6C6-873DDC1E9987}"/>
              </a:ext>
            </a:extLst>
          </p:cNvPr>
          <p:cNvSpPr>
            <a:spLocks noGrp="1"/>
          </p:cNvSpPr>
          <p:nvPr>
            <p:ph type="title"/>
          </p:nvPr>
        </p:nvSpPr>
        <p:spPr>
          <a:xfrm>
            <a:off x="838200" y="365125"/>
            <a:ext cx="10299970" cy="938381"/>
          </a:xfrm>
        </p:spPr>
        <p:txBody>
          <a:bodyPr>
            <a:normAutofit/>
          </a:bodyPr>
          <a:lstStyle/>
          <a:p>
            <a:pPr algn="ctr"/>
            <a:r>
              <a:rPr lang="fr-FR" sz="3200" dirty="0"/>
              <a:t>Des solutions et des entraides à trouver (2è partie AG)</a:t>
            </a:r>
          </a:p>
        </p:txBody>
      </p:sp>
      <p:sp>
        <p:nvSpPr>
          <p:cNvPr id="3" name="Espace réservé du contenu 2">
            <a:extLst>
              <a:ext uri="{FF2B5EF4-FFF2-40B4-BE49-F238E27FC236}">
                <a16:creationId xmlns:a16="http://schemas.microsoft.com/office/drawing/2014/main" id="{1AEA4759-4481-BC4B-BDCC-3CCAEA7B60F7}"/>
              </a:ext>
            </a:extLst>
          </p:cNvPr>
          <p:cNvSpPr>
            <a:spLocks noGrp="1"/>
          </p:cNvSpPr>
          <p:nvPr>
            <p:ph idx="1"/>
          </p:nvPr>
        </p:nvSpPr>
        <p:spPr>
          <a:xfrm>
            <a:off x="838199" y="1614792"/>
            <a:ext cx="10776627" cy="4776280"/>
          </a:xfrm>
        </p:spPr>
        <p:txBody>
          <a:bodyPr>
            <a:normAutofit/>
          </a:bodyPr>
          <a:lstStyle/>
          <a:p>
            <a:r>
              <a:rPr lang="fr-FR" dirty="0"/>
              <a:t>coopération, mutualisation des idées et moyens pour une formation pertinente en période </a:t>
            </a:r>
            <a:r>
              <a:rPr lang="fr-FR" dirty="0" err="1"/>
              <a:t>covid</a:t>
            </a:r>
            <a:r>
              <a:rPr lang="fr-FR" dirty="0"/>
              <a:t> : </a:t>
            </a:r>
          </a:p>
          <a:p>
            <a:pPr lvl="1"/>
            <a:r>
              <a:rPr lang="fr-FR" dirty="0"/>
              <a:t>soutien et accompagnement enseignants et personnels (</a:t>
            </a:r>
            <a:r>
              <a:rPr lang="fr-FR" dirty="0" err="1"/>
              <a:t>coopératioo</a:t>
            </a:r>
            <a:r>
              <a:rPr lang="fr-FR" dirty="0"/>
              <a:t>, bonnes pratiques, besoins etc…)</a:t>
            </a:r>
          </a:p>
          <a:p>
            <a:pPr lvl="1"/>
            <a:r>
              <a:rPr lang="fr-FR" dirty="0"/>
              <a:t>accompagnement étudiants</a:t>
            </a:r>
          </a:p>
          <a:p>
            <a:r>
              <a:rPr lang="fr-FR" dirty="0"/>
              <a:t>problématique : comment accompagner les étudiants, leur donner envie d'apprendre, leur permettre de réussir, les mettre en perspective tout en conservant notre motivation, sans nous faire déborder, en trouvant du sens à notre travail.</a:t>
            </a:r>
          </a:p>
          <a:p>
            <a:r>
              <a:rPr lang="fr-FR" dirty="0"/>
              <a:t>En groupe zoom</a:t>
            </a:r>
          </a:p>
          <a:p>
            <a:r>
              <a:rPr lang="fr-FR" dirty="0"/>
              <a:t>3 diapos</a:t>
            </a:r>
          </a:p>
        </p:txBody>
      </p:sp>
    </p:spTree>
    <p:extLst>
      <p:ext uri="{BB962C8B-B14F-4D97-AF65-F5344CB8AC3E}">
        <p14:creationId xmlns:p14="http://schemas.microsoft.com/office/powerpoint/2010/main" val="2106367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23D665-F9DC-F040-A370-5C051977B501}"/>
              </a:ext>
            </a:extLst>
          </p:cNvPr>
          <p:cNvSpPr>
            <a:spLocks noGrp="1"/>
          </p:cNvSpPr>
          <p:nvPr>
            <p:ph type="title"/>
          </p:nvPr>
        </p:nvSpPr>
        <p:spPr/>
        <p:txBody>
          <a:bodyPr/>
          <a:lstStyle/>
          <a:p>
            <a:pPr algn="ctr"/>
            <a:r>
              <a:rPr lang="fr-FR" dirty="0"/>
              <a:t>Des méthodes et des échéances</a:t>
            </a:r>
          </a:p>
        </p:txBody>
      </p:sp>
      <p:sp>
        <p:nvSpPr>
          <p:cNvPr id="3" name="Espace réservé du contenu 2">
            <a:extLst>
              <a:ext uri="{FF2B5EF4-FFF2-40B4-BE49-F238E27FC236}">
                <a16:creationId xmlns:a16="http://schemas.microsoft.com/office/drawing/2014/main" id="{E5B0472F-D413-4A4A-BD21-F6744D9C04CF}"/>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1692024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FB12F-AA99-45FC-A4C7-62888806F213}"/>
              </a:ext>
            </a:extLst>
          </p:cNvPr>
          <p:cNvSpPr>
            <a:spLocks noGrp="1"/>
          </p:cNvSpPr>
          <p:nvPr>
            <p:ph type="title"/>
          </p:nvPr>
        </p:nvSpPr>
        <p:spPr/>
        <p:txBody>
          <a:bodyPr/>
          <a:lstStyle/>
          <a:p>
            <a:r>
              <a:rPr lang="fr-FR" dirty="0"/>
              <a:t>Les enjeux de l’APC</a:t>
            </a:r>
          </a:p>
        </p:txBody>
      </p:sp>
      <p:sp>
        <p:nvSpPr>
          <p:cNvPr id="3" name="Espace réservé du contenu 2">
            <a:extLst>
              <a:ext uri="{FF2B5EF4-FFF2-40B4-BE49-F238E27FC236}">
                <a16:creationId xmlns:a16="http://schemas.microsoft.com/office/drawing/2014/main" id="{18B442A4-D56A-4B90-9884-64D676F3AAA3}"/>
              </a:ext>
            </a:extLst>
          </p:cNvPr>
          <p:cNvSpPr>
            <a:spLocks noGrp="1"/>
          </p:cNvSpPr>
          <p:nvPr>
            <p:ph idx="1"/>
          </p:nvPr>
        </p:nvSpPr>
        <p:spPr/>
        <p:txBody>
          <a:bodyPr/>
          <a:lstStyle/>
          <a:p>
            <a:r>
              <a:rPr lang="fr-FR" dirty="0"/>
              <a:t>Enjeux externes</a:t>
            </a:r>
          </a:p>
          <a:p>
            <a:r>
              <a:rPr lang="fr-FR" dirty="0"/>
              <a:t>Visibilité /professionnels</a:t>
            </a:r>
          </a:p>
          <a:p>
            <a:r>
              <a:rPr lang="fr-FR" dirty="0"/>
              <a:t>Positionnement vis-à-vis de la « concurrence »</a:t>
            </a:r>
          </a:p>
          <a:p>
            <a:endParaRPr lang="fr-FR" dirty="0"/>
          </a:p>
          <a:p>
            <a:r>
              <a:rPr lang="fr-FR" dirty="0"/>
              <a:t>Enjeux internes</a:t>
            </a:r>
          </a:p>
          <a:p>
            <a:r>
              <a:rPr lang="fr-FR" dirty="0"/>
              <a:t>Amélioration de la cohérence des formations</a:t>
            </a:r>
          </a:p>
          <a:p>
            <a:r>
              <a:rPr lang="fr-FR" dirty="0"/>
              <a:t>Amélioration du positionnement des étudiants / compétence, confiance en soi</a:t>
            </a:r>
          </a:p>
        </p:txBody>
      </p:sp>
    </p:spTree>
    <p:extLst>
      <p:ext uri="{BB962C8B-B14F-4D97-AF65-F5344CB8AC3E}">
        <p14:creationId xmlns:p14="http://schemas.microsoft.com/office/powerpoint/2010/main" val="1918558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113BD4-5582-4909-8AD1-7404F09342C0}"/>
              </a:ext>
            </a:extLst>
          </p:cNvPr>
          <p:cNvSpPr>
            <a:spLocks noGrp="1"/>
          </p:cNvSpPr>
          <p:nvPr>
            <p:ph type="title"/>
          </p:nvPr>
        </p:nvSpPr>
        <p:spPr/>
        <p:txBody>
          <a:bodyPr/>
          <a:lstStyle/>
          <a:p>
            <a:r>
              <a:rPr lang="fr-FR" dirty="0"/>
              <a:t>Le processus</a:t>
            </a:r>
          </a:p>
        </p:txBody>
      </p:sp>
      <p:sp>
        <p:nvSpPr>
          <p:cNvPr id="3" name="Espace réservé du contenu 2">
            <a:extLst>
              <a:ext uri="{FF2B5EF4-FFF2-40B4-BE49-F238E27FC236}">
                <a16:creationId xmlns:a16="http://schemas.microsoft.com/office/drawing/2014/main" id="{DBD1CF30-5E98-4034-9725-E2C6AFEE95FC}"/>
              </a:ext>
            </a:extLst>
          </p:cNvPr>
          <p:cNvSpPr>
            <a:spLocks noGrp="1"/>
          </p:cNvSpPr>
          <p:nvPr>
            <p:ph idx="1"/>
          </p:nvPr>
        </p:nvSpPr>
        <p:spPr/>
        <p:txBody>
          <a:bodyPr>
            <a:normAutofit lnSpcReduction="10000"/>
          </a:bodyPr>
          <a:lstStyle/>
          <a:p>
            <a:r>
              <a:rPr lang="fr-FR" dirty="0"/>
              <a:t>Nouvelles modalités d’organisation des maquettes. (compétences)</a:t>
            </a:r>
          </a:p>
          <a:p>
            <a:r>
              <a:rPr lang="fr-FR" dirty="0"/>
              <a:t>Avec des données parfois incertaines ( OF, lettre de cadrage…)</a:t>
            </a:r>
          </a:p>
          <a:p>
            <a:r>
              <a:rPr lang="fr-FR" dirty="0"/>
              <a:t>Avec de nouvelles contraintes (1H30, LASS/PASS…)</a:t>
            </a:r>
          </a:p>
          <a:p>
            <a:endParaRPr lang="fr-FR" dirty="0"/>
          </a:p>
          <a:p>
            <a:r>
              <a:rPr lang="fr-FR" dirty="0"/>
              <a:t>Un cheminement (tout ne peut pas se résoudre tout de suite)</a:t>
            </a:r>
          </a:p>
          <a:p>
            <a:r>
              <a:rPr lang="fr-FR" dirty="0"/>
              <a:t>Une </a:t>
            </a:r>
            <a:r>
              <a:rPr lang="fr-FR" dirty="0" err="1"/>
              <a:t>co</a:t>
            </a:r>
            <a:r>
              <a:rPr lang="fr-FR" dirty="0"/>
              <a:t>-construction (réunion, concertation…)</a:t>
            </a:r>
          </a:p>
          <a:p>
            <a:endParaRPr lang="fr-FR" dirty="0"/>
          </a:p>
          <a:p>
            <a:r>
              <a:rPr lang="fr-FR" dirty="0"/>
              <a:t>De l’incertitude parfois difficile à supporter</a:t>
            </a:r>
          </a:p>
          <a:p>
            <a:r>
              <a:rPr lang="fr-FR" dirty="0"/>
              <a:t>Mais le soucis d‘une organisation viable pour tous.</a:t>
            </a:r>
          </a:p>
          <a:p>
            <a:endParaRPr lang="fr-FR" dirty="0"/>
          </a:p>
          <a:p>
            <a:endParaRPr lang="fr-FR" dirty="0"/>
          </a:p>
        </p:txBody>
      </p:sp>
    </p:spTree>
    <p:extLst>
      <p:ext uri="{BB962C8B-B14F-4D97-AF65-F5344CB8AC3E}">
        <p14:creationId xmlns:p14="http://schemas.microsoft.com/office/powerpoint/2010/main" val="643256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7727D-EDF5-43B6-B89E-7209877E1844}"/>
              </a:ext>
            </a:extLst>
          </p:cNvPr>
          <p:cNvSpPr>
            <a:spLocks noGrp="1"/>
          </p:cNvSpPr>
          <p:nvPr>
            <p:ph type="title"/>
          </p:nvPr>
        </p:nvSpPr>
        <p:spPr/>
        <p:txBody>
          <a:bodyPr/>
          <a:lstStyle/>
          <a:p>
            <a:r>
              <a:rPr lang="fr-FR" dirty="0"/>
              <a:t>Des changements structurels</a:t>
            </a:r>
          </a:p>
        </p:txBody>
      </p:sp>
      <p:sp>
        <p:nvSpPr>
          <p:cNvPr id="3" name="Espace réservé du contenu 2">
            <a:extLst>
              <a:ext uri="{FF2B5EF4-FFF2-40B4-BE49-F238E27FC236}">
                <a16:creationId xmlns:a16="http://schemas.microsoft.com/office/drawing/2014/main" id="{F35C11FB-E5DD-487A-A0C8-E1EAC2A01054}"/>
              </a:ext>
            </a:extLst>
          </p:cNvPr>
          <p:cNvSpPr>
            <a:spLocks noGrp="1"/>
          </p:cNvSpPr>
          <p:nvPr>
            <p:ph idx="1"/>
          </p:nvPr>
        </p:nvSpPr>
        <p:spPr/>
        <p:txBody>
          <a:bodyPr>
            <a:normAutofit lnSpcReduction="10000"/>
          </a:bodyPr>
          <a:lstStyle/>
          <a:p>
            <a:r>
              <a:rPr lang="fr-FR" dirty="0"/>
              <a:t>Imposés</a:t>
            </a:r>
          </a:p>
          <a:p>
            <a:r>
              <a:rPr lang="fr-FR" dirty="0"/>
              <a:t>Passage d’une maquette organisée en UE à une maquette organisée en UE et en compétences.</a:t>
            </a:r>
          </a:p>
          <a:p>
            <a:r>
              <a:rPr lang="fr-FR" dirty="0"/>
              <a:t>Passage à 1h30</a:t>
            </a:r>
          </a:p>
          <a:p>
            <a:r>
              <a:rPr lang="fr-FR" dirty="0"/>
              <a:t>LASS / PASS</a:t>
            </a:r>
          </a:p>
          <a:p>
            <a:endParaRPr lang="fr-FR" dirty="0"/>
          </a:p>
          <a:p>
            <a:r>
              <a:rPr lang="fr-FR" dirty="0"/>
              <a:t>Possibles</a:t>
            </a:r>
          </a:p>
          <a:p>
            <a:r>
              <a:rPr lang="fr-FR" dirty="0"/>
              <a:t>MCC  et 2</a:t>
            </a:r>
            <a:r>
              <a:rPr lang="fr-FR" baseline="30000" dirty="0"/>
              <a:t>nde</a:t>
            </a:r>
            <a:r>
              <a:rPr lang="fr-FR" dirty="0"/>
              <a:t> chance</a:t>
            </a:r>
          </a:p>
          <a:p>
            <a:r>
              <a:rPr lang="fr-FR" dirty="0"/>
              <a:t>Hybridation</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054097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1853E5-49D2-4281-A41D-C85CB086A700}"/>
              </a:ext>
            </a:extLst>
          </p:cNvPr>
          <p:cNvSpPr>
            <a:spLocks noGrp="1"/>
          </p:cNvSpPr>
          <p:nvPr>
            <p:ph type="title"/>
          </p:nvPr>
        </p:nvSpPr>
        <p:spPr/>
        <p:txBody>
          <a:bodyPr/>
          <a:lstStyle/>
          <a:p>
            <a:r>
              <a:rPr lang="fr-FR" dirty="0"/>
              <a:t>Axes d’amélioration de l’offre de formation suite à l’évaluation HCERES</a:t>
            </a:r>
          </a:p>
        </p:txBody>
      </p:sp>
      <p:sp>
        <p:nvSpPr>
          <p:cNvPr id="3" name="Espace réservé du contenu 2">
            <a:extLst>
              <a:ext uri="{FF2B5EF4-FFF2-40B4-BE49-F238E27FC236}">
                <a16:creationId xmlns:a16="http://schemas.microsoft.com/office/drawing/2014/main" id="{11B60F7F-C730-4D6B-B8AB-98B175CCA2BF}"/>
              </a:ext>
            </a:extLst>
          </p:cNvPr>
          <p:cNvSpPr>
            <a:spLocks noGrp="1"/>
          </p:cNvSpPr>
          <p:nvPr>
            <p:ph idx="1"/>
          </p:nvPr>
        </p:nvSpPr>
        <p:spPr/>
        <p:txBody>
          <a:bodyPr>
            <a:normAutofit lnSpcReduction="10000"/>
          </a:bodyPr>
          <a:lstStyle/>
          <a:p>
            <a:r>
              <a:rPr lang="fr-FR" sz="2400" dirty="0"/>
              <a:t>Développer l’intérêt des étudiants pour la recherche. </a:t>
            </a:r>
          </a:p>
          <a:p>
            <a:r>
              <a:rPr lang="fr-FR" sz="2400" dirty="0"/>
              <a:t>Accroître la professionnalisation</a:t>
            </a:r>
          </a:p>
          <a:p>
            <a:r>
              <a:rPr lang="fr-FR" sz="2400" dirty="0"/>
              <a:t>Renforcer l’apprentissage des langues dans certaines formations</a:t>
            </a:r>
          </a:p>
          <a:p>
            <a:r>
              <a:rPr lang="fr-FR" sz="2400" dirty="0"/>
              <a:t>Renforcer le suivi des étudiants</a:t>
            </a:r>
          </a:p>
          <a:p>
            <a:r>
              <a:rPr lang="fr-FR" sz="2400" dirty="0"/>
              <a:t>Aider les étudiants dans leur orientation, améliorer la communication interne sur les formations.</a:t>
            </a:r>
          </a:p>
          <a:p>
            <a:r>
              <a:rPr lang="fr-FR" sz="2400" dirty="0"/>
              <a:t>Améliorer les rythmes d’apprentissage.</a:t>
            </a:r>
          </a:p>
          <a:p>
            <a:r>
              <a:rPr lang="fr-FR" sz="2400" dirty="0"/>
              <a:t>Développer la formation tout au long de la vie. </a:t>
            </a:r>
          </a:p>
          <a:p>
            <a:r>
              <a:rPr lang="fr-FR" sz="2400" dirty="0"/>
              <a:t>Développer notre dimension internationale.</a:t>
            </a:r>
          </a:p>
          <a:p>
            <a:r>
              <a:rPr lang="fr-FR" sz="2400" dirty="0"/>
              <a:t>Développer le numérique et les formations à distance.</a:t>
            </a:r>
          </a:p>
          <a:p>
            <a:endParaRPr lang="fr-FR" dirty="0"/>
          </a:p>
        </p:txBody>
      </p:sp>
    </p:spTree>
    <p:extLst>
      <p:ext uri="{BB962C8B-B14F-4D97-AF65-F5344CB8AC3E}">
        <p14:creationId xmlns:p14="http://schemas.microsoft.com/office/powerpoint/2010/main" val="4161397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1853E5-49D2-4281-A41D-C85CB086A700}"/>
              </a:ext>
            </a:extLst>
          </p:cNvPr>
          <p:cNvSpPr>
            <a:spLocks noGrp="1"/>
          </p:cNvSpPr>
          <p:nvPr>
            <p:ph type="title"/>
          </p:nvPr>
        </p:nvSpPr>
        <p:spPr/>
        <p:txBody>
          <a:bodyPr/>
          <a:lstStyle/>
          <a:p>
            <a:r>
              <a:rPr lang="fr-FR" dirty="0"/>
              <a:t>Groupes de travail (règlement intérieur de l’UFR)</a:t>
            </a:r>
          </a:p>
        </p:txBody>
      </p:sp>
      <p:sp>
        <p:nvSpPr>
          <p:cNvPr id="3" name="Espace réservé du contenu 2">
            <a:extLst>
              <a:ext uri="{FF2B5EF4-FFF2-40B4-BE49-F238E27FC236}">
                <a16:creationId xmlns:a16="http://schemas.microsoft.com/office/drawing/2014/main" id="{11B60F7F-C730-4D6B-B8AB-98B175CCA2BF}"/>
              </a:ext>
            </a:extLst>
          </p:cNvPr>
          <p:cNvSpPr>
            <a:spLocks noGrp="1"/>
          </p:cNvSpPr>
          <p:nvPr>
            <p:ph idx="1"/>
          </p:nvPr>
        </p:nvSpPr>
        <p:spPr>
          <a:xfrm>
            <a:off x="838200" y="1825625"/>
            <a:ext cx="5340927" cy="4499674"/>
          </a:xfrm>
        </p:spPr>
        <p:txBody>
          <a:bodyPr>
            <a:normAutofit fontScale="85000" lnSpcReduction="10000"/>
          </a:bodyPr>
          <a:lstStyle/>
          <a:p>
            <a:r>
              <a:rPr lang="fr-FR" u="sng" dirty="0"/>
              <a:t>Concertation, synthèse</a:t>
            </a:r>
          </a:p>
          <a:p>
            <a:r>
              <a:rPr lang="fr-FR" dirty="0"/>
              <a:t>Comité de concertation L1/L2 </a:t>
            </a:r>
          </a:p>
          <a:p>
            <a:r>
              <a:rPr lang="fr-FR" dirty="0"/>
              <a:t>Comité de concertation L3</a:t>
            </a:r>
          </a:p>
          <a:p>
            <a:r>
              <a:rPr lang="fr-FR" dirty="0"/>
              <a:t>Comité de concertation master</a:t>
            </a:r>
          </a:p>
          <a:p>
            <a:r>
              <a:rPr lang="fr-FR" dirty="0"/>
              <a:t>Comité de concertation formation pro</a:t>
            </a:r>
          </a:p>
          <a:p>
            <a:endParaRPr lang="fr-FR" dirty="0"/>
          </a:p>
          <a:p>
            <a:r>
              <a:rPr lang="fr-FR" dirty="0">
                <a:solidFill>
                  <a:schemeClr val="bg2">
                    <a:lumMod val="75000"/>
                  </a:schemeClr>
                </a:solidFill>
              </a:rPr>
              <a:t>Entretiens direction/ responsable de département / responsable de formation licence.</a:t>
            </a:r>
          </a:p>
          <a:p>
            <a:r>
              <a:rPr lang="fr-FR" dirty="0">
                <a:solidFill>
                  <a:schemeClr val="bg2">
                    <a:lumMod val="75000"/>
                  </a:schemeClr>
                </a:solidFill>
              </a:rPr>
              <a:t>Entretiens direction / responsable de département / responsable de formation master</a:t>
            </a:r>
          </a:p>
          <a:p>
            <a:endParaRPr lang="fr-FR" dirty="0"/>
          </a:p>
          <a:p>
            <a:endParaRPr lang="fr-FR" dirty="0"/>
          </a:p>
        </p:txBody>
      </p:sp>
      <p:sp>
        <p:nvSpPr>
          <p:cNvPr id="5" name="ZoneTexte 4">
            <a:extLst>
              <a:ext uri="{FF2B5EF4-FFF2-40B4-BE49-F238E27FC236}">
                <a16:creationId xmlns:a16="http://schemas.microsoft.com/office/drawing/2014/main" id="{8860E2CF-AB7F-4483-9A01-000DDA0300EA}"/>
              </a:ext>
            </a:extLst>
          </p:cNvPr>
          <p:cNvSpPr txBox="1"/>
          <p:nvPr/>
        </p:nvSpPr>
        <p:spPr>
          <a:xfrm>
            <a:off x="7934035" y="2050984"/>
            <a:ext cx="3657600" cy="523220"/>
          </a:xfrm>
          <a:prstGeom prst="rect">
            <a:avLst/>
          </a:prstGeom>
          <a:noFill/>
        </p:spPr>
        <p:txBody>
          <a:bodyPr wrap="square" rtlCol="0">
            <a:spAutoFit/>
          </a:bodyPr>
          <a:lstStyle/>
          <a:p>
            <a:r>
              <a:rPr lang="fr-FR" sz="2800" dirty="0"/>
              <a:t>Commission formation </a:t>
            </a:r>
          </a:p>
        </p:txBody>
      </p:sp>
      <p:sp>
        <p:nvSpPr>
          <p:cNvPr id="6" name="ZoneTexte 5">
            <a:extLst>
              <a:ext uri="{FF2B5EF4-FFF2-40B4-BE49-F238E27FC236}">
                <a16:creationId xmlns:a16="http://schemas.microsoft.com/office/drawing/2014/main" id="{D94B169A-1525-485C-B297-D6106A1795C6}"/>
              </a:ext>
            </a:extLst>
          </p:cNvPr>
          <p:cNvSpPr txBox="1"/>
          <p:nvPr/>
        </p:nvSpPr>
        <p:spPr>
          <a:xfrm>
            <a:off x="7934035" y="3757753"/>
            <a:ext cx="2022763" cy="461665"/>
          </a:xfrm>
          <a:prstGeom prst="rect">
            <a:avLst/>
          </a:prstGeom>
          <a:noFill/>
        </p:spPr>
        <p:txBody>
          <a:bodyPr wrap="square" rtlCol="0">
            <a:spAutoFit/>
          </a:bodyPr>
          <a:lstStyle/>
          <a:p>
            <a:r>
              <a:rPr lang="fr-FR" sz="2400" dirty="0"/>
              <a:t>Conseil d’unité</a:t>
            </a:r>
          </a:p>
        </p:txBody>
      </p:sp>
      <p:sp>
        <p:nvSpPr>
          <p:cNvPr id="7" name="Flèche : droite 6">
            <a:extLst>
              <a:ext uri="{FF2B5EF4-FFF2-40B4-BE49-F238E27FC236}">
                <a16:creationId xmlns:a16="http://schemas.microsoft.com/office/drawing/2014/main" id="{585FA213-4C06-4CAE-A421-00107232B122}"/>
              </a:ext>
            </a:extLst>
          </p:cNvPr>
          <p:cNvSpPr/>
          <p:nvPr/>
        </p:nvSpPr>
        <p:spPr>
          <a:xfrm>
            <a:off x="6761018" y="2133600"/>
            <a:ext cx="868218" cy="424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bas 7">
            <a:extLst>
              <a:ext uri="{FF2B5EF4-FFF2-40B4-BE49-F238E27FC236}">
                <a16:creationId xmlns:a16="http://schemas.microsoft.com/office/drawing/2014/main" id="{92BF913C-9A05-4DA7-A8E3-DB3D66BC2A28}"/>
              </a:ext>
            </a:extLst>
          </p:cNvPr>
          <p:cNvSpPr/>
          <p:nvPr/>
        </p:nvSpPr>
        <p:spPr>
          <a:xfrm>
            <a:off x="8626764" y="3001385"/>
            <a:ext cx="508000" cy="756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84262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7BACFD-3D4E-425D-950A-66D3B5445839}"/>
              </a:ext>
            </a:extLst>
          </p:cNvPr>
          <p:cNvSpPr>
            <a:spLocks noGrp="1"/>
          </p:cNvSpPr>
          <p:nvPr>
            <p:ph type="title"/>
          </p:nvPr>
        </p:nvSpPr>
        <p:spPr/>
        <p:txBody>
          <a:bodyPr/>
          <a:lstStyle/>
          <a:p>
            <a:r>
              <a:rPr lang="fr-FR" dirty="0"/>
              <a:t>Les étapes</a:t>
            </a:r>
          </a:p>
        </p:txBody>
      </p:sp>
      <p:sp>
        <p:nvSpPr>
          <p:cNvPr id="3" name="Espace réservé du contenu 2">
            <a:extLst>
              <a:ext uri="{FF2B5EF4-FFF2-40B4-BE49-F238E27FC236}">
                <a16:creationId xmlns:a16="http://schemas.microsoft.com/office/drawing/2014/main" id="{A76C4F2B-5323-4A8F-B4F7-5C5524343DC8}"/>
              </a:ext>
            </a:extLst>
          </p:cNvPr>
          <p:cNvSpPr>
            <a:spLocks noGrp="1"/>
          </p:cNvSpPr>
          <p:nvPr>
            <p:ph idx="1"/>
          </p:nvPr>
        </p:nvSpPr>
        <p:spPr/>
        <p:txBody>
          <a:bodyPr/>
          <a:lstStyle/>
          <a:p>
            <a:r>
              <a:rPr lang="fr-FR" dirty="0"/>
              <a:t>Etape 1. Adéquation maquettes actuelles/ fiches RNCP/ Evaluation HCERES</a:t>
            </a:r>
          </a:p>
          <a:p>
            <a:r>
              <a:rPr lang="fr-FR" dirty="0"/>
              <a:t>Etape 2. réorganisation UE/compétences</a:t>
            </a:r>
          </a:p>
          <a:p>
            <a:r>
              <a:rPr lang="fr-FR" dirty="0"/>
              <a:t>Etape 3. MCC </a:t>
            </a:r>
          </a:p>
          <a:p>
            <a:r>
              <a:rPr lang="fr-FR" dirty="0"/>
              <a:t>Etape 4. Volume horaire en regard de la lettre de cadrage</a:t>
            </a:r>
          </a:p>
          <a:p>
            <a:r>
              <a:rPr lang="fr-FR" dirty="0"/>
              <a:t>Etape 5. Calendrier </a:t>
            </a:r>
          </a:p>
          <a:p>
            <a:r>
              <a:rPr lang="fr-FR" dirty="0"/>
              <a:t>Etape 6. Emploi du temps et modélisation apogée</a:t>
            </a:r>
          </a:p>
        </p:txBody>
      </p:sp>
    </p:spTree>
    <p:extLst>
      <p:ext uri="{BB962C8B-B14F-4D97-AF65-F5344CB8AC3E}">
        <p14:creationId xmlns:p14="http://schemas.microsoft.com/office/powerpoint/2010/main" val="810621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CE00E-7B41-B446-BC56-B9E442FCE032}"/>
              </a:ext>
            </a:extLst>
          </p:cNvPr>
          <p:cNvSpPr>
            <a:spLocks noGrp="1"/>
          </p:cNvSpPr>
          <p:nvPr>
            <p:ph type="title"/>
          </p:nvPr>
        </p:nvSpPr>
        <p:spPr/>
        <p:txBody>
          <a:bodyPr/>
          <a:lstStyle/>
          <a:p>
            <a:r>
              <a:rPr lang="fr-FR" dirty="0"/>
              <a:t>Échéances « accréditation »</a:t>
            </a:r>
          </a:p>
        </p:txBody>
      </p:sp>
      <p:sp>
        <p:nvSpPr>
          <p:cNvPr id="3" name="Espace réservé du contenu 2">
            <a:extLst>
              <a:ext uri="{FF2B5EF4-FFF2-40B4-BE49-F238E27FC236}">
                <a16:creationId xmlns:a16="http://schemas.microsoft.com/office/drawing/2014/main" id="{D22E6E3D-35B6-1A44-B982-150F162046FC}"/>
              </a:ext>
            </a:extLst>
          </p:cNvPr>
          <p:cNvSpPr>
            <a:spLocks noGrp="1"/>
          </p:cNvSpPr>
          <p:nvPr>
            <p:ph idx="1"/>
          </p:nvPr>
        </p:nvSpPr>
        <p:spPr/>
        <p:txBody>
          <a:bodyPr>
            <a:normAutofit fontScale="70000" lnSpcReduction="20000"/>
          </a:bodyPr>
          <a:lstStyle/>
          <a:p>
            <a:r>
              <a:rPr lang="fr-FR" dirty="0"/>
              <a:t>Janvier- Mars 2021 navette DGSESIP- HCRES sur offre de formation et travail sur l’opérationnalisation des maquettes</a:t>
            </a:r>
          </a:p>
          <a:p>
            <a:r>
              <a:rPr lang="fr-FR" dirty="0"/>
              <a:t>Commission formation du 28/01 : Finalisation Etape 1</a:t>
            </a:r>
          </a:p>
          <a:p>
            <a:r>
              <a:rPr lang="fr-FR" dirty="0"/>
              <a:t>Conseil du 9 février : validation offre de formation conseil et choix politiques de  formation.</a:t>
            </a:r>
          </a:p>
          <a:p>
            <a:r>
              <a:rPr lang="fr-FR" dirty="0"/>
              <a:t>Commission formation du 25 mars : Finalisation Etape 2</a:t>
            </a:r>
          </a:p>
          <a:p>
            <a:r>
              <a:rPr lang="fr-FR" dirty="0"/>
              <a:t>Conseil 13 avril : validation offre de formation conseil et choix politiques de  formation.</a:t>
            </a:r>
          </a:p>
          <a:p>
            <a:r>
              <a:rPr lang="fr-FR" dirty="0"/>
              <a:t>Commission formation du 29 Avril : Volume horaire MCC calendrier</a:t>
            </a:r>
          </a:p>
          <a:p>
            <a:r>
              <a:rPr lang="fr-FR" dirty="0"/>
              <a:t>Conseil 11 Mai 2021: cadrage MCC (blocs et 2è chance) et calendrier </a:t>
            </a:r>
          </a:p>
          <a:p>
            <a:r>
              <a:rPr lang="fr-FR" dirty="0"/>
              <a:t>Conseil du 10 Juin 2021 : présentation maquettes finalisées en conseil</a:t>
            </a:r>
          </a:p>
          <a:p>
            <a:r>
              <a:rPr lang="fr-FR" dirty="0"/>
              <a:t>Octobre- Novembre 2021 : navettes interne universités pour ajustement</a:t>
            </a:r>
          </a:p>
          <a:p>
            <a:r>
              <a:rPr lang="fr-FR" dirty="0"/>
              <a:t>Janvier 2022 : validation ministère</a:t>
            </a:r>
          </a:p>
          <a:p>
            <a:r>
              <a:rPr lang="fr-FR" dirty="0"/>
              <a:t>Janvier 2022 – Juin 2022 préparation rentrée (modélisation apogée, emploi du temps)</a:t>
            </a:r>
          </a:p>
          <a:p>
            <a:r>
              <a:rPr lang="fr-FR" dirty="0"/>
              <a:t>Septembre 2022 : rentrée nouveau quinquennal</a:t>
            </a:r>
          </a:p>
          <a:p>
            <a:endParaRPr lang="fr-FR" dirty="0"/>
          </a:p>
        </p:txBody>
      </p:sp>
      <p:pic>
        <p:nvPicPr>
          <p:cNvPr id="4098" name="Picture 2" descr="Appartement étudiant proche UFR STAPS LYON">
            <a:extLst>
              <a:ext uri="{FF2B5EF4-FFF2-40B4-BE49-F238E27FC236}">
                <a16:creationId xmlns:a16="http://schemas.microsoft.com/office/drawing/2014/main" id="{12B2EA79-660D-4043-AFDB-B0B1D1543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156" y="230188"/>
            <a:ext cx="339090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603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A5A7EC-918C-4F99-AB86-C75BB5925CB6}"/>
              </a:ext>
            </a:extLst>
          </p:cNvPr>
          <p:cNvSpPr>
            <a:spLocks noGrp="1"/>
          </p:cNvSpPr>
          <p:nvPr>
            <p:ph type="title"/>
          </p:nvPr>
        </p:nvSpPr>
        <p:spPr/>
        <p:txBody>
          <a:bodyPr/>
          <a:lstStyle/>
          <a:p>
            <a:r>
              <a:rPr lang="fr-FR" dirty="0"/>
              <a:t>« Chantier L1/L2 » Etape 1/2(Définition UE et UE compétences)</a:t>
            </a:r>
          </a:p>
        </p:txBody>
      </p:sp>
      <p:sp>
        <p:nvSpPr>
          <p:cNvPr id="3" name="Espace réservé du contenu 2">
            <a:extLst>
              <a:ext uri="{FF2B5EF4-FFF2-40B4-BE49-F238E27FC236}">
                <a16:creationId xmlns:a16="http://schemas.microsoft.com/office/drawing/2014/main" id="{7CC49A82-AEA4-46CD-896A-93C3C7A0DFFD}"/>
              </a:ext>
            </a:extLst>
          </p:cNvPr>
          <p:cNvSpPr>
            <a:spLocks noGrp="1"/>
          </p:cNvSpPr>
          <p:nvPr>
            <p:ph idx="1"/>
          </p:nvPr>
        </p:nvSpPr>
        <p:spPr/>
        <p:txBody>
          <a:bodyPr>
            <a:normAutofit lnSpcReduction="10000"/>
          </a:bodyPr>
          <a:lstStyle/>
          <a:p>
            <a:r>
              <a:rPr lang="fr-FR" dirty="0"/>
              <a:t>Phase d’échange en CC L1/L2 élargi à tous les responsables d’UE, travail en sous groupes ouverts à tous les enseignants</a:t>
            </a:r>
          </a:p>
          <a:p>
            <a:r>
              <a:rPr lang="fr-FR" dirty="0"/>
              <a:t>Définition des prérequis par les départements</a:t>
            </a:r>
          </a:p>
          <a:p>
            <a:r>
              <a:rPr lang="fr-FR" dirty="0">
                <a:solidFill>
                  <a:srgbClr val="FF0000"/>
                </a:solidFill>
              </a:rPr>
              <a:t>Annualisation de la spécialité.</a:t>
            </a:r>
          </a:p>
          <a:p>
            <a:r>
              <a:rPr lang="fr-FR" dirty="0">
                <a:solidFill>
                  <a:schemeClr val="accent6">
                    <a:lumMod val="75000"/>
                  </a:schemeClr>
                </a:solidFill>
              </a:rPr>
              <a:t>A structurer : Organisation des approfondissements, Organisation des sciences, Connaissances milieux pro, définition des spécifiques, MTU, UE flottante.</a:t>
            </a:r>
          </a:p>
          <a:p>
            <a:r>
              <a:rPr lang="fr-FR" dirty="0">
                <a:solidFill>
                  <a:schemeClr val="accent1">
                    <a:lumMod val="75000"/>
                  </a:schemeClr>
                </a:solidFill>
              </a:rPr>
              <a:t>Poursuite du travail en comité de concertation L1/L2 restreint. </a:t>
            </a:r>
            <a:r>
              <a:rPr lang="fr-FR" dirty="0"/>
              <a:t>Faire un travail de synthèse et proposer au besoin différents scénarios en </a:t>
            </a:r>
            <a:r>
              <a:rPr lang="fr-FR" dirty="0" err="1"/>
              <a:t>comm</a:t>
            </a:r>
            <a:r>
              <a:rPr lang="fr-FR" dirty="0"/>
              <a:t> formation pour décision en conseil </a:t>
            </a:r>
            <a:endParaRPr lang="fr-FR" dirty="0">
              <a:solidFill>
                <a:schemeClr val="accent1">
                  <a:lumMod val="75000"/>
                </a:schemeClr>
              </a:solidFill>
            </a:endParaRPr>
          </a:p>
          <a:p>
            <a:pPr marL="0" indent="0">
              <a:buNone/>
            </a:pPr>
            <a:endParaRPr lang="fr-FR" dirty="0"/>
          </a:p>
        </p:txBody>
      </p:sp>
    </p:spTree>
    <p:extLst>
      <p:ext uri="{BB962C8B-B14F-4D97-AF65-F5344CB8AC3E}">
        <p14:creationId xmlns:p14="http://schemas.microsoft.com/office/powerpoint/2010/main" val="3222822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B4B6CE-25E1-441C-AFE8-335B12DF1826}"/>
              </a:ext>
            </a:extLst>
          </p:cNvPr>
          <p:cNvSpPr>
            <a:spLocks noGrp="1"/>
          </p:cNvSpPr>
          <p:nvPr>
            <p:ph type="title"/>
          </p:nvPr>
        </p:nvSpPr>
        <p:spPr/>
        <p:txBody>
          <a:bodyPr/>
          <a:lstStyle/>
          <a:p>
            <a:r>
              <a:rPr lang="fr-FR" dirty="0"/>
              <a:t>« Chantier L3 » Etape 2 (UE / compétences)</a:t>
            </a:r>
          </a:p>
        </p:txBody>
      </p:sp>
      <p:sp>
        <p:nvSpPr>
          <p:cNvPr id="3" name="Espace réservé du contenu 2">
            <a:extLst>
              <a:ext uri="{FF2B5EF4-FFF2-40B4-BE49-F238E27FC236}">
                <a16:creationId xmlns:a16="http://schemas.microsoft.com/office/drawing/2014/main" id="{71F22C80-69E0-43F3-8010-2E824BB61A1D}"/>
              </a:ext>
            </a:extLst>
          </p:cNvPr>
          <p:cNvSpPr>
            <a:spLocks noGrp="1"/>
          </p:cNvSpPr>
          <p:nvPr>
            <p:ph idx="1"/>
          </p:nvPr>
        </p:nvSpPr>
        <p:spPr/>
        <p:txBody>
          <a:bodyPr/>
          <a:lstStyle/>
          <a:p>
            <a:r>
              <a:rPr lang="fr-FR" dirty="0">
                <a:solidFill>
                  <a:srgbClr val="FF0000"/>
                </a:solidFill>
              </a:rPr>
              <a:t>CC L3 relayé dans les départements </a:t>
            </a:r>
          </a:p>
          <a:p>
            <a:r>
              <a:rPr lang="fr-FR" dirty="0">
                <a:solidFill>
                  <a:schemeClr val="accent6">
                    <a:lumMod val="75000"/>
                  </a:schemeClr>
                </a:solidFill>
              </a:rPr>
              <a:t>Mise en correspondance UE et compétences</a:t>
            </a:r>
          </a:p>
          <a:p>
            <a:r>
              <a:rPr lang="fr-FR" dirty="0">
                <a:solidFill>
                  <a:schemeClr val="accent6">
                    <a:lumMod val="75000"/>
                  </a:schemeClr>
                </a:solidFill>
              </a:rPr>
              <a:t>Place des stages</a:t>
            </a:r>
          </a:p>
          <a:p>
            <a:r>
              <a:rPr lang="fr-FR" dirty="0">
                <a:solidFill>
                  <a:schemeClr val="accent6">
                    <a:lumMod val="75000"/>
                  </a:schemeClr>
                </a:solidFill>
              </a:rPr>
              <a:t>Intégration </a:t>
            </a:r>
            <a:r>
              <a:rPr lang="fr-FR" dirty="0" err="1">
                <a:solidFill>
                  <a:schemeClr val="accent6">
                    <a:lumMod val="75000"/>
                  </a:schemeClr>
                </a:solidFill>
              </a:rPr>
              <a:t>Ue</a:t>
            </a:r>
            <a:r>
              <a:rPr lang="fr-FR" dirty="0">
                <a:solidFill>
                  <a:schemeClr val="accent6">
                    <a:lumMod val="75000"/>
                  </a:schemeClr>
                </a:solidFill>
              </a:rPr>
              <a:t> initiation recherche à résoudre.</a:t>
            </a:r>
          </a:p>
          <a:p>
            <a:r>
              <a:rPr lang="fr-FR" dirty="0">
                <a:solidFill>
                  <a:srgbClr val="0070C0"/>
                </a:solidFill>
              </a:rPr>
              <a:t>Poursuite du travail en CCL3 relayé en département.</a:t>
            </a:r>
          </a:p>
          <a:p>
            <a:endParaRPr lang="fr-FR" dirty="0"/>
          </a:p>
        </p:txBody>
      </p:sp>
    </p:spTree>
    <p:extLst>
      <p:ext uri="{BB962C8B-B14F-4D97-AF65-F5344CB8AC3E}">
        <p14:creationId xmlns:p14="http://schemas.microsoft.com/office/powerpoint/2010/main" val="227141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cteurs 22">
            <a:extLst>
              <a:ext uri="{FF2B5EF4-FFF2-40B4-BE49-F238E27FC236}">
                <a16:creationId xmlns:a16="http://schemas.microsoft.com/office/drawing/2014/main" id="{2D7DC7AE-F28E-6346-92FF-6F2E15CF4FCA}"/>
              </a:ext>
            </a:extLst>
          </p:cNvPr>
          <p:cNvSpPr/>
          <p:nvPr/>
        </p:nvSpPr>
        <p:spPr>
          <a:xfrm>
            <a:off x="1218574" y="3759421"/>
            <a:ext cx="3236471" cy="2948498"/>
          </a:xfrm>
          <a:prstGeom prst="pie">
            <a:avLst>
              <a:gd name="adj1" fmla="val 1717540"/>
              <a:gd name="adj2" fmla="val 1591328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Secteurs 21">
            <a:extLst>
              <a:ext uri="{FF2B5EF4-FFF2-40B4-BE49-F238E27FC236}">
                <a16:creationId xmlns:a16="http://schemas.microsoft.com/office/drawing/2014/main" id="{027A34E9-CFCF-5940-B92A-8375EC92CD54}"/>
              </a:ext>
            </a:extLst>
          </p:cNvPr>
          <p:cNvSpPr/>
          <p:nvPr/>
        </p:nvSpPr>
        <p:spPr>
          <a:xfrm rot="16925969">
            <a:off x="4353609" y="4235473"/>
            <a:ext cx="2426869" cy="2651841"/>
          </a:xfrm>
          <a:prstGeom prst="pie">
            <a:avLst>
              <a:gd name="adj1" fmla="val 3249499"/>
              <a:gd name="adj2" fmla="val 1628958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ZoneTexte 19">
            <a:extLst>
              <a:ext uri="{FF2B5EF4-FFF2-40B4-BE49-F238E27FC236}">
                <a16:creationId xmlns:a16="http://schemas.microsoft.com/office/drawing/2014/main" id="{FEEB9A5C-E6F9-9847-AD09-CD70E2ACA4F7}"/>
              </a:ext>
            </a:extLst>
          </p:cNvPr>
          <p:cNvSpPr txBox="1"/>
          <p:nvPr/>
        </p:nvSpPr>
        <p:spPr>
          <a:xfrm>
            <a:off x="4861438" y="5419762"/>
            <a:ext cx="1861586" cy="1200329"/>
          </a:xfrm>
          <a:prstGeom prst="rect">
            <a:avLst/>
          </a:prstGeom>
          <a:noFill/>
        </p:spPr>
        <p:txBody>
          <a:bodyPr wrap="square" rtlCol="0">
            <a:spAutoFit/>
          </a:bodyPr>
          <a:lstStyle/>
          <a:p>
            <a:pPr algn="ctr"/>
            <a:r>
              <a:rPr lang="fr-FR" dirty="0"/>
              <a:t>Une équipe administrative structurée et solide</a:t>
            </a:r>
          </a:p>
        </p:txBody>
      </p:sp>
      <p:sp>
        <p:nvSpPr>
          <p:cNvPr id="19" name="Secteurs 18">
            <a:extLst>
              <a:ext uri="{FF2B5EF4-FFF2-40B4-BE49-F238E27FC236}">
                <a16:creationId xmlns:a16="http://schemas.microsoft.com/office/drawing/2014/main" id="{0156F83A-4EA3-A645-825B-5E66230F3C44}"/>
              </a:ext>
            </a:extLst>
          </p:cNvPr>
          <p:cNvSpPr/>
          <p:nvPr/>
        </p:nvSpPr>
        <p:spPr>
          <a:xfrm rot="16200000">
            <a:off x="6434602" y="4355253"/>
            <a:ext cx="2839233" cy="1756832"/>
          </a:xfrm>
          <a:prstGeom prst="pie">
            <a:avLst>
              <a:gd name="adj1" fmla="val 3772476"/>
              <a:gd name="adj2" fmla="val 1620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Secteurs 16">
            <a:extLst>
              <a:ext uri="{FF2B5EF4-FFF2-40B4-BE49-F238E27FC236}">
                <a16:creationId xmlns:a16="http://schemas.microsoft.com/office/drawing/2014/main" id="{C375F657-3809-E049-934E-2DE6AB5AD8D9}"/>
              </a:ext>
            </a:extLst>
          </p:cNvPr>
          <p:cNvSpPr/>
          <p:nvPr/>
        </p:nvSpPr>
        <p:spPr>
          <a:xfrm rot="12720262">
            <a:off x="8161429" y="240835"/>
            <a:ext cx="2464619" cy="2036938"/>
          </a:xfrm>
          <a:prstGeom prst="pie">
            <a:avLst>
              <a:gd name="adj1" fmla="val 0"/>
              <a:gd name="adj2" fmla="val 1531491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Secteurs 15">
            <a:extLst>
              <a:ext uri="{FF2B5EF4-FFF2-40B4-BE49-F238E27FC236}">
                <a16:creationId xmlns:a16="http://schemas.microsoft.com/office/drawing/2014/main" id="{1E97B445-0BB4-DB45-A91B-057456B3CE0D}"/>
              </a:ext>
            </a:extLst>
          </p:cNvPr>
          <p:cNvSpPr/>
          <p:nvPr/>
        </p:nvSpPr>
        <p:spPr>
          <a:xfrm rot="10468502">
            <a:off x="5808208" y="243988"/>
            <a:ext cx="2674859" cy="1839099"/>
          </a:xfrm>
          <a:prstGeom prst="pi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Secteurs 6">
            <a:extLst>
              <a:ext uri="{FF2B5EF4-FFF2-40B4-BE49-F238E27FC236}">
                <a16:creationId xmlns:a16="http://schemas.microsoft.com/office/drawing/2014/main" id="{65609D0A-5CA4-BA4A-8370-EF9E034CDDEA}"/>
              </a:ext>
            </a:extLst>
          </p:cNvPr>
          <p:cNvSpPr/>
          <p:nvPr/>
        </p:nvSpPr>
        <p:spPr>
          <a:xfrm rot="4297628">
            <a:off x="1946735" y="864441"/>
            <a:ext cx="1559856" cy="1789342"/>
          </a:xfrm>
          <a:prstGeom prst="pi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Secteurs 4">
            <a:extLst>
              <a:ext uri="{FF2B5EF4-FFF2-40B4-BE49-F238E27FC236}">
                <a16:creationId xmlns:a16="http://schemas.microsoft.com/office/drawing/2014/main" id="{DA6E5536-474D-E542-AD11-4B100271EBD7}"/>
              </a:ext>
            </a:extLst>
          </p:cNvPr>
          <p:cNvSpPr/>
          <p:nvPr/>
        </p:nvSpPr>
        <p:spPr>
          <a:xfrm rot="7990284">
            <a:off x="3702304" y="131059"/>
            <a:ext cx="2036115" cy="1601204"/>
          </a:xfrm>
          <a:prstGeom prst="pie">
            <a:avLst>
              <a:gd name="adj1" fmla="val 120730"/>
              <a:gd name="adj2" fmla="val 1620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Ellipse 2">
            <a:extLst>
              <a:ext uri="{FF2B5EF4-FFF2-40B4-BE49-F238E27FC236}">
                <a16:creationId xmlns:a16="http://schemas.microsoft.com/office/drawing/2014/main" id="{A76971FD-9288-B743-A1F5-518D28D2B1A3}"/>
              </a:ext>
            </a:extLst>
          </p:cNvPr>
          <p:cNvSpPr/>
          <p:nvPr/>
        </p:nvSpPr>
        <p:spPr>
          <a:xfrm>
            <a:off x="4548056" y="2207583"/>
            <a:ext cx="2427746" cy="1763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236533F9-CF33-EC49-97B9-062F97A4420E}"/>
              </a:ext>
            </a:extLst>
          </p:cNvPr>
          <p:cNvSpPr txBox="1"/>
          <p:nvPr/>
        </p:nvSpPr>
        <p:spPr>
          <a:xfrm>
            <a:off x="4784725" y="2818501"/>
            <a:ext cx="1733060" cy="461665"/>
          </a:xfrm>
          <a:prstGeom prst="rect">
            <a:avLst/>
          </a:prstGeom>
          <a:noFill/>
        </p:spPr>
        <p:txBody>
          <a:bodyPr wrap="square" rtlCol="0">
            <a:spAutoFit/>
          </a:bodyPr>
          <a:lstStyle/>
          <a:p>
            <a:pPr algn="ctr"/>
            <a:r>
              <a:rPr lang="fr-FR" sz="2400" dirty="0"/>
              <a:t>Des atouts</a:t>
            </a:r>
          </a:p>
        </p:txBody>
      </p:sp>
      <p:sp>
        <p:nvSpPr>
          <p:cNvPr id="4" name="ZoneTexte 3">
            <a:extLst>
              <a:ext uri="{FF2B5EF4-FFF2-40B4-BE49-F238E27FC236}">
                <a16:creationId xmlns:a16="http://schemas.microsoft.com/office/drawing/2014/main" id="{46EFDC3A-613E-B54A-B32F-97312DA4F906}"/>
              </a:ext>
            </a:extLst>
          </p:cNvPr>
          <p:cNvSpPr txBox="1"/>
          <p:nvPr/>
        </p:nvSpPr>
        <p:spPr>
          <a:xfrm>
            <a:off x="3846899" y="653344"/>
            <a:ext cx="1792941" cy="369332"/>
          </a:xfrm>
          <a:prstGeom prst="rect">
            <a:avLst/>
          </a:prstGeom>
          <a:noFill/>
        </p:spPr>
        <p:txBody>
          <a:bodyPr wrap="square" rtlCol="0">
            <a:spAutoFit/>
          </a:bodyPr>
          <a:lstStyle/>
          <a:p>
            <a:r>
              <a:rPr lang="fr-FR" dirty="0"/>
              <a:t>Université Lyon 1</a:t>
            </a:r>
          </a:p>
        </p:txBody>
      </p:sp>
      <p:sp>
        <p:nvSpPr>
          <p:cNvPr id="8" name="ZoneTexte 7">
            <a:extLst>
              <a:ext uri="{FF2B5EF4-FFF2-40B4-BE49-F238E27FC236}">
                <a16:creationId xmlns:a16="http://schemas.microsoft.com/office/drawing/2014/main" id="{C6DA0C77-41F5-8645-868A-400E763E7B2F}"/>
              </a:ext>
            </a:extLst>
          </p:cNvPr>
          <p:cNvSpPr txBox="1"/>
          <p:nvPr/>
        </p:nvSpPr>
        <p:spPr>
          <a:xfrm rot="19494830">
            <a:off x="1964482" y="1371184"/>
            <a:ext cx="1247887" cy="369332"/>
          </a:xfrm>
          <a:prstGeom prst="rect">
            <a:avLst/>
          </a:prstGeom>
          <a:noFill/>
        </p:spPr>
        <p:txBody>
          <a:bodyPr wrap="square" rtlCol="0">
            <a:spAutoFit/>
          </a:bodyPr>
          <a:lstStyle/>
          <a:p>
            <a:r>
              <a:rPr lang="fr-FR" dirty="0"/>
              <a:t>C3D </a:t>
            </a:r>
            <a:r>
              <a:rPr lang="fr-FR" dirty="0" err="1"/>
              <a:t>Staps</a:t>
            </a:r>
            <a:endParaRPr lang="fr-FR" dirty="0"/>
          </a:p>
        </p:txBody>
      </p:sp>
      <p:sp>
        <p:nvSpPr>
          <p:cNvPr id="10" name="Secteurs 9">
            <a:extLst>
              <a:ext uri="{FF2B5EF4-FFF2-40B4-BE49-F238E27FC236}">
                <a16:creationId xmlns:a16="http://schemas.microsoft.com/office/drawing/2014/main" id="{6A1D3254-2110-724B-BCEE-B3F2DED500E7}"/>
              </a:ext>
            </a:extLst>
          </p:cNvPr>
          <p:cNvSpPr/>
          <p:nvPr/>
        </p:nvSpPr>
        <p:spPr>
          <a:xfrm>
            <a:off x="773377" y="2545147"/>
            <a:ext cx="3228001" cy="1927577"/>
          </a:xfrm>
          <a:prstGeom prst="pie">
            <a:avLst>
              <a:gd name="adj1" fmla="val 3878806"/>
              <a:gd name="adj2" fmla="val 1620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ZoneTexte 8">
            <a:extLst>
              <a:ext uri="{FF2B5EF4-FFF2-40B4-BE49-F238E27FC236}">
                <a16:creationId xmlns:a16="http://schemas.microsoft.com/office/drawing/2014/main" id="{F0299D39-C92C-284E-B4A3-C48266EB64B0}"/>
              </a:ext>
            </a:extLst>
          </p:cNvPr>
          <p:cNvSpPr txBox="1"/>
          <p:nvPr/>
        </p:nvSpPr>
        <p:spPr>
          <a:xfrm>
            <a:off x="801974" y="3047981"/>
            <a:ext cx="1866937" cy="923330"/>
          </a:xfrm>
          <a:prstGeom prst="rect">
            <a:avLst/>
          </a:prstGeom>
          <a:noFill/>
        </p:spPr>
        <p:txBody>
          <a:bodyPr wrap="square" rtlCol="0">
            <a:spAutoFit/>
          </a:bodyPr>
          <a:lstStyle/>
          <a:p>
            <a:pPr algn="ctr"/>
            <a:r>
              <a:rPr lang="fr-FR" dirty="0"/>
              <a:t>Reconnaissance partenaires professionnels</a:t>
            </a:r>
          </a:p>
        </p:txBody>
      </p:sp>
      <p:sp>
        <p:nvSpPr>
          <p:cNvPr id="12" name="ZoneTexte 11">
            <a:extLst>
              <a:ext uri="{FF2B5EF4-FFF2-40B4-BE49-F238E27FC236}">
                <a16:creationId xmlns:a16="http://schemas.microsoft.com/office/drawing/2014/main" id="{2B4B92BB-9C9E-FD43-9349-85FCEA5500C0}"/>
              </a:ext>
            </a:extLst>
          </p:cNvPr>
          <p:cNvSpPr txBox="1"/>
          <p:nvPr/>
        </p:nvSpPr>
        <p:spPr>
          <a:xfrm>
            <a:off x="7156208" y="5238227"/>
            <a:ext cx="1688950" cy="1200329"/>
          </a:xfrm>
          <a:prstGeom prst="rect">
            <a:avLst/>
          </a:prstGeom>
          <a:noFill/>
        </p:spPr>
        <p:txBody>
          <a:bodyPr wrap="square" rtlCol="0">
            <a:spAutoFit/>
          </a:bodyPr>
          <a:lstStyle/>
          <a:p>
            <a:pPr algn="ctr"/>
            <a:r>
              <a:rPr lang="fr-FR" dirty="0"/>
              <a:t>Une équipe enseignante dynamique et compétente</a:t>
            </a:r>
          </a:p>
        </p:txBody>
      </p:sp>
      <p:sp>
        <p:nvSpPr>
          <p:cNvPr id="13" name="ZoneTexte 12">
            <a:extLst>
              <a:ext uri="{FF2B5EF4-FFF2-40B4-BE49-F238E27FC236}">
                <a16:creationId xmlns:a16="http://schemas.microsoft.com/office/drawing/2014/main" id="{A0001AE4-5C7F-3C4C-80AA-3D61E401DC34}"/>
              </a:ext>
            </a:extLst>
          </p:cNvPr>
          <p:cNvSpPr txBox="1"/>
          <p:nvPr/>
        </p:nvSpPr>
        <p:spPr>
          <a:xfrm rot="1669477">
            <a:off x="6639644" y="511162"/>
            <a:ext cx="1619642" cy="923330"/>
          </a:xfrm>
          <a:prstGeom prst="rect">
            <a:avLst/>
          </a:prstGeom>
          <a:noFill/>
        </p:spPr>
        <p:txBody>
          <a:bodyPr wrap="square" rtlCol="0">
            <a:spAutoFit/>
          </a:bodyPr>
          <a:lstStyle/>
          <a:p>
            <a:pPr algn="ctr"/>
            <a:r>
              <a:rPr lang="fr-FR" dirty="0"/>
              <a:t>Une recherche dynamique et reconnue</a:t>
            </a:r>
          </a:p>
        </p:txBody>
      </p:sp>
      <p:sp>
        <p:nvSpPr>
          <p:cNvPr id="14" name="ZoneTexte 13">
            <a:extLst>
              <a:ext uri="{FF2B5EF4-FFF2-40B4-BE49-F238E27FC236}">
                <a16:creationId xmlns:a16="http://schemas.microsoft.com/office/drawing/2014/main" id="{8C16E64D-44DF-D640-A4A8-EE8584A19CB1}"/>
              </a:ext>
            </a:extLst>
          </p:cNvPr>
          <p:cNvSpPr txBox="1"/>
          <p:nvPr/>
        </p:nvSpPr>
        <p:spPr>
          <a:xfrm rot="2034586">
            <a:off x="9005797" y="701872"/>
            <a:ext cx="1775011" cy="923330"/>
          </a:xfrm>
          <a:prstGeom prst="rect">
            <a:avLst/>
          </a:prstGeom>
          <a:noFill/>
        </p:spPr>
        <p:txBody>
          <a:bodyPr wrap="square" rtlCol="0">
            <a:spAutoFit/>
          </a:bodyPr>
          <a:lstStyle/>
          <a:p>
            <a:r>
              <a:rPr lang="fr-FR" dirty="0"/>
              <a:t>Une </a:t>
            </a:r>
            <a:r>
              <a:rPr lang="fr-FR" dirty="0" err="1"/>
              <a:t>ingéniérie</a:t>
            </a:r>
            <a:r>
              <a:rPr lang="fr-FR" dirty="0"/>
              <a:t> de formation de qualité</a:t>
            </a:r>
          </a:p>
        </p:txBody>
      </p:sp>
      <p:sp>
        <p:nvSpPr>
          <p:cNvPr id="18" name="Secteurs 17">
            <a:extLst>
              <a:ext uri="{FF2B5EF4-FFF2-40B4-BE49-F238E27FC236}">
                <a16:creationId xmlns:a16="http://schemas.microsoft.com/office/drawing/2014/main" id="{9CA406EE-11E5-4B4C-BF09-905FDC217FD6}"/>
              </a:ext>
            </a:extLst>
          </p:cNvPr>
          <p:cNvSpPr/>
          <p:nvPr/>
        </p:nvSpPr>
        <p:spPr>
          <a:xfrm rot="10014892">
            <a:off x="9304129" y="2082792"/>
            <a:ext cx="2583940" cy="1609510"/>
          </a:xfrm>
          <a:prstGeom prst="pie">
            <a:avLst>
              <a:gd name="adj1" fmla="val 2515241"/>
              <a:gd name="adj2" fmla="val 1841023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ZoneTexte 14">
            <a:extLst>
              <a:ext uri="{FF2B5EF4-FFF2-40B4-BE49-F238E27FC236}">
                <a16:creationId xmlns:a16="http://schemas.microsoft.com/office/drawing/2014/main" id="{DD6584B4-2F28-7942-97F0-01F0BE747C16}"/>
              </a:ext>
            </a:extLst>
          </p:cNvPr>
          <p:cNvSpPr txBox="1"/>
          <p:nvPr/>
        </p:nvSpPr>
        <p:spPr>
          <a:xfrm>
            <a:off x="10190124" y="2158490"/>
            <a:ext cx="1775012" cy="923330"/>
          </a:xfrm>
          <a:prstGeom prst="rect">
            <a:avLst/>
          </a:prstGeom>
          <a:noFill/>
        </p:spPr>
        <p:txBody>
          <a:bodyPr wrap="square" rtlCol="0">
            <a:spAutoFit/>
          </a:bodyPr>
          <a:lstStyle/>
          <a:p>
            <a:pPr algn="ctr"/>
            <a:r>
              <a:rPr lang="fr-FR" dirty="0"/>
              <a:t>Une offre de formation riche et diversifiée </a:t>
            </a:r>
          </a:p>
        </p:txBody>
      </p:sp>
      <p:sp>
        <p:nvSpPr>
          <p:cNvPr id="21" name="ZoneTexte 20">
            <a:extLst>
              <a:ext uri="{FF2B5EF4-FFF2-40B4-BE49-F238E27FC236}">
                <a16:creationId xmlns:a16="http://schemas.microsoft.com/office/drawing/2014/main" id="{7290AFDC-AA97-5943-A8FC-68839952DB30}"/>
              </a:ext>
            </a:extLst>
          </p:cNvPr>
          <p:cNvSpPr txBox="1"/>
          <p:nvPr/>
        </p:nvSpPr>
        <p:spPr>
          <a:xfrm>
            <a:off x="1302302" y="4684230"/>
            <a:ext cx="1861586" cy="1754326"/>
          </a:xfrm>
          <a:prstGeom prst="rect">
            <a:avLst/>
          </a:prstGeom>
          <a:noFill/>
        </p:spPr>
        <p:txBody>
          <a:bodyPr wrap="square" rtlCol="0">
            <a:spAutoFit/>
          </a:bodyPr>
          <a:lstStyle/>
          <a:p>
            <a:pPr algn="ctr"/>
            <a:r>
              <a:rPr lang="fr-FR" dirty="0"/>
              <a:t>Une UFR qui se donne les moyens pour accompagner les projets et le fonctionnement</a:t>
            </a:r>
          </a:p>
        </p:txBody>
      </p:sp>
      <p:sp>
        <p:nvSpPr>
          <p:cNvPr id="25" name="Secteurs 24">
            <a:extLst>
              <a:ext uri="{FF2B5EF4-FFF2-40B4-BE49-F238E27FC236}">
                <a16:creationId xmlns:a16="http://schemas.microsoft.com/office/drawing/2014/main" id="{8B10F29C-3CA2-6742-9CDF-B83AE815170B}"/>
              </a:ext>
            </a:extLst>
          </p:cNvPr>
          <p:cNvSpPr/>
          <p:nvPr/>
        </p:nvSpPr>
        <p:spPr>
          <a:xfrm rot="13270085">
            <a:off x="8566156" y="4557930"/>
            <a:ext cx="2202360" cy="1845798"/>
          </a:xfrm>
          <a:prstGeom prst="pie">
            <a:avLst>
              <a:gd name="adj1" fmla="val 4827467"/>
              <a:gd name="adj2" fmla="val 1913684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ZoneTexte 23">
            <a:extLst>
              <a:ext uri="{FF2B5EF4-FFF2-40B4-BE49-F238E27FC236}">
                <a16:creationId xmlns:a16="http://schemas.microsoft.com/office/drawing/2014/main" id="{EB8AAF57-56B2-8F46-8ED8-179240175DD8}"/>
              </a:ext>
            </a:extLst>
          </p:cNvPr>
          <p:cNvSpPr txBox="1"/>
          <p:nvPr/>
        </p:nvSpPr>
        <p:spPr>
          <a:xfrm>
            <a:off x="9111982" y="5238227"/>
            <a:ext cx="1404900" cy="1200329"/>
          </a:xfrm>
          <a:prstGeom prst="rect">
            <a:avLst/>
          </a:prstGeom>
          <a:noFill/>
        </p:spPr>
        <p:txBody>
          <a:bodyPr wrap="square" rtlCol="0">
            <a:spAutoFit/>
          </a:bodyPr>
          <a:lstStyle/>
          <a:p>
            <a:pPr algn="ctr"/>
            <a:r>
              <a:rPr lang="fr-FR" dirty="0"/>
              <a:t>Des responsables de formation compétents</a:t>
            </a:r>
          </a:p>
        </p:txBody>
      </p:sp>
      <p:sp>
        <p:nvSpPr>
          <p:cNvPr id="27" name="Secteurs 26">
            <a:extLst>
              <a:ext uri="{FF2B5EF4-FFF2-40B4-BE49-F238E27FC236}">
                <a16:creationId xmlns:a16="http://schemas.microsoft.com/office/drawing/2014/main" id="{AC6C3482-1128-9D45-B1AA-1262EBD60789}"/>
              </a:ext>
            </a:extLst>
          </p:cNvPr>
          <p:cNvSpPr/>
          <p:nvPr/>
        </p:nvSpPr>
        <p:spPr>
          <a:xfrm rot="16200000">
            <a:off x="10142286" y="3504603"/>
            <a:ext cx="1759721" cy="1885978"/>
          </a:xfrm>
          <a:prstGeom prst="pie">
            <a:avLst>
              <a:gd name="adj1" fmla="val 0"/>
              <a:gd name="adj2" fmla="val 1375871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ZoneTexte 25">
            <a:extLst>
              <a:ext uri="{FF2B5EF4-FFF2-40B4-BE49-F238E27FC236}">
                <a16:creationId xmlns:a16="http://schemas.microsoft.com/office/drawing/2014/main" id="{43AD6434-5C08-EF44-9E62-6ABE0BA54ABA}"/>
              </a:ext>
            </a:extLst>
          </p:cNvPr>
          <p:cNvSpPr txBox="1"/>
          <p:nvPr/>
        </p:nvSpPr>
        <p:spPr>
          <a:xfrm>
            <a:off x="10756690" y="4047335"/>
            <a:ext cx="1422400" cy="923330"/>
          </a:xfrm>
          <a:prstGeom prst="rect">
            <a:avLst/>
          </a:prstGeom>
          <a:noFill/>
        </p:spPr>
        <p:txBody>
          <a:bodyPr wrap="square" rtlCol="0">
            <a:spAutoFit/>
          </a:bodyPr>
          <a:lstStyle/>
          <a:p>
            <a:pPr algn="ctr"/>
            <a:r>
              <a:rPr lang="fr-FR" dirty="0"/>
              <a:t>Une FTLV multiple et bénéficiaire</a:t>
            </a:r>
          </a:p>
        </p:txBody>
      </p:sp>
    </p:spTree>
    <p:extLst>
      <p:ext uri="{BB962C8B-B14F-4D97-AF65-F5344CB8AC3E}">
        <p14:creationId xmlns:p14="http://schemas.microsoft.com/office/powerpoint/2010/main" val="23311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1" nodeType="after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2" grpId="1" animBg="1"/>
      <p:bldP spid="20" grpId="0"/>
      <p:bldP spid="19" grpId="0" animBg="1"/>
      <p:bldP spid="17" grpId="0" animBg="1"/>
      <p:bldP spid="16" grpId="0" animBg="1"/>
      <p:bldP spid="7" grpId="0" animBg="1"/>
      <p:bldP spid="5" grpId="0" animBg="1"/>
      <p:bldP spid="4" grpId="0"/>
      <p:bldP spid="8" grpId="0"/>
      <p:bldP spid="10" grpId="0" animBg="1"/>
      <p:bldP spid="9" grpId="0"/>
      <p:bldP spid="12" grpId="0"/>
      <p:bldP spid="13" grpId="0"/>
      <p:bldP spid="14" grpId="0"/>
      <p:bldP spid="18" grpId="0" animBg="1"/>
      <p:bldP spid="15" grpId="0"/>
      <p:bldP spid="21" grpId="0"/>
      <p:bldP spid="24" grpId="0"/>
      <p:bldP spid="27"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99E7BF-86F4-4D4F-9890-C2D1045CE882}"/>
              </a:ext>
            </a:extLst>
          </p:cNvPr>
          <p:cNvSpPr>
            <a:spLocks noGrp="1"/>
          </p:cNvSpPr>
          <p:nvPr>
            <p:ph type="title"/>
          </p:nvPr>
        </p:nvSpPr>
        <p:spPr/>
        <p:txBody>
          <a:bodyPr/>
          <a:lstStyle/>
          <a:p>
            <a:r>
              <a:rPr lang="fr-FR" dirty="0"/>
              <a:t>« Chantier MASTER » Etape 2 (</a:t>
            </a:r>
            <a:r>
              <a:rPr lang="fr-FR" dirty="0" err="1"/>
              <a:t>Ue</a:t>
            </a:r>
            <a:r>
              <a:rPr lang="fr-FR" dirty="0"/>
              <a:t>/compétence)</a:t>
            </a:r>
          </a:p>
        </p:txBody>
      </p:sp>
      <p:sp>
        <p:nvSpPr>
          <p:cNvPr id="3" name="Espace réservé du contenu 2">
            <a:extLst>
              <a:ext uri="{FF2B5EF4-FFF2-40B4-BE49-F238E27FC236}">
                <a16:creationId xmlns:a16="http://schemas.microsoft.com/office/drawing/2014/main" id="{11857706-8374-47C5-998E-61110F9B9508}"/>
              </a:ext>
            </a:extLst>
          </p:cNvPr>
          <p:cNvSpPr>
            <a:spLocks noGrp="1"/>
          </p:cNvSpPr>
          <p:nvPr>
            <p:ph idx="1"/>
          </p:nvPr>
        </p:nvSpPr>
        <p:spPr/>
        <p:txBody>
          <a:bodyPr/>
          <a:lstStyle/>
          <a:p>
            <a:r>
              <a:rPr lang="fr-FR" dirty="0">
                <a:solidFill>
                  <a:srgbClr val="FF0000"/>
                </a:solidFill>
              </a:rPr>
              <a:t>CC M relayé en département, </a:t>
            </a:r>
          </a:p>
          <a:p>
            <a:r>
              <a:rPr lang="fr-FR" dirty="0">
                <a:solidFill>
                  <a:schemeClr val="accent6">
                    <a:lumMod val="75000"/>
                  </a:schemeClr>
                </a:solidFill>
              </a:rPr>
              <a:t>Définition et délimitation des parcours</a:t>
            </a:r>
          </a:p>
          <a:p>
            <a:r>
              <a:rPr lang="fr-FR" dirty="0">
                <a:solidFill>
                  <a:schemeClr val="accent6">
                    <a:lumMod val="75000"/>
                  </a:schemeClr>
                </a:solidFill>
              </a:rPr>
              <a:t>Mise en correspondance UE et compétences</a:t>
            </a:r>
          </a:p>
          <a:p>
            <a:r>
              <a:rPr lang="fr-FR" dirty="0">
                <a:solidFill>
                  <a:schemeClr val="accent6">
                    <a:lumMod val="75000"/>
                  </a:schemeClr>
                </a:solidFill>
              </a:rPr>
              <a:t>Mutualisations envisageables</a:t>
            </a:r>
          </a:p>
          <a:p>
            <a:r>
              <a:rPr lang="fr-FR" dirty="0">
                <a:solidFill>
                  <a:schemeClr val="accent6">
                    <a:lumMod val="75000"/>
                  </a:schemeClr>
                </a:solidFill>
              </a:rPr>
              <a:t>Possibilité stage sur les 4 semestres (alternance)</a:t>
            </a:r>
          </a:p>
          <a:p>
            <a:r>
              <a:rPr lang="fr-FR" dirty="0">
                <a:solidFill>
                  <a:srgbClr val="0070C0"/>
                </a:solidFill>
              </a:rPr>
              <a:t>CC M relayé en département</a:t>
            </a:r>
          </a:p>
          <a:p>
            <a:endParaRPr lang="fr-FR" dirty="0"/>
          </a:p>
        </p:txBody>
      </p:sp>
    </p:spTree>
    <p:extLst>
      <p:ext uri="{BB962C8B-B14F-4D97-AF65-F5344CB8AC3E}">
        <p14:creationId xmlns:p14="http://schemas.microsoft.com/office/powerpoint/2010/main" val="2158871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CB09AB-99F7-445E-8EFC-B59206FC1D0F}"/>
              </a:ext>
            </a:extLst>
          </p:cNvPr>
          <p:cNvSpPr>
            <a:spLocks noGrp="1"/>
          </p:cNvSpPr>
          <p:nvPr>
            <p:ph type="title"/>
          </p:nvPr>
        </p:nvSpPr>
        <p:spPr/>
        <p:txBody>
          <a:bodyPr/>
          <a:lstStyle/>
          <a:p>
            <a:r>
              <a:rPr lang="fr-FR" dirty="0"/>
              <a:t>« Chantier formations pro » -Etape 2 (répartition)</a:t>
            </a:r>
          </a:p>
        </p:txBody>
      </p:sp>
      <p:sp>
        <p:nvSpPr>
          <p:cNvPr id="3" name="Espace réservé du contenu 2">
            <a:extLst>
              <a:ext uri="{FF2B5EF4-FFF2-40B4-BE49-F238E27FC236}">
                <a16:creationId xmlns:a16="http://schemas.microsoft.com/office/drawing/2014/main" id="{87D44DA4-70C2-4078-9A15-99DCB4A8D7D8}"/>
              </a:ext>
            </a:extLst>
          </p:cNvPr>
          <p:cNvSpPr>
            <a:spLocks noGrp="1"/>
          </p:cNvSpPr>
          <p:nvPr>
            <p:ph idx="1"/>
          </p:nvPr>
        </p:nvSpPr>
        <p:spPr>
          <a:xfrm>
            <a:off x="964035" y="1825625"/>
            <a:ext cx="10515600" cy="4351338"/>
          </a:xfrm>
        </p:spPr>
        <p:txBody>
          <a:bodyPr/>
          <a:lstStyle/>
          <a:p>
            <a:r>
              <a:rPr lang="fr-FR" dirty="0"/>
              <a:t>L PRO </a:t>
            </a:r>
          </a:p>
          <a:p>
            <a:r>
              <a:rPr lang="fr-FR" dirty="0" err="1"/>
              <a:t>Deust</a:t>
            </a:r>
            <a:r>
              <a:rPr lang="fr-FR" dirty="0"/>
              <a:t> forme Etape 2 OK </a:t>
            </a:r>
          </a:p>
          <a:p>
            <a:r>
              <a:rPr lang="fr-FR" dirty="0" err="1"/>
              <a:t>Deust</a:t>
            </a:r>
            <a:r>
              <a:rPr lang="fr-FR" dirty="0"/>
              <a:t> </a:t>
            </a:r>
            <a:r>
              <a:rPr lang="fr-FR" dirty="0" err="1"/>
              <a:t>agapsc</a:t>
            </a:r>
            <a:r>
              <a:rPr lang="fr-FR" dirty="0"/>
              <a:t> Etape 2</a:t>
            </a:r>
          </a:p>
        </p:txBody>
      </p:sp>
    </p:spTree>
    <p:extLst>
      <p:ext uri="{BB962C8B-B14F-4D97-AF65-F5344CB8AC3E}">
        <p14:creationId xmlns:p14="http://schemas.microsoft.com/office/powerpoint/2010/main" val="3476078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Axes de travail pour les départements définis en bureau</a:t>
            </a:r>
          </a:p>
        </p:txBody>
      </p:sp>
      <p:sp>
        <p:nvSpPr>
          <p:cNvPr id="3" name="Espace réservé du contenu 2"/>
          <p:cNvSpPr>
            <a:spLocks noGrp="1"/>
          </p:cNvSpPr>
          <p:nvPr>
            <p:ph idx="1"/>
          </p:nvPr>
        </p:nvSpPr>
        <p:spPr/>
        <p:txBody>
          <a:bodyPr/>
          <a:lstStyle/>
          <a:p>
            <a:r>
              <a:rPr lang="fr-FR" dirty="0"/>
              <a:t>Formation à la recherche (</a:t>
            </a:r>
            <a:r>
              <a:rPr lang="fr-FR" dirty="0" err="1"/>
              <a:t>B.Soule</a:t>
            </a:r>
            <a:r>
              <a:rPr lang="fr-FR" dirty="0"/>
              <a:t>. C </a:t>
            </a:r>
            <a:r>
              <a:rPr lang="fr-FR" dirty="0" err="1"/>
              <a:t>Hautier</a:t>
            </a:r>
            <a:r>
              <a:rPr lang="fr-FR" dirty="0"/>
              <a:t>)</a:t>
            </a:r>
          </a:p>
          <a:p>
            <a:r>
              <a:rPr lang="fr-FR" dirty="0"/>
              <a:t>Compétences professionnelles d’intervention ( E.DIVAY, P.BERTHIER)</a:t>
            </a:r>
          </a:p>
          <a:p>
            <a:r>
              <a:rPr lang="fr-FR" dirty="0"/>
              <a:t>Stage et action en responsabilité (?)</a:t>
            </a:r>
          </a:p>
          <a:p>
            <a:r>
              <a:rPr lang="fr-FR" dirty="0"/>
              <a:t>Construction du projet professionnel de l’étudiant (P.GRALL)</a:t>
            </a:r>
          </a:p>
          <a:p>
            <a:r>
              <a:rPr lang="fr-FR" dirty="0"/>
              <a:t>Numérique et FOAD (S. MEYER)</a:t>
            </a:r>
          </a:p>
          <a:p>
            <a:endParaRPr lang="fr-FR" dirty="0"/>
          </a:p>
        </p:txBody>
      </p:sp>
    </p:spTree>
    <p:extLst>
      <p:ext uri="{BB962C8B-B14F-4D97-AF65-F5344CB8AC3E}">
        <p14:creationId xmlns:p14="http://schemas.microsoft.com/office/powerpoint/2010/main" val="1130491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34BD07-867A-9D4D-AF3B-E8B25EABAB9E}"/>
              </a:ext>
            </a:extLst>
          </p:cNvPr>
          <p:cNvSpPr>
            <a:spLocks noGrp="1"/>
          </p:cNvSpPr>
          <p:nvPr>
            <p:ph type="title"/>
          </p:nvPr>
        </p:nvSpPr>
        <p:spPr>
          <a:xfrm>
            <a:off x="838200" y="111125"/>
            <a:ext cx="10325100" cy="688975"/>
          </a:xfrm>
        </p:spPr>
        <p:txBody>
          <a:bodyPr>
            <a:normAutofit fontScale="90000"/>
          </a:bodyPr>
          <a:lstStyle/>
          <a:p>
            <a:pPr algn="ctr"/>
            <a:r>
              <a:rPr lang="fr-FR" dirty="0"/>
              <a:t>Des sujets en débat</a:t>
            </a:r>
          </a:p>
        </p:txBody>
      </p:sp>
      <p:graphicFrame>
        <p:nvGraphicFramePr>
          <p:cNvPr id="5" name="Espace réservé du contenu 3">
            <a:extLst>
              <a:ext uri="{FF2B5EF4-FFF2-40B4-BE49-F238E27FC236}">
                <a16:creationId xmlns:a16="http://schemas.microsoft.com/office/drawing/2014/main" id="{259D7A1B-B01E-8249-91F8-AF42147AF45A}"/>
              </a:ext>
            </a:extLst>
          </p:cNvPr>
          <p:cNvGraphicFramePr>
            <a:graphicFrameLocks/>
          </p:cNvGraphicFramePr>
          <p:nvPr>
            <p:extLst>
              <p:ext uri="{D42A27DB-BD31-4B8C-83A1-F6EECF244321}">
                <p14:modId xmlns:p14="http://schemas.microsoft.com/office/powerpoint/2010/main" val="3374834565"/>
              </p:ext>
            </p:extLst>
          </p:nvPr>
        </p:nvGraphicFramePr>
        <p:xfrm>
          <a:off x="1231900" y="1200349"/>
          <a:ext cx="8851899" cy="5241726"/>
        </p:xfrm>
        <a:graphic>
          <a:graphicData uri="http://schemas.openxmlformats.org/drawingml/2006/table">
            <a:tbl>
              <a:tblPr>
                <a:tableStyleId>{5C22544A-7EE6-4342-B048-85BDC9FD1C3A}</a:tableStyleId>
              </a:tblPr>
              <a:tblGrid>
                <a:gridCol w="1325499">
                  <a:extLst>
                    <a:ext uri="{9D8B030D-6E8A-4147-A177-3AD203B41FA5}">
                      <a16:colId xmlns:a16="http://schemas.microsoft.com/office/drawing/2014/main" val="1845664006"/>
                    </a:ext>
                  </a:extLst>
                </a:gridCol>
                <a:gridCol w="3763200">
                  <a:extLst>
                    <a:ext uri="{9D8B030D-6E8A-4147-A177-3AD203B41FA5}">
                      <a16:colId xmlns:a16="http://schemas.microsoft.com/office/drawing/2014/main" val="2366007286"/>
                    </a:ext>
                  </a:extLst>
                </a:gridCol>
                <a:gridCol w="3763200">
                  <a:extLst>
                    <a:ext uri="{9D8B030D-6E8A-4147-A177-3AD203B41FA5}">
                      <a16:colId xmlns:a16="http://schemas.microsoft.com/office/drawing/2014/main" val="2462287027"/>
                    </a:ext>
                  </a:extLst>
                </a:gridCol>
              </a:tblGrid>
              <a:tr h="767099">
                <a:tc>
                  <a:txBody>
                    <a:bodyPr/>
                    <a:lstStyle/>
                    <a:p>
                      <a:pPr algn="r" fontAlgn="b"/>
                      <a:r>
                        <a:rPr lang="fr-FR" sz="800" u="none" strike="noStrike">
                          <a:effectLst/>
                        </a:rPr>
                        <a:t>0</a:t>
                      </a:r>
                      <a:endParaRPr lang="fr-FR" sz="800" b="0" i="0" u="none" strike="noStrike">
                        <a:solidFill>
                          <a:srgbClr val="000000"/>
                        </a:solidFill>
                        <a:effectLst/>
                        <a:latin typeface="Calibri" panose="020F0502020204030204" pitchFamily="34" charset="0"/>
                      </a:endParaRPr>
                    </a:p>
                  </a:txBody>
                  <a:tcPr marL="6240" marR="6240" marT="6240" marB="0" anchor="b"/>
                </a:tc>
                <a:tc gridSpan="2">
                  <a:txBody>
                    <a:bodyPr/>
                    <a:lstStyle/>
                    <a:p>
                      <a:pPr algn="ctr" fontAlgn="ctr"/>
                      <a:r>
                        <a:rPr lang="fr-FR" sz="1400" u="none" strike="noStrike" dirty="0">
                          <a:effectLst/>
                        </a:rPr>
                        <a:t>épistémologie et formation à la  recherche (à partir de L3) (Bastien; </a:t>
                      </a:r>
                      <a:r>
                        <a:rPr lang="fr-FR" sz="1400" u="none" strike="noStrike" dirty="0" err="1">
                          <a:effectLst/>
                        </a:rPr>
                        <a:t>christophe</a:t>
                      </a:r>
                      <a:r>
                        <a:rPr lang="fr-FR" sz="1400" u="none" strike="noStrike" dirty="0">
                          <a:effectLst/>
                        </a:rPr>
                        <a:t>?)</a:t>
                      </a:r>
                      <a:endParaRPr lang="fr-FR" sz="1400" b="0" i="0" u="none" strike="noStrike" dirty="0">
                        <a:solidFill>
                          <a:srgbClr val="000000"/>
                        </a:solidFill>
                        <a:effectLst/>
                        <a:latin typeface="Calibri" panose="020F0502020204030204" pitchFamily="34" charset="0"/>
                      </a:endParaRPr>
                    </a:p>
                  </a:txBody>
                  <a:tcPr marL="6240" marR="6240" marT="6240" marB="0" anchor="ctr"/>
                </a:tc>
                <a:tc hMerge="1">
                  <a:txBody>
                    <a:bodyPr/>
                    <a:lstStyle/>
                    <a:p>
                      <a:endParaRPr lang="fr-FR"/>
                    </a:p>
                  </a:txBody>
                  <a:tcPr/>
                </a:tc>
                <a:extLst>
                  <a:ext uri="{0D108BD9-81ED-4DB2-BD59-A6C34878D82A}">
                    <a16:rowId xmlns:a16="http://schemas.microsoft.com/office/drawing/2014/main" val="1785798886"/>
                  </a:ext>
                </a:extLst>
              </a:tr>
              <a:tr h="1298168">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240" marR="6240" marT="6240" marB="0" anchor="b"/>
                </a:tc>
                <a:tc gridSpan="2">
                  <a:txBody>
                    <a:bodyPr/>
                    <a:lstStyle/>
                    <a:p>
                      <a:pPr algn="ctr" fontAlgn="ctr"/>
                      <a:r>
                        <a:rPr lang="fr-FR" sz="1400" u="none" strike="noStrike" dirty="0">
                          <a:effectLst/>
                        </a:rPr>
                        <a:t>problématique : conseil juillet 2020: formation à la recherche et réflexion sur l’épistémologie des </a:t>
                      </a:r>
                      <a:r>
                        <a:rPr lang="fr-FR" sz="1400" u="none" strike="noStrike" dirty="0" err="1">
                          <a:effectLst/>
                        </a:rPr>
                        <a:t>staps</a:t>
                      </a:r>
                      <a:r>
                        <a:rPr lang="fr-FR" sz="1400" u="none" strike="noStrike" dirty="0">
                          <a:effectLst/>
                        </a:rPr>
                        <a:t> doit être valorisée dans une UE transversale commune de L3 en lien avec les compétences et les thématiques de la formation spécifique de chaque mention de L3. plus mutualisation master et en L1-L2 blocs transversaux traitement de données à des fins d'analyse. quelle progressivité? quel commun? quel spécifique?</a:t>
                      </a:r>
                      <a:endParaRPr lang="fr-FR" sz="1400" b="0" i="0" u="none" strike="noStrike" dirty="0">
                        <a:solidFill>
                          <a:srgbClr val="000000"/>
                        </a:solidFill>
                        <a:effectLst/>
                        <a:latin typeface="Calibri" panose="020F0502020204030204" pitchFamily="34" charset="0"/>
                      </a:endParaRPr>
                    </a:p>
                  </a:txBody>
                  <a:tcPr marL="6240" marR="6240" marT="6240" marB="0" anchor="ctr"/>
                </a:tc>
                <a:tc hMerge="1">
                  <a:txBody>
                    <a:bodyPr/>
                    <a:lstStyle/>
                    <a:p>
                      <a:endParaRPr lang="fr-FR"/>
                    </a:p>
                  </a:txBody>
                  <a:tcPr/>
                </a:tc>
                <a:extLst>
                  <a:ext uri="{0D108BD9-81ED-4DB2-BD59-A6C34878D82A}">
                    <a16:rowId xmlns:a16="http://schemas.microsoft.com/office/drawing/2014/main" val="304879000"/>
                  </a:ext>
                </a:extLst>
              </a:tr>
              <a:tr h="344211">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240" marR="6240" marT="6240" marB="0" anchor="b"/>
                </a:tc>
                <a:tc>
                  <a:txBody>
                    <a:bodyPr/>
                    <a:lstStyle/>
                    <a:p>
                      <a:pPr algn="l" fontAlgn="t"/>
                      <a:r>
                        <a:rPr lang="fr-FR" sz="1400" u="none" strike="noStrike" dirty="0">
                          <a:effectLst/>
                        </a:rPr>
                        <a:t>connaissances et compétences à valider</a:t>
                      </a:r>
                      <a:endParaRPr lang="fr-FR" sz="1400" b="0" i="0" u="none" strike="noStrike" dirty="0">
                        <a:solidFill>
                          <a:srgbClr val="000000"/>
                        </a:solidFill>
                        <a:effectLst/>
                        <a:latin typeface="Calibri" panose="020F0502020204030204" pitchFamily="34" charset="0"/>
                      </a:endParaRPr>
                    </a:p>
                  </a:txBody>
                  <a:tcPr marL="6240" marR="6240" marT="6240" marB="0"/>
                </a:tc>
                <a:tc>
                  <a:txBody>
                    <a:bodyPr/>
                    <a:lstStyle/>
                    <a:p>
                      <a:pPr algn="l" fontAlgn="t"/>
                      <a:r>
                        <a:rPr lang="fr-FR" sz="1400" u="none" strike="noStrike" dirty="0">
                          <a:effectLst/>
                        </a:rPr>
                        <a:t>évaluation</a:t>
                      </a:r>
                      <a:endParaRPr lang="fr-FR" sz="1400" b="0" i="0" u="none" strike="noStrike" dirty="0">
                        <a:solidFill>
                          <a:srgbClr val="000000"/>
                        </a:solidFill>
                        <a:effectLst/>
                        <a:latin typeface="Calibri" panose="020F0502020204030204" pitchFamily="34" charset="0"/>
                      </a:endParaRPr>
                    </a:p>
                  </a:txBody>
                  <a:tcPr marL="6240" marR="6240" marT="6240" marB="0"/>
                </a:tc>
                <a:extLst>
                  <a:ext uri="{0D108BD9-81ED-4DB2-BD59-A6C34878D82A}">
                    <a16:rowId xmlns:a16="http://schemas.microsoft.com/office/drawing/2014/main" val="1851332258"/>
                  </a:ext>
                </a:extLst>
              </a:tr>
              <a:tr h="186857">
                <a:tc>
                  <a:txBody>
                    <a:bodyPr/>
                    <a:lstStyle/>
                    <a:p>
                      <a:pPr algn="ctr" fontAlgn="ctr"/>
                      <a:r>
                        <a:rPr lang="fr-FR" sz="1400" b="1" i="0" u="none" strike="noStrike" dirty="0">
                          <a:solidFill>
                            <a:srgbClr val="000000"/>
                          </a:solidFill>
                          <a:effectLst/>
                          <a:latin typeface="Calibri" panose="020F0502020204030204" pitchFamily="34" charset="0"/>
                        </a:rPr>
                        <a:t>L1</a:t>
                      </a:r>
                    </a:p>
                  </a:txBody>
                  <a:tcPr marL="6240" marR="6240" marT="6240" marB="0" anchor="ctr"/>
                </a:tc>
                <a:tc>
                  <a:txBody>
                    <a:bodyPr/>
                    <a:lstStyle/>
                    <a:p>
                      <a:pPr algn="l" fontAlgn="t"/>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240" marR="6240" marT="6240" marB="0"/>
                </a:tc>
                <a:tc>
                  <a:txBody>
                    <a:bodyPr/>
                    <a:lstStyle/>
                    <a:p>
                      <a:pPr algn="l" fontAlgn="t"/>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240" marR="6240" marT="6240" marB="0"/>
                </a:tc>
                <a:extLst>
                  <a:ext uri="{0D108BD9-81ED-4DB2-BD59-A6C34878D82A}">
                    <a16:rowId xmlns:a16="http://schemas.microsoft.com/office/drawing/2014/main" val="611950852"/>
                  </a:ext>
                </a:extLst>
              </a:tr>
              <a:tr h="668753">
                <a:tc>
                  <a:txBody>
                    <a:bodyPr/>
                    <a:lstStyle/>
                    <a:p>
                      <a:pPr algn="ctr" fontAlgn="ctr"/>
                      <a:r>
                        <a:rPr lang="fr-FR" sz="1400" u="none" strike="noStrike">
                          <a:effectLst/>
                        </a:rPr>
                        <a:t>L2</a:t>
                      </a:r>
                      <a:endParaRPr lang="fr-FR" sz="1400" b="1" i="0" u="none" strike="noStrike">
                        <a:solidFill>
                          <a:srgbClr val="000000"/>
                        </a:solidFill>
                        <a:effectLst/>
                        <a:latin typeface="Calibri" panose="020F0502020204030204" pitchFamily="34" charset="0"/>
                      </a:endParaRPr>
                    </a:p>
                  </a:txBody>
                  <a:tcPr marL="6240" marR="6240" marT="6240" marB="0" anchor="ctr"/>
                </a:tc>
                <a:tc>
                  <a:txBody>
                    <a:bodyPr/>
                    <a:lstStyle/>
                    <a:p>
                      <a:pPr algn="l" fontAlgn="t"/>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240" marR="6240" marT="6240" marB="0"/>
                </a:tc>
                <a:tc>
                  <a:txBody>
                    <a:bodyPr/>
                    <a:lstStyle/>
                    <a:p>
                      <a:pPr algn="l" fontAlgn="t"/>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240" marR="6240" marT="6240" marB="0"/>
                </a:tc>
                <a:extLst>
                  <a:ext uri="{0D108BD9-81ED-4DB2-BD59-A6C34878D82A}">
                    <a16:rowId xmlns:a16="http://schemas.microsoft.com/office/drawing/2014/main" val="172515063"/>
                  </a:ext>
                </a:extLst>
              </a:tr>
              <a:tr h="186857">
                <a:tc>
                  <a:txBody>
                    <a:bodyPr/>
                    <a:lstStyle/>
                    <a:p>
                      <a:pPr algn="ctr" fontAlgn="ctr"/>
                      <a:r>
                        <a:rPr lang="fr-FR" sz="1400" u="none" strike="noStrike">
                          <a:effectLst/>
                        </a:rPr>
                        <a:t>D1</a:t>
                      </a:r>
                      <a:endParaRPr lang="fr-FR" sz="1400" b="1" i="0" u="none" strike="noStrike">
                        <a:solidFill>
                          <a:srgbClr val="000000"/>
                        </a:solidFill>
                        <a:effectLst/>
                        <a:latin typeface="Calibri" panose="020F0502020204030204" pitchFamily="34" charset="0"/>
                      </a:endParaRPr>
                    </a:p>
                  </a:txBody>
                  <a:tcPr marL="6240" marR="6240" marT="6240" marB="0" anchor="ctr"/>
                </a:tc>
                <a:tc>
                  <a:txBody>
                    <a:bodyPr/>
                    <a:lstStyle/>
                    <a:p>
                      <a:pPr algn="l" fontAlgn="t"/>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240" marR="6240" marT="6240" marB="0"/>
                </a:tc>
                <a:tc>
                  <a:txBody>
                    <a:bodyPr/>
                    <a:lstStyle/>
                    <a:p>
                      <a:pPr algn="l" fontAlgn="t"/>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240" marR="6240" marT="6240" marB="0"/>
                </a:tc>
                <a:extLst>
                  <a:ext uri="{0D108BD9-81ED-4DB2-BD59-A6C34878D82A}">
                    <a16:rowId xmlns:a16="http://schemas.microsoft.com/office/drawing/2014/main" val="1747185918"/>
                  </a:ext>
                </a:extLst>
              </a:tr>
              <a:tr h="668753">
                <a:tc>
                  <a:txBody>
                    <a:bodyPr/>
                    <a:lstStyle/>
                    <a:p>
                      <a:pPr algn="ctr" fontAlgn="ctr"/>
                      <a:r>
                        <a:rPr lang="fr-FR" sz="1400" u="none" strike="noStrike">
                          <a:effectLst/>
                        </a:rPr>
                        <a:t>D2</a:t>
                      </a:r>
                      <a:endParaRPr lang="fr-FR" sz="1400" b="1" i="0" u="none" strike="noStrike">
                        <a:solidFill>
                          <a:srgbClr val="000000"/>
                        </a:solidFill>
                        <a:effectLst/>
                        <a:latin typeface="Calibri" panose="020F0502020204030204" pitchFamily="34" charset="0"/>
                      </a:endParaRPr>
                    </a:p>
                  </a:txBody>
                  <a:tcPr marL="6240" marR="6240" marT="6240" marB="0" anchor="ctr"/>
                </a:tc>
                <a:tc>
                  <a:txBody>
                    <a:bodyPr/>
                    <a:lstStyle/>
                    <a:p>
                      <a:pPr algn="l" fontAlgn="t"/>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240" marR="6240" marT="6240" marB="0"/>
                </a:tc>
                <a:tc>
                  <a:txBody>
                    <a:bodyPr/>
                    <a:lstStyle/>
                    <a:p>
                      <a:pPr algn="l" fontAlgn="t"/>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240" marR="6240" marT="6240" marB="0"/>
                </a:tc>
                <a:extLst>
                  <a:ext uri="{0D108BD9-81ED-4DB2-BD59-A6C34878D82A}">
                    <a16:rowId xmlns:a16="http://schemas.microsoft.com/office/drawing/2014/main" val="3501787407"/>
                  </a:ext>
                </a:extLst>
              </a:tr>
              <a:tr h="334377">
                <a:tc>
                  <a:txBody>
                    <a:bodyPr/>
                    <a:lstStyle/>
                    <a:p>
                      <a:pPr algn="ctr" fontAlgn="ctr"/>
                      <a:r>
                        <a:rPr lang="fr-FR" sz="1400" u="none" strike="noStrike">
                          <a:effectLst/>
                        </a:rPr>
                        <a:t>L3</a:t>
                      </a:r>
                      <a:endParaRPr lang="fr-FR" sz="1400" b="1" i="0" u="none" strike="noStrike">
                        <a:solidFill>
                          <a:srgbClr val="000000"/>
                        </a:solidFill>
                        <a:effectLst/>
                        <a:latin typeface="Calibri" panose="020F0502020204030204" pitchFamily="34" charset="0"/>
                      </a:endParaRPr>
                    </a:p>
                  </a:txBody>
                  <a:tcPr marL="6240" marR="6240" marT="6240" marB="0" anchor="ctr"/>
                </a:tc>
                <a:tc>
                  <a:txBody>
                    <a:bodyPr/>
                    <a:lstStyle/>
                    <a:p>
                      <a:pPr algn="l" fontAlgn="t"/>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240" marR="6240" marT="6240" marB="0"/>
                </a:tc>
                <a:tc>
                  <a:txBody>
                    <a:bodyPr/>
                    <a:lstStyle/>
                    <a:p>
                      <a:pPr algn="l" fontAlgn="t"/>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240" marR="6240" marT="6240" marB="0"/>
                </a:tc>
                <a:extLst>
                  <a:ext uri="{0D108BD9-81ED-4DB2-BD59-A6C34878D82A}">
                    <a16:rowId xmlns:a16="http://schemas.microsoft.com/office/drawing/2014/main" val="3761645216"/>
                  </a:ext>
                </a:extLst>
              </a:tr>
              <a:tr h="186857">
                <a:tc>
                  <a:txBody>
                    <a:bodyPr/>
                    <a:lstStyle/>
                    <a:p>
                      <a:pPr algn="ctr" fontAlgn="ctr"/>
                      <a:r>
                        <a:rPr lang="fr-FR" sz="1400" u="none" strike="noStrike">
                          <a:effectLst/>
                        </a:rPr>
                        <a:t>M1</a:t>
                      </a:r>
                      <a:endParaRPr lang="fr-FR" sz="1400" b="1" i="0" u="none" strike="noStrike">
                        <a:solidFill>
                          <a:srgbClr val="000000"/>
                        </a:solidFill>
                        <a:effectLst/>
                        <a:latin typeface="Calibri" panose="020F0502020204030204" pitchFamily="34" charset="0"/>
                      </a:endParaRPr>
                    </a:p>
                  </a:txBody>
                  <a:tcPr marL="6240" marR="6240" marT="6240" marB="0" anchor="ctr"/>
                </a:tc>
                <a:tc>
                  <a:txBody>
                    <a:bodyPr/>
                    <a:lstStyle/>
                    <a:p>
                      <a:pPr algn="l" fontAlgn="t"/>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240" marR="6240" marT="6240" marB="0"/>
                </a:tc>
                <a:tc>
                  <a:txBody>
                    <a:bodyPr/>
                    <a:lstStyle/>
                    <a:p>
                      <a:pPr algn="l" fontAlgn="t"/>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240" marR="6240" marT="6240" marB="0"/>
                </a:tc>
                <a:extLst>
                  <a:ext uri="{0D108BD9-81ED-4DB2-BD59-A6C34878D82A}">
                    <a16:rowId xmlns:a16="http://schemas.microsoft.com/office/drawing/2014/main" val="1379117936"/>
                  </a:ext>
                </a:extLst>
              </a:tr>
              <a:tr h="501565">
                <a:tc>
                  <a:txBody>
                    <a:bodyPr/>
                    <a:lstStyle/>
                    <a:p>
                      <a:pPr algn="ctr" fontAlgn="ctr"/>
                      <a:r>
                        <a:rPr lang="fr-FR" sz="1400" u="none" strike="noStrike" dirty="0">
                          <a:effectLst/>
                        </a:rPr>
                        <a:t>M2</a:t>
                      </a:r>
                      <a:endParaRPr lang="fr-FR" sz="1400" b="1" i="0" u="none" strike="noStrike" dirty="0">
                        <a:solidFill>
                          <a:srgbClr val="000000"/>
                        </a:solidFill>
                        <a:effectLst/>
                        <a:latin typeface="Calibri" panose="020F0502020204030204" pitchFamily="34" charset="0"/>
                      </a:endParaRPr>
                    </a:p>
                  </a:txBody>
                  <a:tcPr marL="6240" marR="6240" marT="6240" marB="0" anchor="ctr"/>
                </a:tc>
                <a:tc>
                  <a:txBody>
                    <a:bodyPr/>
                    <a:lstStyle/>
                    <a:p>
                      <a:pPr algn="l" fontAlgn="t"/>
                      <a:r>
                        <a:rPr lang="fr-FR" sz="1400" u="none" strike="noStrike" dirty="0">
                          <a:effectLst/>
                        </a:rPr>
                        <a:t>développement et intégration de savoirs hautement spécialisés</a:t>
                      </a:r>
                      <a:endParaRPr lang="fr-FR" sz="1400" b="0" i="0" u="none" strike="noStrike" dirty="0">
                        <a:solidFill>
                          <a:srgbClr val="000000"/>
                        </a:solidFill>
                        <a:effectLst/>
                        <a:latin typeface="Calibri" panose="020F0502020204030204" pitchFamily="34" charset="0"/>
                      </a:endParaRPr>
                    </a:p>
                  </a:txBody>
                  <a:tcPr marL="6240" marR="6240" marT="6240" marB="0"/>
                </a:tc>
                <a:tc>
                  <a:txBody>
                    <a:bodyPr/>
                    <a:lstStyle/>
                    <a:p>
                      <a:pPr algn="l" fontAlgn="t"/>
                      <a:r>
                        <a:rPr lang="fr-FR" sz="800" u="none" strike="noStrike" dirty="0">
                          <a:effectLst/>
                        </a:rPr>
                        <a:t> </a:t>
                      </a:r>
                      <a:endParaRPr lang="fr-FR" sz="800" b="0" i="0" u="none" strike="noStrike" dirty="0">
                        <a:solidFill>
                          <a:srgbClr val="000000"/>
                        </a:solidFill>
                        <a:effectLst/>
                        <a:latin typeface="Calibri" panose="020F0502020204030204" pitchFamily="34" charset="0"/>
                      </a:endParaRPr>
                    </a:p>
                  </a:txBody>
                  <a:tcPr marL="6240" marR="6240" marT="6240" marB="0"/>
                </a:tc>
                <a:extLst>
                  <a:ext uri="{0D108BD9-81ED-4DB2-BD59-A6C34878D82A}">
                    <a16:rowId xmlns:a16="http://schemas.microsoft.com/office/drawing/2014/main" val="1788433259"/>
                  </a:ext>
                </a:extLst>
              </a:tr>
            </a:tbl>
          </a:graphicData>
        </a:graphic>
      </p:graphicFrame>
    </p:spTree>
    <p:extLst>
      <p:ext uri="{BB962C8B-B14F-4D97-AF65-F5344CB8AC3E}">
        <p14:creationId xmlns:p14="http://schemas.microsoft.com/office/powerpoint/2010/main" val="1721942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E1F59004-2FFC-F040-B427-9C0854191481}"/>
              </a:ext>
            </a:extLst>
          </p:cNvPr>
          <p:cNvGraphicFramePr>
            <a:graphicFrameLocks noGrp="1"/>
          </p:cNvGraphicFramePr>
          <p:nvPr>
            <p:ph idx="1"/>
            <p:extLst>
              <p:ext uri="{D42A27DB-BD31-4B8C-83A1-F6EECF244321}">
                <p14:modId xmlns:p14="http://schemas.microsoft.com/office/powerpoint/2010/main" val="3274132354"/>
              </p:ext>
            </p:extLst>
          </p:nvPr>
        </p:nvGraphicFramePr>
        <p:xfrm>
          <a:off x="1524001" y="469900"/>
          <a:ext cx="8699499" cy="6215435"/>
        </p:xfrm>
        <a:graphic>
          <a:graphicData uri="http://schemas.openxmlformats.org/drawingml/2006/table">
            <a:tbl>
              <a:tblPr>
                <a:tableStyleId>{5C22544A-7EE6-4342-B048-85BDC9FD1C3A}</a:tableStyleId>
              </a:tblPr>
              <a:tblGrid>
                <a:gridCol w="1302679">
                  <a:extLst>
                    <a:ext uri="{9D8B030D-6E8A-4147-A177-3AD203B41FA5}">
                      <a16:colId xmlns:a16="http://schemas.microsoft.com/office/drawing/2014/main" val="1037234950"/>
                    </a:ext>
                  </a:extLst>
                </a:gridCol>
                <a:gridCol w="3698410">
                  <a:extLst>
                    <a:ext uri="{9D8B030D-6E8A-4147-A177-3AD203B41FA5}">
                      <a16:colId xmlns:a16="http://schemas.microsoft.com/office/drawing/2014/main" val="3605848445"/>
                    </a:ext>
                  </a:extLst>
                </a:gridCol>
                <a:gridCol w="3698410">
                  <a:extLst>
                    <a:ext uri="{9D8B030D-6E8A-4147-A177-3AD203B41FA5}">
                      <a16:colId xmlns:a16="http://schemas.microsoft.com/office/drawing/2014/main" val="2266312136"/>
                    </a:ext>
                  </a:extLst>
                </a:gridCol>
              </a:tblGrid>
              <a:tr h="781194">
                <a:tc>
                  <a:txBody>
                    <a:bodyPr/>
                    <a:lstStyle/>
                    <a:p>
                      <a:pPr algn="r" fontAlgn="b"/>
                      <a:r>
                        <a:rPr lang="fr-FR" sz="800" u="none" strike="noStrike">
                          <a:effectLst/>
                        </a:rPr>
                        <a:t>0</a:t>
                      </a:r>
                      <a:endParaRPr lang="fr-FR" sz="800" b="0" i="0" u="none" strike="noStrike">
                        <a:solidFill>
                          <a:srgbClr val="000000"/>
                        </a:solidFill>
                        <a:effectLst/>
                        <a:latin typeface="Calibri" panose="020F0502020204030204" pitchFamily="34" charset="0"/>
                      </a:endParaRPr>
                    </a:p>
                  </a:txBody>
                  <a:tcPr marL="6633" marR="6633" marT="6633" marB="0" anchor="b"/>
                </a:tc>
                <a:tc gridSpan="2">
                  <a:txBody>
                    <a:bodyPr/>
                    <a:lstStyle/>
                    <a:p>
                      <a:pPr algn="ctr" fontAlgn="ctr"/>
                      <a:r>
                        <a:rPr lang="fr-FR" sz="1400" u="none" strike="noStrike" dirty="0">
                          <a:effectLst/>
                        </a:rPr>
                        <a:t>compétences professionnelles d'intervention (articulation L2- L3- M) (Manu; olivier </a:t>
                      </a:r>
                      <a:r>
                        <a:rPr lang="fr-FR" sz="1400" u="none" strike="noStrike" dirty="0" err="1">
                          <a:effectLst/>
                        </a:rPr>
                        <a:t>bolliet</a:t>
                      </a:r>
                      <a:r>
                        <a:rPr lang="fr-FR" sz="1400" u="none" strike="noStrike" dirty="0">
                          <a:effectLst/>
                        </a:rPr>
                        <a:t>? Philippe)</a:t>
                      </a:r>
                      <a:endParaRPr lang="fr-FR" sz="1400" b="0" i="0" u="none" strike="noStrike" dirty="0">
                        <a:solidFill>
                          <a:srgbClr val="000000"/>
                        </a:solidFill>
                        <a:effectLst/>
                        <a:latin typeface="Calibri" panose="020F0502020204030204" pitchFamily="34" charset="0"/>
                      </a:endParaRPr>
                    </a:p>
                  </a:txBody>
                  <a:tcPr marL="6633" marR="6633" marT="6633" marB="0" anchor="ctr"/>
                </a:tc>
                <a:tc hMerge="1">
                  <a:txBody>
                    <a:bodyPr/>
                    <a:lstStyle/>
                    <a:p>
                      <a:endParaRPr lang="fr-FR"/>
                    </a:p>
                  </a:txBody>
                  <a:tcPr/>
                </a:tc>
                <a:extLst>
                  <a:ext uri="{0D108BD9-81ED-4DB2-BD59-A6C34878D82A}">
                    <a16:rowId xmlns:a16="http://schemas.microsoft.com/office/drawing/2014/main" val="3391862737"/>
                  </a:ext>
                </a:extLst>
              </a:tr>
              <a:tr h="1322019">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633" marR="6633" marT="6633" marB="0" anchor="b"/>
                </a:tc>
                <a:tc gridSpan="2">
                  <a:txBody>
                    <a:bodyPr/>
                    <a:lstStyle/>
                    <a:p>
                      <a:pPr algn="ctr" fontAlgn="ctr"/>
                      <a:r>
                        <a:rPr lang="fr-FR" sz="1400" u="none" strike="noStrike" dirty="0">
                          <a:effectLst/>
                        </a:rPr>
                        <a:t>problématique : compétences à certifier en L2 pour avoir des étudiants opérationnels; en L3 compétences de </a:t>
                      </a:r>
                      <a:r>
                        <a:rPr lang="fr-FR" sz="1400" u="none" strike="noStrike" dirty="0" err="1">
                          <a:effectLst/>
                        </a:rPr>
                        <a:t>niv</a:t>
                      </a:r>
                      <a:r>
                        <a:rPr lang="fr-FR" sz="1400" u="none" strike="noStrike" dirty="0">
                          <a:effectLst/>
                        </a:rPr>
                        <a:t> sup d'enseignement et/ou d'entraînement; masters compétences de niveau supérieur allant jusqu'à encadrer, former une équipe de collaborateurs ou jusqu'à une expertise spécialisée très pointue.</a:t>
                      </a:r>
                      <a:br>
                        <a:rPr lang="fr-FR" sz="1400" u="none" strike="noStrike" dirty="0">
                          <a:effectLst/>
                        </a:rPr>
                      </a:br>
                      <a:r>
                        <a:rPr lang="fr-FR" sz="1400" u="none" strike="noStrike" dirty="0">
                          <a:effectLst/>
                        </a:rPr>
                        <a:t>quelle progressivité, quels contenus y participent</a:t>
                      </a:r>
                      <a:endParaRPr lang="fr-FR" sz="1400" b="0" i="0" u="none" strike="noStrike" dirty="0">
                        <a:solidFill>
                          <a:srgbClr val="000000"/>
                        </a:solidFill>
                        <a:effectLst/>
                        <a:latin typeface="Calibri" panose="020F0502020204030204" pitchFamily="34" charset="0"/>
                      </a:endParaRPr>
                    </a:p>
                  </a:txBody>
                  <a:tcPr marL="6633" marR="6633" marT="6633" marB="0" anchor="ctr"/>
                </a:tc>
                <a:tc hMerge="1">
                  <a:txBody>
                    <a:bodyPr/>
                    <a:lstStyle/>
                    <a:p>
                      <a:endParaRPr lang="fr-FR"/>
                    </a:p>
                  </a:txBody>
                  <a:tcPr/>
                </a:tc>
                <a:extLst>
                  <a:ext uri="{0D108BD9-81ED-4DB2-BD59-A6C34878D82A}">
                    <a16:rowId xmlns:a16="http://schemas.microsoft.com/office/drawing/2014/main" val="98639513"/>
                  </a:ext>
                </a:extLst>
              </a:tr>
              <a:tr h="410627">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6633" marR="6633" marT="6633" marB="0" anchor="b"/>
                </a:tc>
                <a:tc>
                  <a:txBody>
                    <a:bodyPr/>
                    <a:lstStyle/>
                    <a:p>
                      <a:pPr algn="l" fontAlgn="t"/>
                      <a:r>
                        <a:rPr lang="fr-FR" sz="1400" u="none" strike="noStrike" dirty="0">
                          <a:effectLst/>
                        </a:rPr>
                        <a:t>connaissances et compétences à valider</a:t>
                      </a:r>
                      <a:endParaRPr lang="fr-FR" sz="1400" b="0" i="0" u="none" strike="noStrike" dirty="0">
                        <a:solidFill>
                          <a:srgbClr val="000000"/>
                        </a:solidFill>
                        <a:effectLst/>
                        <a:latin typeface="Calibri" panose="020F0502020204030204" pitchFamily="34" charset="0"/>
                      </a:endParaRPr>
                    </a:p>
                  </a:txBody>
                  <a:tcPr marL="6633" marR="6633" marT="6633" marB="0"/>
                </a:tc>
                <a:tc>
                  <a:txBody>
                    <a:bodyPr/>
                    <a:lstStyle/>
                    <a:p>
                      <a:pPr algn="l" fontAlgn="t"/>
                      <a:r>
                        <a:rPr lang="fr-FR" sz="1400" u="none" strike="noStrike">
                          <a:effectLst/>
                        </a:rPr>
                        <a:t>évaluation</a:t>
                      </a:r>
                      <a:endParaRPr lang="fr-FR" sz="1400" b="0" i="0" u="none" strike="noStrike">
                        <a:solidFill>
                          <a:srgbClr val="000000"/>
                        </a:solidFill>
                        <a:effectLst/>
                        <a:latin typeface="Calibri" panose="020F0502020204030204" pitchFamily="34" charset="0"/>
                      </a:endParaRPr>
                    </a:p>
                  </a:txBody>
                  <a:tcPr marL="6633" marR="6633" marT="6633" marB="0"/>
                </a:tc>
                <a:extLst>
                  <a:ext uri="{0D108BD9-81ED-4DB2-BD59-A6C34878D82A}">
                    <a16:rowId xmlns:a16="http://schemas.microsoft.com/office/drawing/2014/main" val="2461021834"/>
                  </a:ext>
                </a:extLst>
              </a:tr>
              <a:tr h="232336">
                <a:tc>
                  <a:txBody>
                    <a:bodyPr/>
                    <a:lstStyle/>
                    <a:p>
                      <a:pPr algn="ctr" fontAlgn="ctr"/>
                      <a:r>
                        <a:rPr lang="fr-FR" sz="1400" u="none" strike="noStrike">
                          <a:effectLst/>
                        </a:rPr>
                        <a:t>L1</a:t>
                      </a:r>
                      <a:endParaRPr lang="fr-FR" sz="1400" b="1" i="0" u="none" strike="noStrike">
                        <a:solidFill>
                          <a:srgbClr val="000000"/>
                        </a:solidFill>
                        <a:effectLst/>
                        <a:latin typeface="Calibri" panose="020F0502020204030204" pitchFamily="34" charset="0"/>
                      </a:endParaRPr>
                    </a:p>
                  </a:txBody>
                  <a:tcPr marL="6633" marR="6633" marT="6633" marB="0" anchor="ctr"/>
                </a:tc>
                <a:tc>
                  <a:txBody>
                    <a:bodyPr/>
                    <a:lstStyle/>
                    <a:p>
                      <a:pPr algn="l" fontAlgn="t"/>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6633" marR="6633" marT="6633" marB="0"/>
                </a:tc>
                <a:tc>
                  <a:txBody>
                    <a:bodyPr/>
                    <a:lstStyle/>
                    <a:p>
                      <a:pPr algn="l" fontAlgn="t"/>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6633" marR="6633" marT="6633" marB="0"/>
                </a:tc>
                <a:extLst>
                  <a:ext uri="{0D108BD9-81ED-4DB2-BD59-A6C34878D82A}">
                    <a16:rowId xmlns:a16="http://schemas.microsoft.com/office/drawing/2014/main" val="4057328736"/>
                  </a:ext>
                </a:extLst>
              </a:tr>
              <a:tr h="1001529">
                <a:tc>
                  <a:txBody>
                    <a:bodyPr/>
                    <a:lstStyle/>
                    <a:p>
                      <a:pPr algn="ctr" fontAlgn="ctr"/>
                      <a:r>
                        <a:rPr lang="fr-FR" sz="1400" u="none" strike="noStrike" dirty="0">
                          <a:effectLst/>
                        </a:rPr>
                        <a:t>L2</a:t>
                      </a:r>
                      <a:endParaRPr lang="fr-FR" sz="1400" b="1" i="0" u="none" strike="noStrike" dirty="0">
                        <a:solidFill>
                          <a:srgbClr val="000000"/>
                        </a:solidFill>
                        <a:effectLst/>
                        <a:latin typeface="Calibri" panose="020F0502020204030204" pitchFamily="34" charset="0"/>
                      </a:endParaRPr>
                    </a:p>
                  </a:txBody>
                  <a:tcPr marL="6633" marR="6633" marT="6633" marB="0" anchor="ctr"/>
                </a:tc>
                <a:tc>
                  <a:txBody>
                    <a:bodyPr/>
                    <a:lstStyle/>
                    <a:p>
                      <a:pPr algn="l" fontAlgn="t"/>
                      <a:r>
                        <a:rPr lang="fr-FR" sz="1400" u="none" strike="noStrike" dirty="0">
                          <a:effectLst/>
                        </a:rPr>
                        <a:t>Encadrement de séances collectives d’activité physique et/ou sportive tout public en situation de face à face pédagogique"</a:t>
                      </a:r>
                      <a:endParaRPr lang="fr-FR" sz="1400" b="0" i="0" u="none" strike="noStrike" dirty="0">
                        <a:solidFill>
                          <a:srgbClr val="000000"/>
                        </a:solidFill>
                        <a:effectLst/>
                        <a:latin typeface="Calibri" panose="020F0502020204030204" pitchFamily="34" charset="0"/>
                      </a:endParaRPr>
                    </a:p>
                  </a:txBody>
                  <a:tcPr marL="6633" marR="6633" marT="6633" marB="0"/>
                </a:tc>
                <a:tc>
                  <a:txBody>
                    <a:bodyPr/>
                    <a:lstStyle/>
                    <a:p>
                      <a:pPr algn="l" fontAlgn="t"/>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6633" marR="6633" marT="6633" marB="0"/>
                </a:tc>
                <a:extLst>
                  <a:ext uri="{0D108BD9-81ED-4DB2-BD59-A6C34878D82A}">
                    <a16:rowId xmlns:a16="http://schemas.microsoft.com/office/drawing/2014/main" val="2852465978"/>
                  </a:ext>
                </a:extLst>
              </a:tr>
              <a:tr h="232336">
                <a:tc>
                  <a:txBody>
                    <a:bodyPr/>
                    <a:lstStyle/>
                    <a:p>
                      <a:pPr algn="ctr" fontAlgn="ctr"/>
                      <a:r>
                        <a:rPr lang="fr-FR" sz="1400" u="none" strike="noStrike">
                          <a:effectLst/>
                        </a:rPr>
                        <a:t>D1</a:t>
                      </a:r>
                      <a:endParaRPr lang="fr-FR" sz="1400" b="1" i="0" u="none" strike="noStrike">
                        <a:solidFill>
                          <a:srgbClr val="000000"/>
                        </a:solidFill>
                        <a:effectLst/>
                        <a:latin typeface="Calibri" panose="020F0502020204030204" pitchFamily="34" charset="0"/>
                      </a:endParaRPr>
                    </a:p>
                  </a:txBody>
                  <a:tcPr marL="6633" marR="6633" marT="6633" marB="0" anchor="ctr"/>
                </a:tc>
                <a:tc>
                  <a:txBody>
                    <a:bodyPr/>
                    <a:lstStyle/>
                    <a:p>
                      <a:pPr algn="l" fontAlgn="t"/>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6633" marR="6633" marT="6633" marB="0"/>
                </a:tc>
                <a:tc>
                  <a:txBody>
                    <a:bodyPr/>
                    <a:lstStyle/>
                    <a:p>
                      <a:pPr algn="l" fontAlgn="t"/>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6633" marR="6633" marT="6633" marB="0"/>
                </a:tc>
                <a:extLst>
                  <a:ext uri="{0D108BD9-81ED-4DB2-BD59-A6C34878D82A}">
                    <a16:rowId xmlns:a16="http://schemas.microsoft.com/office/drawing/2014/main" val="566075645"/>
                  </a:ext>
                </a:extLst>
              </a:tr>
              <a:tr h="1001529">
                <a:tc>
                  <a:txBody>
                    <a:bodyPr/>
                    <a:lstStyle/>
                    <a:p>
                      <a:pPr algn="ctr" fontAlgn="ctr"/>
                      <a:r>
                        <a:rPr lang="fr-FR" sz="1400" u="none" strike="noStrike">
                          <a:effectLst/>
                        </a:rPr>
                        <a:t>D2</a:t>
                      </a:r>
                      <a:endParaRPr lang="fr-FR" sz="1400" b="1" i="0" u="none" strike="noStrike">
                        <a:solidFill>
                          <a:srgbClr val="000000"/>
                        </a:solidFill>
                        <a:effectLst/>
                        <a:latin typeface="Calibri" panose="020F0502020204030204" pitchFamily="34" charset="0"/>
                      </a:endParaRPr>
                    </a:p>
                  </a:txBody>
                  <a:tcPr marL="6633" marR="6633" marT="6633" marB="0" anchor="ctr"/>
                </a:tc>
                <a:tc>
                  <a:txBody>
                    <a:bodyPr/>
                    <a:lstStyle/>
                    <a:p>
                      <a:pPr algn="l" fontAlgn="t"/>
                      <a:r>
                        <a:rPr lang="fr-FR" sz="1400" u="none" strike="noStrike" dirty="0">
                          <a:effectLst/>
                        </a:rPr>
                        <a:t>Encadrement de séances collectives d’activité physique et/ou sportive tout public en situation de face à face pédagogique"</a:t>
                      </a:r>
                      <a:endParaRPr lang="fr-FR" sz="1400" b="0" i="0" u="none" strike="noStrike" dirty="0">
                        <a:solidFill>
                          <a:srgbClr val="000000"/>
                        </a:solidFill>
                        <a:effectLst/>
                        <a:latin typeface="Calibri" panose="020F0502020204030204" pitchFamily="34" charset="0"/>
                      </a:endParaRPr>
                    </a:p>
                  </a:txBody>
                  <a:tcPr marL="6633" marR="6633" marT="6633" marB="0"/>
                </a:tc>
                <a:tc>
                  <a:txBody>
                    <a:bodyPr/>
                    <a:lstStyle/>
                    <a:p>
                      <a:pPr algn="l" fontAlgn="t"/>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6633" marR="6633" marT="6633" marB="0"/>
                </a:tc>
                <a:extLst>
                  <a:ext uri="{0D108BD9-81ED-4DB2-BD59-A6C34878D82A}">
                    <a16:rowId xmlns:a16="http://schemas.microsoft.com/office/drawing/2014/main" val="2957759458"/>
                  </a:ext>
                </a:extLst>
              </a:tr>
              <a:tr h="400612">
                <a:tc>
                  <a:txBody>
                    <a:bodyPr/>
                    <a:lstStyle/>
                    <a:p>
                      <a:pPr algn="ctr" fontAlgn="ctr"/>
                      <a:r>
                        <a:rPr lang="fr-FR" sz="1400" u="none" strike="noStrike">
                          <a:effectLst/>
                        </a:rPr>
                        <a:t>L3</a:t>
                      </a:r>
                      <a:endParaRPr lang="fr-FR" sz="1400" b="1" i="0" u="none" strike="noStrike">
                        <a:solidFill>
                          <a:srgbClr val="000000"/>
                        </a:solidFill>
                        <a:effectLst/>
                        <a:latin typeface="Calibri" panose="020F0502020204030204" pitchFamily="34" charset="0"/>
                      </a:endParaRPr>
                    </a:p>
                  </a:txBody>
                  <a:tcPr marL="6633" marR="6633" marT="6633" marB="0" anchor="ctr"/>
                </a:tc>
                <a:tc>
                  <a:txBody>
                    <a:bodyPr/>
                    <a:lstStyle/>
                    <a:p>
                      <a:pPr algn="l" fontAlgn="t"/>
                      <a:r>
                        <a:rPr lang="fr-FR" sz="1400" u="none" strike="noStrike" dirty="0">
                          <a:effectLst/>
                        </a:rPr>
                        <a:t>blocs 9 et 10 : enseignement; entraînement</a:t>
                      </a:r>
                      <a:endParaRPr lang="fr-FR" sz="1400" b="0" i="0" u="none" strike="noStrike" dirty="0">
                        <a:solidFill>
                          <a:srgbClr val="000000"/>
                        </a:solidFill>
                        <a:effectLst/>
                        <a:latin typeface="Calibri" panose="020F0502020204030204" pitchFamily="34" charset="0"/>
                      </a:endParaRPr>
                    </a:p>
                  </a:txBody>
                  <a:tcPr marL="6633" marR="6633" marT="6633" marB="0"/>
                </a:tc>
                <a:tc>
                  <a:txBody>
                    <a:bodyPr/>
                    <a:lstStyle/>
                    <a:p>
                      <a:pPr algn="l" fontAlgn="t"/>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6633" marR="6633" marT="6633" marB="0"/>
                </a:tc>
                <a:extLst>
                  <a:ext uri="{0D108BD9-81ED-4DB2-BD59-A6C34878D82A}">
                    <a16:rowId xmlns:a16="http://schemas.microsoft.com/office/drawing/2014/main" val="3725197876"/>
                  </a:ext>
                </a:extLst>
              </a:tr>
              <a:tr h="232336">
                <a:tc>
                  <a:txBody>
                    <a:bodyPr/>
                    <a:lstStyle/>
                    <a:p>
                      <a:pPr algn="ctr" fontAlgn="ctr"/>
                      <a:r>
                        <a:rPr lang="fr-FR" sz="1400" u="none" strike="noStrike">
                          <a:effectLst/>
                        </a:rPr>
                        <a:t>M1</a:t>
                      </a:r>
                      <a:endParaRPr lang="fr-FR" sz="1400" b="1" i="0" u="none" strike="noStrike">
                        <a:solidFill>
                          <a:srgbClr val="000000"/>
                        </a:solidFill>
                        <a:effectLst/>
                        <a:latin typeface="Calibri" panose="020F0502020204030204" pitchFamily="34" charset="0"/>
                      </a:endParaRPr>
                    </a:p>
                  </a:txBody>
                  <a:tcPr marL="6633" marR="6633" marT="6633" marB="0" anchor="ctr"/>
                </a:tc>
                <a:tc>
                  <a:txBody>
                    <a:bodyPr/>
                    <a:lstStyle/>
                    <a:p>
                      <a:pPr algn="l" fontAlgn="t"/>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6633" marR="6633" marT="6633" marB="0"/>
                </a:tc>
                <a:tc>
                  <a:txBody>
                    <a:bodyPr/>
                    <a:lstStyle/>
                    <a:p>
                      <a:pPr algn="l" fontAlgn="t"/>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6633" marR="6633" marT="6633" marB="0"/>
                </a:tc>
                <a:extLst>
                  <a:ext uri="{0D108BD9-81ED-4DB2-BD59-A6C34878D82A}">
                    <a16:rowId xmlns:a16="http://schemas.microsoft.com/office/drawing/2014/main" val="2499509288"/>
                  </a:ext>
                </a:extLst>
              </a:tr>
              <a:tr h="600917">
                <a:tc>
                  <a:txBody>
                    <a:bodyPr/>
                    <a:lstStyle/>
                    <a:p>
                      <a:pPr algn="ctr" fontAlgn="ctr"/>
                      <a:r>
                        <a:rPr lang="fr-FR" sz="1400" u="none" strike="noStrike" dirty="0">
                          <a:effectLst/>
                        </a:rPr>
                        <a:t>M2</a:t>
                      </a:r>
                      <a:endParaRPr lang="fr-FR" sz="1400" b="1" i="0" u="none" strike="noStrike" dirty="0">
                        <a:solidFill>
                          <a:srgbClr val="000000"/>
                        </a:solidFill>
                        <a:effectLst/>
                        <a:latin typeface="Calibri" panose="020F0502020204030204" pitchFamily="34" charset="0"/>
                      </a:endParaRPr>
                    </a:p>
                  </a:txBody>
                  <a:tcPr marL="6633" marR="6633" marT="6633" marB="0" anchor="ctr"/>
                </a:tc>
                <a:tc>
                  <a:txBody>
                    <a:bodyPr/>
                    <a:lstStyle/>
                    <a:p>
                      <a:pPr algn="l" fontAlgn="t"/>
                      <a:r>
                        <a:rPr lang="fr-FR" sz="1400" u="none" strike="noStrike">
                          <a:effectLst/>
                        </a:rPr>
                        <a:t>bloc 9: encadrement, formation, coordination des publics et des collaborateurs</a:t>
                      </a:r>
                      <a:endParaRPr lang="fr-FR" sz="1400" b="0" i="0" u="none" strike="noStrike">
                        <a:solidFill>
                          <a:srgbClr val="000000"/>
                        </a:solidFill>
                        <a:effectLst/>
                        <a:latin typeface="Calibri" panose="020F0502020204030204" pitchFamily="34" charset="0"/>
                      </a:endParaRPr>
                    </a:p>
                  </a:txBody>
                  <a:tcPr marL="6633" marR="6633" marT="6633" marB="0"/>
                </a:tc>
                <a:tc>
                  <a:txBody>
                    <a:bodyPr/>
                    <a:lstStyle/>
                    <a:p>
                      <a:pPr algn="l" fontAlgn="t"/>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6633" marR="6633" marT="6633" marB="0"/>
                </a:tc>
                <a:extLst>
                  <a:ext uri="{0D108BD9-81ED-4DB2-BD59-A6C34878D82A}">
                    <a16:rowId xmlns:a16="http://schemas.microsoft.com/office/drawing/2014/main" val="1213539009"/>
                  </a:ext>
                </a:extLst>
              </a:tr>
            </a:tbl>
          </a:graphicData>
        </a:graphic>
      </p:graphicFrame>
    </p:spTree>
    <p:extLst>
      <p:ext uri="{BB962C8B-B14F-4D97-AF65-F5344CB8AC3E}">
        <p14:creationId xmlns:p14="http://schemas.microsoft.com/office/powerpoint/2010/main" val="840688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80C6F968-1BB6-1D45-A93C-8C73AAFAD6CD}"/>
              </a:ext>
            </a:extLst>
          </p:cNvPr>
          <p:cNvGraphicFramePr>
            <a:graphicFrameLocks noGrp="1"/>
          </p:cNvGraphicFramePr>
          <p:nvPr>
            <p:ph idx="1"/>
            <p:extLst>
              <p:ext uri="{D42A27DB-BD31-4B8C-83A1-F6EECF244321}">
                <p14:modId xmlns:p14="http://schemas.microsoft.com/office/powerpoint/2010/main" val="1933393680"/>
              </p:ext>
            </p:extLst>
          </p:nvPr>
        </p:nvGraphicFramePr>
        <p:xfrm>
          <a:off x="2298700" y="368301"/>
          <a:ext cx="7518399" cy="6382496"/>
        </p:xfrm>
        <a:graphic>
          <a:graphicData uri="http://schemas.openxmlformats.org/drawingml/2006/table">
            <a:tbl>
              <a:tblPr>
                <a:tableStyleId>{5C22544A-7EE6-4342-B048-85BDC9FD1C3A}</a:tableStyleId>
              </a:tblPr>
              <a:tblGrid>
                <a:gridCol w="1125819">
                  <a:extLst>
                    <a:ext uri="{9D8B030D-6E8A-4147-A177-3AD203B41FA5}">
                      <a16:colId xmlns:a16="http://schemas.microsoft.com/office/drawing/2014/main" val="2649787042"/>
                    </a:ext>
                  </a:extLst>
                </a:gridCol>
                <a:gridCol w="3196290">
                  <a:extLst>
                    <a:ext uri="{9D8B030D-6E8A-4147-A177-3AD203B41FA5}">
                      <a16:colId xmlns:a16="http://schemas.microsoft.com/office/drawing/2014/main" val="1098196360"/>
                    </a:ext>
                  </a:extLst>
                </a:gridCol>
                <a:gridCol w="3196290">
                  <a:extLst>
                    <a:ext uri="{9D8B030D-6E8A-4147-A177-3AD203B41FA5}">
                      <a16:colId xmlns:a16="http://schemas.microsoft.com/office/drawing/2014/main" val="804962626"/>
                    </a:ext>
                  </a:extLst>
                </a:gridCol>
              </a:tblGrid>
              <a:tr h="720311">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ctr"/>
                      <a:r>
                        <a:rPr lang="fr-FR" sz="1800" u="none" strike="noStrike" dirty="0">
                          <a:effectLst/>
                        </a:rPr>
                        <a:t>compétences action en responsabilité (</a:t>
                      </a:r>
                      <a:r>
                        <a:rPr lang="fr-FR" sz="1800" u="none" strike="noStrike" dirty="0" err="1">
                          <a:effectLst/>
                        </a:rPr>
                        <a:t>lic</a:t>
                      </a:r>
                      <a:r>
                        <a:rPr lang="fr-FR" sz="1800" u="none" strike="noStrike" dirty="0">
                          <a:effectLst/>
                        </a:rPr>
                        <a:t>)  et appui à la transformation milieu professionnel(Master) (stage) </a:t>
                      </a:r>
                      <a:endParaRPr lang="fr-FR" sz="18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extLst>
                  <a:ext uri="{0D108BD9-81ED-4DB2-BD59-A6C34878D82A}">
                    <a16:rowId xmlns:a16="http://schemas.microsoft.com/office/drawing/2014/main" val="902165505"/>
                  </a:ext>
                </a:extLst>
              </a:tr>
              <a:tr h="1218988">
                <a:tc>
                  <a:txBody>
                    <a:bodyPr/>
                    <a:lstStyle/>
                    <a:p>
                      <a:pPr algn="l"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ctr"/>
                      <a:r>
                        <a:rPr lang="fr-FR" sz="1800" u="none" strike="noStrike" dirty="0">
                          <a:effectLst/>
                        </a:rPr>
                        <a:t>problématique : montée en connaissance et en compétences sur les compétences professionnelles de stage, le suivi et l'évaluation selon les niveaux.</a:t>
                      </a:r>
                      <a:endParaRPr lang="fr-FR" sz="18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extLst>
                  <a:ext uri="{0D108BD9-81ED-4DB2-BD59-A6C34878D82A}">
                    <a16:rowId xmlns:a16="http://schemas.microsoft.com/office/drawing/2014/main" val="3482529929"/>
                  </a:ext>
                </a:extLst>
              </a:tr>
              <a:tr h="378625">
                <a:tc>
                  <a:txBody>
                    <a:bodyPr/>
                    <a:lstStyle/>
                    <a:p>
                      <a:pPr algn="l"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0" marR="0" marT="0" marB="0" anchor="b"/>
                </a:tc>
                <a:tc>
                  <a:txBody>
                    <a:bodyPr/>
                    <a:lstStyle/>
                    <a:p>
                      <a:pPr algn="l" fontAlgn="t"/>
                      <a:r>
                        <a:rPr lang="fr-FR" sz="1600" u="none" strike="noStrike" dirty="0">
                          <a:effectLst/>
                        </a:rPr>
                        <a:t>connaissances et compétences à valider</a:t>
                      </a:r>
                      <a:endParaRPr lang="fr-FR" sz="16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fr-FR" sz="1600" u="none" strike="noStrike">
                          <a:effectLst/>
                        </a:rPr>
                        <a:t>évaluation</a:t>
                      </a:r>
                      <a:endParaRPr lang="fr-FR" sz="16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883138747"/>
                  </a:ext>
                </a:extLst>
              </a:tr>
              <a:tr h="184695">
                <a:tc>
                  <a:txBody>
                    <a:bodyPr/>
                    <a:lstStyle/>
                    <a:p>
                      <a:pPr algn="ctr" fontAlgn="ctr"/>
                      <a:r>
                        <a:rPr lang="fr-FR" sz="1800" u="none" strike="noStrike">
                          <a:effectLst/>
                        </a:rPr>
                        <a:t>L1</a:t>
                      </a:r>
                      <a:endParaRPr lang="fr-FR" sz="1800" b="1"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r-FR" sz="1600" u="none" strike="noStrike" dirty="0">
                          <a:effectLst/>
                        </a:rPr>
                        <a:t>stage L1?</a:t>
                      </a:r>
                      <a:endParaRPr lang="fr-FR" sz="16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836910729"/>
                  </a:ext>
                </a:extLst>
              </a:tr>
              <a:tr h="923476">
                <a:tc>
                  <a:txBody>
                    <a:bodyPr/>
                    <a:lstStyle/>
                    <a:p>
                      <a:pPr algn="ctr" fontAlgn="ctr"/>
                      <a:r>
                        <a:rPr lang="fr-FR" sz="1800" u="none" strike="noStrike">
                          <a:effectLst/>
                        </a:rPr>
                        <a:t>L2</a:t>
                      </a:r>
                      <a:endParaRPr lang="fr-FR" sz="1800" b="1"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125571211"/>
                  </a:ext>
                </a:extLst>
              </a:tr>
              <a:tr h="175460">
                <a:tc>
                  <a:txBody>
                    <a:bodyPr/>
                    <a:lstStyle/>
                    <a:p>
                      <a:pPr algn="ctr" fontAlgn="ctr"/>
                      <a:r>
                        <a:rPr lang="fr-FR" sz="1800" u="none" strike="noStrike">
                          <a:effectLst/>
                        </a:rPr>
                        <a:t>D1</a:t>
                      </a:r>
                      <a:endParaRPr lang="fr-FR" sz="1800" b="1"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538867600"/>
                  </a:ext>
                </a:extLst>
              </a:tr>
              <a:tr h="923476">
                <a:tc>
                  <a:txBody>
                    <a:bodyPr/>
                    <a:lstStyle/>
                    <a:p>
                      <a:pPr algn="ctr" fontAlgn="ctr"/>
                      <a:r>
                        <a:rPr lang="fr-FR" sz="1800" u="none" strike="noStrike">
                          <a:effectLst/>
                        </a:rPr>
                        <a:t>D2</a:t>
                      </a:r>
                      <a:endParaRPr lang="fr-FR" sz="1800" b="1"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r-FR" sz="1600" u="none" strike="noStrike" dirty="0">
                          <a:effectLst/>
                        </a:rPr>
                        <a:t>action en responsabilité au sein d'une organisation professionnelle structurée</a:t>
                      </a:r>
                      <a:endParaRPr lang="fr-FR" sz="16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291648205"/>
                  </a:ext>
                </a:extLst>
              </a:tr>
              <a:tr h="554085">
                <a:tc>
                  <a:txBody>
                    <a:bodyPr/>
                    <a:lstStyle/>
                    <a:p>
                      <a:pPr algn="ctr" fontAlgn="ctr"/>
                      <a:r>
                        <a:rPr lang="fr-FR" sz="1800" u="none" strike="noStrike">
                          <a:effectLst/>
                        </a:rPr>
                        <a:t>L3</a:t>
                      </a:r>
                      <a:endParaRPr lang="fr-FR" sz="1800" b="1"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r-FR" sz="1600" u="none" strike="noStrike" dirty="0">
                          <a:effectLst/>
                        </a:rPr>
                        <a:t>action en responsabilité au sein d'une organisation professionnelle structurée</a:t>
                      </a:r>
                      <a:endParaRPr lang="fr-FR" sz="16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360201876"/>
                  </a:ext>
                </a:extLst>
              </a:tr>
              <a:tr h="175460">
                <a:tc>
                  <a:txBody>
                    <a:bodyPr/>
                    <a:lstStyle/>
                    <a:p>
                      <a:pPr algn="ctr" fontAlgn="ctr"/>
                      <a:r>
                        <a:rPr lang="fr-FR" sz="1800" u="none" strike="noStrike">
                          <a:effectLst/>
                        </a:rPr>
                        <a:t>M1</a:t>
                      </a:r>
                      <a:endParaRPr lang="fr-FR" sz="1800" b="1"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522514548"/>
                  </a:ext>
                </a:extLst>
              </a:tr>
              <a:tr h="554085">
                <a:tc>
                  <a:txBody>
                    <a:bodyPr/>
                    <a:lstStyle/>
                    <a:p>
                      <a:pPr algn="ctr" fontAlgn="ctr"/>
                      <a:r>
                        <a:rPr lang="fr-FR" sz="1800" u="none" strike="noStrike" dirty="0">
                          <a:effectLst/>
                        </a:rPr>
                        <a:t>M2</a:t>
                      </a:r>
                      <a:endParaRPr lang="fr-FR" sz="18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fr-FR" sz="1600" u="none" strike="noStrike">
                          <a:effectLst/>
                        </a:rPr>
                        <a:t>appui à la transformation en contexte professionnel</a:t>
                      </a:r>
                      <a:endParaRPr lang="fr-FR" sz="1600" b="0" i="0" u="none" strike="noStrike">
                        <a:solidFill>
                          <a:srgbClr val="000000"/>
                        </a:solidFill>
                        <a:effectLst/>
                        <a:latin typeface="Calibri" panose="020F0502020204030204" pitchFamily="34" charset="0"/>
                      </a:endParaRPr>
                    </a:p>
                  </a:txBody>
                  <a:tcPr marL="0" marR="0" marT="0" marB="0"/>
                </a:tc>
                <a:tc>
                  <a:txBody>
                    <a:bodyPr/>
                    <a:lstStyle/>
                    <a:p>
                      <a:pPr algn="l" fontAlgn="t"/>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351395972"/>
                  </a:ext>
                </a:extLst>
              </a:tr>
            </a:tbl>
          </a:graphicData>
        </a:graphic>
      </p:graphicFrame>
    </p:spTree>
    <p:extLst>
      <p:ext uri="{BB962C8B-B14F-4D97-AF65-F5344CB8AC3E}">
        <p14:creationId xmlns:p14="http://schemas.microsoft.com/office/powerpoint/2010/main" val="2189134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2EF7D830-DB69-4D43-901E-D541D769D202}"/>
              </a:ext>
            </a:extLst>
          </p:cNvPr>
          <p:cNvGraphicFramePr>
            <a:graphicFrameLocks noGrp="1"/>
          </p:cNvGraphicFramePr>
          <p:nvPr>
            <p:ph idx="1"/>
            <p:extLst>
              <p:ext uri="{D42A27DB-BD31-4B8C-83A1-F6EECF244321}">
                <p14:modId xmlns:p14="http://schemas.microsoft.com/office/powerpoint/2010/main" val="2353418126"/>
              </p:ext>
            </p:extLst>
          </p:nvPr>
        </p:nvGraphicFramePr>
        <p:xfrm>
          <a:off x="2413000" y="177800"/>
          <a:ext cx="7378700" cy="6640016"/>
        </p:xfrm>
        <a:graphic>
          <a:graphicData uri="http://schemas.openxmlformats.org/drawingml/2006/table">
            <a:tbl>
              <a:tblPr>
                <a:tableStyleId>{5C22544A-7EE6-4342-B048-85BDC9FD1C3A}</a:tableStyleId>
              </a:tblPr>
              <a:tblGrid>
                <a:gridCol w="1104900">
                  <a:extLst>
                    <a:ext uri="{9D8B030D-6E8A-4147-A177-3AD203B41FA5}">
                      <a16:colId xmlns:a16="http://schemas.microsoft.com/office/drawing/2014/main" val="669119742"/>
                    </a:ext>
                  </a:extLst>
                </a:gridCol>
                <a:gridCol w="3136900">
                  <a:extLst>
                    <a:ext uri="{9D8B030D-6E8A-4147-A177-3AD203B41FA5}">
                      <a16:colId xmlns:a16="http://schemas.microsoft.com/office/drawing/2014/main" val="2560726096"/>
                    </a:ext>
                  </a:extLst>
                </a:gridCol>
                <a:gridCol w="3136900">
                  <a:extLst>
                    <a:ext uri="{9D8B030D-6E8A-4147-A177-3AD203B41FA5}">
                      <a16:colId xmlns:a16="http://schemas.microsoft.com/office/drawing/2014/main" val="1610128581"/>
                    </a:ext>
                  </a:extLst>
                </a:gridCol>
              </a:tblGrid>
              <a:tr h="769198">
                <a:tc>
                  <a:txBody>
                    <a:bodyPr/>
                    <a:lstStyle/>
                    <a:p>
                      <a:pPr algn="r" fontAlgn="b"/>
                      <a:r>
                        <a:rPr lang="fr-FR" sz="800" u="none" strike="noStrike">
                          <a:effectLst/>
                        </a:rPr>
                        <a:t>0</a:t>
                      </a:r>
                      <a:endParaRPr lang="fr-FR" sz="800" b="0" i="0" u="none" strike="noStrike">
                        <a:solidFill>
                          <a:srgbClr val="000000"/>
                        </a:solidFill>
                        <a:effectLst/>
                        <a:latin typeface="Calibri" panose="020F0502020204030204" pitchFamily="34" charset="0"/>
                      </a:endParaRPr>
                    </a:p>
                  </a:txBody>
                  <a:tcPr marL="6578" marR="6578" marT="6578" marB="0" anchor="b"/>
                </a:tc>
                <a:tc gridSpan="2">
                  <a:txBody>
                    <a:bodyPr/>
                    <a:lstStyle/>
                    <a:p>
                      <a:pPr algn="ctr" fontAlgn="ctr"/>
                      <a:r>
                        <a:rPr lang="fr-FR" sz="1800" u="none" strike="noStrike" dirty="0">
                          <a:effectLst/>
                        </a:rPr>
                        <a:t>construction projet professionnel, projet de formation, projet personnel et orientation (pierre </a:t>
                      </a:r>
                      <a:r>
                        <a:rPr lang="fr-FR" sz="1800" u="none" strike="noStrike" dirty="0" err="1">
                          <a:effectLst/>
                        </a:rPr>
                        <a:t>grall</a:t>
                      </a:r>
                      <a:r>
                        <a:rPr lang="fr-FR" sz="1800" u="none" strike="noStrike" dirty="0">
                          <a:effectLst/>
                        </a:rPr>
                        <a:t>? )</a:t>
                      </a:r>
                      <a:endParaRPr lang="fr-FR" sz="1800" b="0" i="0" u="none" strike="noStrike" dirty="0">
                        <a:solidFill>
                          <a:srgbClr val="000000"/>
                        </a:solidFill>
                        <a:effectLst/>
                        <a:latin typeface="Calibri" panose="020F0502020204030204" pitchFamily="34" charset="0"/>
                      </a:endParaRPr>
                    </a:p>
                  </a:txBody>
                  <a:tcPr marL="6578" marR="6578" marT="6578" marB="0" anchor="ctr"/>
                </a:tc>
                <a:tc hMerge="1">
                  <a:txBody>
                    <a:bodyPr/>
                    <a:lstStyle/>
                    <a:p>
                      <a:endParaRPr lang="fr-FR"/>
                    </a:p>
                  </a:txBody>
                  <a:tcPr/>
                </a:tc>
                <a:extLst>
                  <a:ext uri="{0D108BD9-81ED-4DB2-BD59-A6C34878D82A}">
                    <a16:rowId xmlns:a16="http://schemas.microsoft.com/office/drawing/2014/main" val="2350174879"/>
                  </a:ext>
                </a:extLst>
              </a:tr>
              <a:tr h="1415753">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578" marR="6578" marT="6578" marB="0" anchor="b"/>
                </a:tc>
                <a:tc gridSpan="2">
                  <a:txBody>
                    <a:bodyPr/>
                    <a:lstStyle/>
                    <a:p>
                      <a:pPr algn="ctr" fontAlgn="ctr"/>
                      <a:r>
                        <a:rPr lang="fr-FR" sz="1600" u="none" strike="noStrike" dirty="0">
                          <a:effectLst/>
                        </a:rPr>
                        <a:t>problématique : comment l'étudiant construit progressivement son projet professionnel et de formation au regard de la connaissance de lui-même, de la connaissance des différents secteurs et de l'offre de formation et comment il construit ses motivations et ses compétences pour s'insérer dans le monde professionnel en gardant un recul critique et une capacité d'évolution.</a:t>
                      </a:r>
                      <a:endParaRPr lang="fr-FR" sz="1600" b="0" i="0" u="none" strike="noStrike" dirty="0">
                        <a:solidFill>
                          <a:srgbClr val="000000"/>
                        </a:solidFill>
                        <a:effectLst/>
                        <a:latin typeface="Calibri" panose="020F0502020204030204" pitchFamily="34" charset="0"/>
                      </a:endParaRPr>
                    </a:p>
                  </a:txBody>
                  <a:tcPr marL="6578" marR="6578" marT="6578" marB="0" anchor="ctr"/>
                </a:tc>
                <a:tc hMerge="1">
                  <a:txBody>
                    <a:bodyPr/>
                    <a:lstStyle/>
                    <a:p>
                      <a:endParaRPr lang="fr-FR"/>
                    </a:p>
                  </a:txBody>
                  <a:tcPr/>
                </a:tc>
                <a:extLst>
                  <a:ext uri="{0D108BD9-81ED-4DB2-BD59-A6C34878D82A}">
                    <a16:rowId xmlns:a16="http://schemas.microsoft.com/office/drawing/2014/main" val="2132191888"/>
                  </a:ext>
                </a:extLst>
              </a:tr>
              <a:tr h="476142">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578" marR="6578" marT="6578" marB="0" anchor="b"/>
                </a:tc>
                <a:tc>
                  <a:txBody>
                    <a:bodyPr/>
                    <a:lstStyle/>
                    <a:p>
                      <a:pPr algn="l" fontAlgn="t"/>
                      <a:r>
                        <a:rPr lang="fr-FR" sz="1600" u="none" strike="noStrike">
                          <a:effectLst/>
                        </a:rPr>
                        <a:t>connaissances et compétences à valider</a:t>
                      </a:r>
                      <a:endParaRPr lang="fr-FR" sz="1600" b="0" i="0" u="none" strike="noStrike">
                        <a:solidFill>
                          <a:srgbClr val="000000"/>
                        </a:solidFill>
                        <a:effectLst/>
                        <a:latin typeface="Calibri" panose="020F0502020204030204" pitchFamily="34" charset="0"/>
                      </a:endParaRPr>
                    </a:p>
                  </a:txBody>
                  <a:tcPr marL="6578" marR="6578" marT="6578" marB="0"/>
                </a:tc>
                <a:tc>
                  <a:txBody>
                    <a:bodyPr/>
                    <a:lstStyle/>
                    <a:p>
                      <a:pPr algn="l" fontAlgn="t"/>
                      <a:r>
                        <a:rPr lang="fr-FR" sz="1600" u="none" strike="noStrike">
                          <a:effectLst/>
                        </a:rPr>
                        <a:t>évaluation</a:t>
                      </a:r>
                      <a:endParaRPr lang="fr-FR" sz="1600" b="0" i="0" u="none" strike="noStrike">
                        <a:solidFill>
                          <a:srgbClr val="000000"/>
                        </a:solidFill>
                        <a:effectLst/>
                        <a:latin typeface="Calibri" panose="020F0502020204030204" pitchFamily="34" charset="0"/>
                      </a:endParaRPr>
                    </a:p>
                  </a:txBody>
                  <a:tcPr marL="6578" marR="6578" marT="6578" marB="0"/>
                </a:tc>
                <a:extLst>
                  <a:ext uri="{0D108BD9-81ED-4DB2-BD59-A6C34878D82A}">
                    <a16:rowId xmlns:a16="http://schemas.microsoft.com/office/drawing/2014/main" val="2279249729"/>
                  </a:ext>
                </a:extLst>
              </a:tr>
              <a:tr h="241240">
                <a:tc>
                  <a:txBody>
                    <a:bodyPr/>
                    <a:lstStyle/>
                    <a:p>
                      <a:pPr algn="ctr" fontAlgn="ctr"/>
                      <a:r>
                        <a:rPr lang="fr-FR" sz="1600" u="none" strike="noStrike">
                          <a:effectLst/>
                        </a:rPr>
                        <a:t>L1</a:t>
                      </a:r>
                      <a:endParaRPr lang="fr-FR" sz="1600" b="1" i="0" u="none" strike="noStrike">
                        <a:solidFill>
                          <a:srgbClr val="000000"/>
                        </a:solidFill>
                        <a:effectLst/>
                        <a:latin typeface="Calibri" panose="020F0502020204030204" pitchFamily="34" charset="0"/>
                      </a:endParaRPr>
                    </a:p>
                  </a:txBody>
                  <a:tcPr marL="6578" marR="6578" marT="6578" marB="0" anchor="ctr"/>
                </a:tc>
                <a:tc>
                  <a:txBody>
                    <a:bodyPr/>
                    <a:lstStyle/>
                    <a:p>
                      <a:pPr algn="l"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6578" marR="6578" marT="6578" marB="0" anchor="ctr"/>
                </a:tc>
                <a:tc>
                  <a:txBody>
                    <a:bodyPr/>
                    <a:lstStyle/>
                    <a:p>
                      <a:pPr algn="l"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6578" marR="6578" marT="6578" marB="0" anchor="b"/>
                </a:tc>
                <a:extLst>
                  <a:ext uri="{0D108BD9-81ED-4DB2-BD59-A6C34878D82A}">
                    <a16:rowId xmlns:a16="http://schemas.microsoft.com/office/drawing/2014/main" val="464232924"/>
                  </a:ext>
                </a:extLst>
              </a:tr>
              <a:tr h="986153">
                <a:tc>
                  <a:txBody>
                    <a:bodyPr/>
                    <a:lstStyle/>
                    <a:p>
                      <a:pPr algn="ctr" fontAlgn="ctr"/>
                      <a:r>
                        <a:rPr lang="fr-FR" sz="1600" u="none" strike="noStrike">
                          <a:effectLst/>
                        </a:rPr>
                        <a:t>L2</a:t>
                      </a:r>
                      <a:endParaRPr lang="fr-FR" sz="1600" b="1" i="0" u="none" strike="noStrike">
                        <a:solidFill>
                          <a:srgbClr val="000000"/>
                        </a:solidFill>
                        <a:effectLst/>
                        <a:latin typeface="Calibri" panose="020F0502020204030204" pitchFamily="34" charset="0"/>
                      </a:endParaRPr>
                    </a:p>
                  </a:txBody>
                  <a:tcPr marL="6578" marR="6578" marT="6578" marB="0" anchor="ctr"/>
                </a:tc>
                <a:tc>
                  <a:txBody>
                    <a:bodyPr/>
                    <a:lstStyle/>
                    <a:p>
                      <a:pPr algn="l" fontAlgn="ctr"/>
                      <a:r>
                        <a:rPr lang="fr-FR" sz="1600" u="none" strike="noStrike">
                          <a:effectLst/>
                        </a:rPr>
                        <a:t>Positionnement vis à vis d’un champ professionnel</a:t>
                      </a:r>
                      <a:endParaRPr lang="fr-FR" sz="1600" b="0" i="0" u="none" strike="noStrike">
                        <a:solidFill>
                          <a:srgbClr val="000000"/>
                        </a:solidFill>
                        <a:effectLst/>
                        <a:latin typeface="Calibri" panose="020F0502020204030204" pitchFamily="34" charset="0"/>
                      </a:endParaRPr>
                    </a:p>
                  </a:txBody>
                  <a:tcPr marL="6578" marR="6578" marT="6578" marB="0" anchor="ctr"/>
                </a:tc>
                <a:tc>
                  <a:txBody>
                    <a:bodyPr/>
                    <a:lstStyle/>
                    <a:p>
                      <a:pPr algn="l"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6578" marR="6578" marT="6578" marB="0" anchor="b"/>
                </a:tc>
                <a:extLst>
                  <a:ext uri="{0D108BD9-81ED-4DB2-BD59-A6C34878D82A}">
                    <a16:rowId xmlns:a16="http://schemas.microsoft.com/office/drawing/2014/main" val="1590989620"/>
                  </a:ext>
                </a:extLst>
              </a:tr>
              <a:tr h="241240">
                <a:tc>
                  <a:txBody>
                    <a:bodyPr/>
                    <a:lstStyle/>
                    <a:p>
                      <a:pPr algn="ctr" fontAlgn="ctr"/>
                      <a:r>
                        <a:rPr lang="fr-FR" sz="1600" u="none" strike="noStrike">
                          <a:effectLst/>
                        </a:rPr>
                        <a:t>D1</a:t>
                      </a:r>
                      <a:endParaRPr lang="fr-FR" sz="1600" b="1" i="0" u="none" strike="noStrike">
                        <a:solidFill>
                          <a:srgbClr val="000000"/>
                        </a:solidFill>
                        <a:effectLst/>
                        <a:latin typeface="Calibri" panose="020F0502020204030204" pitchFamily="34" charset="0"/>
                      </a:endParaRPr>
                    </a:p>
                  </a:txBody>
                  <a:tcPr marL="6578" marR="6578" marT="6578" marB="0" anchor="ctr"/>
                </a:tc>
                <a:tc>
                  <a:txBody>
                    <a:bodyPr/>
                    <a:lstStyle/>
                    <a:p>
                      <a:pPr algn="l"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6578" marR="6578" marT="6578" marB="0" anchor="ctr"/>
                </a:tc>
                <a:tc>
                  <a:txBody>
                    <a:bodyPr/>
                    <a:lstStyle/>
                    <a:p>
                      <a:pPr algn="l"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6578" marR="6578" marT="6578" marB="0" anchor="b"/>
                </a:tc>
                <a:extLst>
                  <a:ext uri="{0D108BD9-81ED-4DB2-BD59-A6C34878D82A}">
                    <a16:rowId xmlns:a16="http://schemas.microsoft.com/office/drawing/2014/main" val="1666311770"/>
                  </a:ext>
                </a:extLst>
              </a:tr>
              <a:tr h="986153">
                <a:tc>
                  <a:txBody>
                    <a:bodyPr/>
                    <a:lstStyle/>
                    <a:p>
                      <a:pPr algn="ctr" fontAlgn="ctr"/>
                      <a:r>
                        <a:rPr lang="fr-FR" sz="1600" u="none" strike="noStrike">
                          <a:effectLst/>
                        </a:rPr>
                        <a:t>D2</a:t>
                      </a:r>
                      <a:endParaRPr lang="fr-FR" sz="1600" b="1" i="0" u="none" strike="noStrike">
                        <a:solidFill>
                          <a:srgbClr val="000000"/>
                        </a:solidFill>
                        <a:effectLst/>
                        <a:latin typeface="Calibri" panose="020F0502020204030204" pitchFamily="34" charset="0"/>
                      </a:endParaRPr>
                    </a:p>
                  </a:txBody>
                  <a:tcPr marL="6578" marR="6578" marT="6578" marB="0" anchor="ctr"/>
                </a:tc>
                <a:tc>
                  <a:txBody>
                    <a:bodyPr/>
                    <a:lstStyle/>
                    <a:p>
                      <a:pPr algn="l"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6578" marR="6578" marT="6578" marB="0" anchor="ctr"/>
                </a:tc>
                <a:tc>
                  <a:txBody>
                    <a:bodyPr/>
                    <a:lstStyle/>
                    <a:p>
                      <a:pPr algn="l"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6578" marR="6578" marT="6578" marB="0" anchor="b"/>
                </a:tc>
                <a:extLst>
                  <a:ext uri="{0D108BD9-81ED-4DB2-BD59-A6C34878D82A}">
                    <a16:rowId xmlns:a16="http://schemas.microsoft.com/office/drawing/2014/main" val="494198079"/>
                  </a:ext>
                </a:extLst>
              </a:tr>
              <a:tr h="591691">
                <a:tc>
                  <a:txBody>
                    <a:bodyPr/>
                    <a:lstStyle/>
                    <a:p>
                      <a:pPr algn="ctr" fontAlgn="ctr"/>
                      <a:r>
                        <a:rPr lang="fr-FR" sz="1600" u="none" strike="noStrike">
                          <a:effectLst/>
                        </a:rPr>
                        <a:t>L3</a:t>
                      </a:r>
                      <a:endParaRPr lang="fr-FR" sz="1600" b="1" i="0" u="none" strike="noStrike">
                        <a:solidFill>
                          <a:srgbClr val="000000"/>
                        </a:solidFill>
                        <a:effectLst/>
                        <a:latin typeface="Calibri" panose="020F0502020204030204" pitchFamily="34" charset="0"/>
                      </a:endParaRPr>
                    </a:p>
                  </a:txBody>
                  <a:tcPr marL="6578" marR="6578" marT="6578" marB="0" anchor="ctr"/>
                </a:tc>
                <a:tc>
                  <a:txBody>
                    <a:bodyPr/>
                    <a:lstStyle/>
                    <a:p>
                      <a:pPr algn="l" fontAlgn="t"/>
                      <a:r>
                        <a:rPr lang="fr-FR" sz="1600" u="none" strike="noStrike">
                          <a:effectLst/>
                        </a:rPr>
                        <a:t>Positionnement vis à vis d’un champ professionnel</a:t>
                      </a:r>
                      <a:endParaRPr lang="fr-FR" sz="1600" b="0" i="0" u="none" strike="noStrike">
                        <a:solidFill>
                          <a:srgbClr val="000000"/>
                        </a:solidFill>
                        <a:effectLst/>
                        <a:latin typeface="Calibri" panose="020F0502020204030204" pitchFamily="34" charset="0"/>
                      </a:endParaRPr>
                    </a:p>
                  </a:txBody>
                  <a:tcPr marL="6578" marR="6578" marT="6578" marB="0"/>
                </a:tc>
                <a:tc>
                  <a:txBody>
                    <a:bodyPr/>
                    <a:lstStyle/>
                    <a:p>
                      <a:pPr algn="l"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6578" marR="6578" marT="6578" marB="0" anchor="b"/>
                </a:tc>
                <a:extLst>
                  <a:ext uri="{0D108BD9-81ED-4DB2-BD59-A6C34878D82A}">
                    <a16:rowId xmlns:a16="http://schemas.microsoft.com/office/drawing/2014/main" val="2968902474"/>
                  </a:ext>
                </a:extLst>
              </a:tr>
              <a:tr h="241240">
                <a:tc>
                  <a:txBody>
                    <a:bodyPr/>
                    <a:lstStyle/>
                    <a:p>
                      <a:pPr algn="ctr" fontAlgn="ctr"/>
                      <a:r>
                        <a:rPr lang="fr-FR" sz="1600" u="none" strike="noStrike">
                          <a:effectLst/>
                        </a:rPr>
                        <a:t>M1</a:t>
                      </a:r>
                      <a:endParaRPr lang="fr-FR" sz="1600" b="1" i="0" u="none" strike="noStrike">
                        <a:solidFill>
                          <a:srgbClr val="000000"/>
                        </a:solidFill>
                        <a:effectLst/>
                        <a:latin typeface="Calibri" panose="020F0502020204030204" pitchFamily="34" charset="0"/>
                      </a:endParaRPr>
                    </a:p>
                  </a:txBody>
                  <a:tcPr marL="6578" marR="6578" marT="6578" marB="0" anchor="ctr"/>
                </a:tc>
                <a:tc>
                  <a:txBody>
                    <a:bodyPr/>
                    <a:lstStyle/>
                    <a:p>
                      <a:pPr algn="l" fontAlgn="ctr"/>
                      <a:r>
                        <a:rPr lang="fr-FR" sz="1600" u="none" strike="noStrike">
                          <a:effectLst/>
                        </a:rPr>
                        <a:t>construire son profil et son métier?</a:t>
                      </a:r>
                      <a:endParaRPr lang="fr-FR" sz="1600" b="0" i="0" u="none" strike="noStrike">
                        <a:solidFill>
                          <a:srgbClr val="000000"/>
                        </a:solidFill>
                        <a:effectLst/>
                        <a:latin typeface="Calibri" panose="020F0502020204030204" pitchFamily="34" charset="0"/>
                      </a:endParaRPr>
                    </a:p>
                  </a:txBody>
                  <a:tcPr marL="6578" marR="6578" marT="6578" marB="0" anchor="ctr"/>
                </a:tc>
                <a:tc>
                  <a:txBody>
                    <a:bodyPr/>
                    <a:lstStyle/>
                    <a:p>
                      <a:pPr algn="l" fontAlgn="b"/>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6578" marR="6578" marT="6578" marB="0" anchor="b"/>
                </a:tc>
                <a:extLst>
                  <a:ext uri="{0D108BD9-81ED-4DB2-BD59-A6C34878D82A}">
                    <a16:rowId xmlns:a16="http://schemas.microsoft.com/office/drawing/2014/main" val="148038192"/>
                  </a:ext>
                </a:extLst>
              </a:tr>
              <a:tr h="591691">
                <a:tc>
                  <a:txBody>
                    <a:bodyPr/>
                    <a:lstStyle/>
                    <a:p>
                      <a:pPr algn="ctr" fontAlgn="ctr"/>
                      <a:r>
                        <a:rPr lang="fr-FR" sz="1600" u="none" strike="noStrike" dirty="0">
                          <a:effectLst/>
                        </a:rPr>
                        <a:t>M2</a:t>
                      </a:r>
                      <a:endParaRPr lang="fr-FR" sz="1600" b="1" i="0" u="none" strike="noStrike" dirty="0">
                        <a:solidFill>
                          <a:srgbClr val="000000"/>
                        </a:solidFill>
                        <a:effectLst/>
                        <a:latin typeface="Calibri" panose="020F0502020204030204" pitchFamily="34" charset="0"/>
                      </a:endParaRPr>
                    </a:p>
                  </a:txBody>
                  <a:tcPr marL="6578" marR="6578" marT="6578" marB="0" anchor="ctr"/>
                </a:tc>
                <a:tc>
                  <a:txBody>
                    <a:bodyPr/>
                    <a:lstStyle/>
                    <a:p>
                      <a:pPr algn="l" fontAlgn="ctr"/>
                      <a:r>
                        <a:rPr lang="fr-FR" sz="1600" u="none" strike="noStrike">
                          <a:effectLst/>
                        </a:rPr>
                        <a:t> </a:t>
                      </a:r>
                      <a:endParaRPr lang="fr-FR" sz="1600" b="0" i="0" u="none" strike="noStrike">
                        <a:solidFill>
                          <a:srgbClr val="000000"/>
                        </a:solidFill>
                        <a:effectLst/>
                        <a:latin typeface="Calibri" panose="020F0502020204030204" pitchFamily="34" charset="0"/>
                      </a:endParaRPr>
                    </a:p>
                  </a:txBody>
                  <a:tcPr marL="6578" marR="6578" marT="6578" marB="0" anchor="ctr"/>
                </a:tc>
                <a:tc>
                  <a:txBody>
                    <a:bodyPr/>
                    <a:lstStyle/>
                    <a:p>
                      <a:pPr algn="l"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6578" marR="6578" marT="6578" marB="0" anchor="b"/>
                </a:tc>
                <a:extLst>
                  <a:ext uri="{0D108BD9-81ED-4DB2-BD59-A6C34878D82A}">
                    <a16:rowId xmlns:a16="http://schemas.microsoft.com/office/drawing/2014/main" val="2940372325"/>
                  </a:ext>
                </a:extLst>
              </a:tr>
            </a:tbl>
          </a:graphicData>
        </a:graphic>
      </p:graphicFrame>
    </p:spTree>
    <p:extLst>
      <p:ext uri="{BB962C8B-B14F-4D97-AF65-F5344CB8AC3E}">
        <p14:creationId xmlns:p14="http://schemas.microsoft.com/office/powerpoint/2010/main" val="959644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22BBB26C-EA48-2B42-8335-6EBBC0EA1DFC}"/>
              </a:ext>
            </a:extLst>
          </p:cNvPr>
          <p:cNvGraphicFramePr>
            <a:graphicFrameLocks noGrp="1"/>
          </p:cNvGraphicFramePr>
          <p:nvPr>
            <p:ph idx="1"/>
            <p:extLst>
              <p:ext uri="{D42A27DB-BD31-4B8C-83A1-F6EECF244321}">
                <p14:modId xmlns:p14="http://schemas.microsoft.com/office/powerpoint/2010/main" val="1099898581"/>
              </p:ext>
            </p:extLst>
          </p:nvPr>
        </p:nvGraphicFramePr>
        <p:xfrm>
          <a:off x="2286001" y="240857"/>
          <a:ext cx="7619998" cy="6376285"/>
        </p:xfrm>
        <a:graphic>
          <a:graphicData uri="http://schemas.openxmlformats.org/drawingml/2006/table">
            <a:tbl>
              <a:tblPr>
                <a:tableStyleId>{5C22544A-7EE6-4342-B048-85BDC9FD1C3A}</a:tableStyleId>
              </a:tblPr>
              <a:tblGrid>
                <a:gridCol w="1141032">
                  <a:extLst>
                    <a:ext uri="{9D8B030D-6E8A-4147-A177-3AD203B41FA5}">
                      <a16:colId xmlns:a16="http://schemas.microsoft.com/office/drawing/2014/main" val="4289032736"/>
                    </a:ext>
                  </a:extLst>
                </a:gridCol>
                <a:gridCol w="3239483">
                  <a:extLst>
                    <a:ext uri="{9D8B030D-6E8A-4147-A177-3AD203B41FA5}">
                      <a16:colId xmlns:a16="http://schemas.microsoft.com/office/drawing/2014/main" val="292553297"/>
                    </a:ext>
                  </a:extLst>
                </a:gridCol>
                <a:gridCol w="3239483">
                  <a:extLst>
                    <a:ext uri="{9D8B030D-6E8A-4147-A177-3AD203B41FA5}">
                      <a16:colId xmlns:a16="http://schemas.microsoft.com/office/drawing/2014/main" val="4225478619"/>
                    </a:ext>
                  </a:extLst>
                </a:gridCol>
              </a:tblGrid>
              <a:tr h="700821">
                <a:tc>
                  <a:txBody>
                    <a:bodyPr/>
                    <a:lstStyle/>
                    <a:p>
                      <a:pPr algn="r" fontAlgn="b"/>
                      <a:r>
                        <a:rPr lang="fr-FR" sz="800" u="none" strike="noStrike">
                          <a:effectLst/>
                        </a:rPr>
                        <a:t>0</a:t>
                      </a:r>
                      <a:endParaRPr lang="fr-FR" sz="800" b="0" i="0" u="none" strike="noStrike">
                        <a:solidFill>
                          <a:srgbClr val="000000"/>
                        </a:solidFill>
                        <a:effectLst/>
                        <a:latin typeface="Calibri" panose="020F0502020204030204" pitchFamily="34" charset="0"/>
                      </a:endParaRPr>
                    </a:p>
                  </a:txBody>
                  <a:tcPr marL="6623" marR="6623" marT="6623" marB="0" anchor="b"/>
                </a:tc>
                <a:tc gridSpan="2">
                  <a:txBody>
                    <a:bodyPr/>
                    <a:lstStyle/>
                    <a:p>
                      <a:pPr algn="ctr" fontAlgn="ctr"/>
                      <a:r>
                        <a:rPr lang="fr-FR" sz="1800" u="none" strike="noStrike" dirty="0" err="1">
                          <a:effectLst/>
                        </a:rPr>
                        <a:t>péda</a:t>
                      </a:r>
                      <a:r>
                        <a:rPr lang="fr-FR" sz="1800" u="none" strike="noStrike" dirty="0">
                          <a:effectLst/>
                        </a:rPr>
                        <a:t> numérique; FOAD progressivité dans l'utilisation; et autonomie/ acquisition connaissances (</a:t>
                      </a:r>
                      <a:r>
                        <a:rPr lang="fr-FR" sz="1800" u="none" strike="noStrike" dirty="0" err="1">
                          <a:effectLst/>
                        </a:rPr>
                        <a:t>stéphane</a:t>
                      </a:r>
                      <a:r>
                        <a:rPr lang="fr-FR" sz="1800" u="none" strike="noStrike" dirty="0">
                          <a:effectLst/>
                        </a:rPr>
                        <a:t>; </a:t>
                      </a:r>
                      <a:r>
                        <a:rPr lang="fr-FR" sz="1800" u="none" strike="noStrike" dirty="0" err="1">
                          <a:effectLst/>
                        </a:rPr>
                        <a:t>nady</a:t>
                      </a:r>
                      <a:r>
                        <a:rPr lang="fr-FR" sz="1800" u="none" strike="noStrike" dirty="0">
                          <a:effectLst/>
                        </a:rPr>
                        <a:t>?) isabelle </a:t>
                      </a:r>
                      <a:r>
                        <a:rPr lang="fr-FR" sz="1800" u="none" strike="noStrike" dirty="0" err="1">
                          <a:effectLst/>
                        </a:rPr>
                        <a:t>rogowsky</a:t>
                      </a:r>
                      <a:r>
                        <a:rPr lang="fr-FR" sz="1800" u="none" strike="noStrike" dirty="0">
                          <a:effectLst/>
                        </a:rPr>
                        <a:t>. Groupe de travail constitué. Sujet à faire diffuser dans les départements.</a:t>
                      </a:r>
                      <a:endParaRPr lang="fr-FR" sz="1800" b="0" i="0" u="none" strike="noStrike" dirty="0">
                        <a:solidFill>
                          <a:srgbClr val="000000"/>
                        </a:solidFill>
                        <a:effectLst/>
                        <a:latin typeface="Calibri" panose="020F0502020204030204" pitchFamily="34" charset="0"/>
                      </a:endParaRPr>
                    </a:p>
                  </a:txBody>
                  <a:tcPr marL="6623" marR="6623" marT="6623" marB="0" anchor="ctr"/>
                </a:tc>
                <a:tc hMerge="1">
                  <a:txBody>
                    <a:bodyPr/>
                    <a:lstStyle/>
                    <a:p>
                      <a:endParaRPr lang="fr-FR"/>
                    </a:p>
                  </a:txBody>
                  <a:tcPr/>
                </a:tc>
                <a:extLst>
                  <a:ext uri="{0D108BD9-81ED-4DB2-BD59-A6C34878D82A}">
                    <a16:rowId xmlns:a16="http://schemas.microsoft.com/office/drawing/2014/main" val="3206134525"/>
                  </a:ext>
                </a:extLst>
              </a:tr>
              <a:tr h="1186006">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623" marR="6623" marT="6623" marB="0" anchor="b"/>
                </a:tc>
                <a:tc gridSpan="2">
                  <a:txBody>
                    <a:bodyPr/>
                    <a:lstStyle/>
                    <a:p>
                      <a:pPr algn="ctr" fontAlgn="ctr"/>
                      <a:r>
                        <a:rPr lang="fr-FR" sz="1800" u="none" strike="noStrike" dirty="0">
                          <a:effectLst/>
                        </a:rPr>
                        <a:t>dans quoi; Où; combien. connaissances et compétences à valider. Évolution mise en œuvre;  objectifs et méthodes correspondants; forme.</a:t>
                      </a:r>
                      <a:endParaRPr lang="fr-FR" sz="1800" b="0" i="0" u="none" strike="noStrike" dirty="0">
                        <a:solidFill>
                          <a:srgbClr val="000000"/>
                        </a:solidFill>
                        <a:effectLst/>
                        <a:latin typeface="Calibri" panose="020F0502020204030204" pitchFamily="34" charset="0"/>
                      </a:endParaRPr>
                    </a:p>
                  </a:txBody>
                  <a:tcPr marL="6623" marR="6623" marT="6623" marB="0" anchor="ctr"/>
                </a:tc>
                <a:tc hMerge="1">
                  <a:txBody>
                    <a:bodyPr/>
                    <a:lstStyle/>
                    <a:p>
                      <a:endParaRPr lang="fr-FR"/>
                    </a:p>
                  </a:txBody>
                  <a:tcPr/>
                </a:tc>
                <a:extLst>
                  <a:ext uri="{0D108BD9-81ED-4DB2-BD59-A6C34878D82A}">
                    <a16:rowId xmlns:a16="http://schemas.microsoft.com/office/drawing/2014/main" val="1070520539"/>
                  </a:ext>
                </a:extLst>
              </a:tr>
              <a:tr h="368381">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623" marR="6623" marT="6623" marB="0" anchor="b"/>
                </a:tc>
                <a:tc>
                  <a:txBody>
                    <a:bodyPr/>
                    <a:lstStyle/>
                    <a:p>
                      <a:pPr algn="l" fontAlgn="t"/>
                      <a:r>
                        <a:rPr lang="fr-FR" sz="1800" u="none" strike="noStrike">
                          <a:effectLst/>
                        </a:rPr>
                        <a:t>où, combien, pour quoi?</a:t>
                      </a:r>
                      <a:endParaRPr lang="fr-FR" sz="1800" b="0" i="0" u="none" strike="noStrike">
                        <a:solidFill>
                          <a:srgbClr val="000000"/>
                        </a:solidFill>
                        <a:effectLst/>
                        <a:latin typeface="Calibri" panose="020F0502020204030204" pitchFamily="34" charset="0"/>
                      </a:endParaRPr>
                    </a:p>
                  </a:txBody>
                  <a:tcPr marL="6623" marR="6623" marT="6623" marB="0"/>
                </a:tc>
                <a:tc>
                  <a:txBody>
                    <a:bodyPr/>
                    <a:lstStyle/>
                    <a:p>
                      <a:pPr algn="l" fontAlgn="t"/>
                      <a:r>
                        <a:rPr lang="fr-FR" sz="1800" u="none" strike="noStrike" dirty="0">
                          <a:effectLst/>
                        </a:rPr>
                        <a:t> méthodes</a:t>
                      </a:r>
                      <a:endParaRPr lang="fr-FR" sz="1800" b="0" i="0" u="none" strike="noStrike" dirty="0">
                        <a:solidFill>
                          <a:srgbClr val="000000"/>
                        </a:solidFill>
                        <a:effectLst/>
                        <a:latin typeface="Calibri" panose="020F0502020204030204" pitchFamily="34" charset="0"/>
                      </a:endParaRPr>
                    </a:p>
                  </a:txBody>
                  <a:tcPr marL="6623" marR="6623" marT="6623" marB="0"/>
                </a:tc>
                <a:extLst>
                  <a:ext uri="{0D108BD9-81ED-4DB2-BD59-A6C34878D82A}">
                    <a16:rowId xmlns:a16="http://schemas.microsoft.com/office/drawing/2014/main" val="463864339"/>
                  </a:ext>
                </a:extLst>
              </a:tr>
              <a:tr h="179698">
                <a:tc>
                  <a:txBody>
                    <a:bodyPr/>
                    <a:lstStyle/>
                    <a:p>
                      <a:pPr algn="ctr" fontAlgn="ctr"/>
                      <a:r>
                        <a:rPr lang="fr-FR" sz="1800" u="none" strike="noStrike">
                          <a:effectLst/>
                        </a:rPr>
                        <a:t>L1</a:t>
                      </a:r>
                      <a:endParaRPr lang="fr-FR" sz="1800" b="1" i="0" u="none" strike="noStrike">
                        <a:solidFill>
                          <a:srgbClr val="000000"/>
                        </a:solidFill>
                        <a:effectLst/>
                        <a:latin typeface="Calibri" panose="020F0502020204030204" pitchFamily="34" charset="0"/>
                      </a:endParaRPr>
                    </a:p>
                  </a:txBody>
                  <a:tcPr marL="6623" marR="6623" marT="6623" marB="0" anchor="ctr"/>
                </a:tc>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623" marR="6623" marT="6623" marB="0" anchor="b"/>
                </a:tc>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623" marR="6623" marT="6623" marB="0" anchor="b"/>
                </a:tc>
                <a:extLst>
                  <a:ext uri="{0D108BD9-81ED-4DB2-BD59-A6C34878D82A}">
                    <a16:rowId xmlns:a16="http://schemas.microsoft.com/office/drawing/2014/main" val="1853834883"/>
                  </a:ext>
                </a:extLst>
              </a:tr>
              <a:tr h="898489">
                <a:tc>
                  <a:txBody>
                    <a:bodyPr/>
                    <a:lstStyle/>
                    <a:p>
                      <a:pPr algn="ctr" fontAlgn="ctr"/>
                      <a:r>
                        <a:rPr lang="fr-FR" sz="1800" u="none" strike="noStrike">
                          <a:effectLst/>
                        </a:rPr>
                        <a:t>L2</a:t>
                      </a:r>
                      <a:endParaRPr lang="fr-FR" sz="1800" b="1" i="0" u="none" strike="noStrike">
                        <a:solidFill>
                          <a:srgbClr val="000000"/>
                        </a:solidFill>
                        <a:effectLst/>
                        <a:latin typeface="Calibri" panose="020F0502020204030204" pitchFamily="34" charset="0"/>
                      </a:endParaRPr>
                    </a:p>
                  </a:txBody>
                  <a:tcPr marL="6623" marR="6623" marT="6623" marB="0" anchor="ctr"/>
                </a:tc>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623" marR="6623" marT="6623" marB="0" anchor="b"/>
                </a:tc>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623" marR="6623" marT="6623" marB="0" anchor="b"/>
                </a:tc>
                <a:extLst>
                  <a:ext uri="{0D108BD9-81ED-4DB2-BD59-A6C34878D82A}">
                    <a16:rowId xmlns:a16="http://schemas.microsoft.com/office/drawing/2014/main" val="4140883620"/>
                  </a:ext>
                </a:extLst>
              </a:tr>
              <a:tr h="170713">
                <a:tc>
                  <a:txBody>
                    <a:bodyPr/>
                    <a:lstStyle/>
                    <a:p>
                      <a:pPr algn="ctr" fontAlgn="ctr"/>
                      <a:r>
                        <a:rPr lang="fr-FR" sz="1800" u="none" strike="noStrike">
                          <a:effectLst/>
                        </a:rPr>
                        <a:t>D1</a:t>
                      </a:r>
                      <a:endParaRPr lang="fr-FR" sz="1800" b="1" i="0" u="none" strike="noStrike">
                        <a:solidFill>
                          <a:srgbClr val="000000"/>
                        </a:solidFill>
                        <a:effectLst/>
                        <a:latin typeface="Calibri" panose="020F0502020204030204" pitchFamily="34" charset="0"/>
                      </a:endParaRPr>
                    </a:p>
                  </a:txBody>
                  <a:tcPr marL="6623" marR="6623" marT="6623" marB="0" anchor="ctr"/>
                </a:tc>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623" marR="6623" marT="6623" marB="0" anchor="b"/>
                </a:tc>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623" marR="6623" marT="6623" marB="0" anchor="b"/>
                </a:tc>
                <a:extLst>
                  <a:ext uri="{0D108BD9-81ED-4DB2-BD59-A6C34878D82A}">
                    <a16:rowId xmlns:a16="http://schemas.microsoft.com/office/drawing/2014/main" val="4128605499"/>
                  </a:ext>
                </a:extLst>
              </a:tr>
              <a:tr h="898489">
                <a:tc>
                  <a:txBody>
                    <a:bodyPr/>
                    <a:lstStyle/>
                    <a:p>
                      <a:pPr algn="ctr" fontAlgn="ctr"/>
                      <a:r>
                        <a:rPr lang="fr-FR" sz="1800" u="none" strike="noStrike">
                          <a:effectLst/>
                        </a:rPr>
                        <a:t>D2</a:t>
                      </a:r>
                      <a:endParaRPr lang="fr-FR" sz="1800" b="1" i="0" u="none" strike="noStrike">
                        <a:solidFill>
                          <a:srgbClr val="000000"/>
                        </a:solidFill>
                        <a:effectLst/>
                        <a:latin typeface="Calibri" panose="020F0502020204030204" pitchFamily="34" charset="0"/>
                      </a:endParaRPr>
                    </a:p>
                  </a:txBody>
                  <a:tcPr marL="6623" marR="6623" marT="6623" marB="0" anchor="ctr"/>
                </a:tc>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623" marR="6623" marT="6623" marB="0" anchor="b"/>
                </a:tc>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623" marR="6623" marT="6623" marB="0" anchor="b"/>
                </a:tc>
                <a:extLst>
                  <a:ext uri="{0D108BD9-81ED-4DB2-BD59-A6C34878D82A}">
                    <a16:rowId xmlns:a16="http://schemas.microsoft.com/office/drawing/2014/main" val="4136510492"/>
                  </a:ext>
                </a:extLst>
              </a:tr>
              <a:tr h="539094">
                <a:tc>
                  <a:txBody>
                    <a:bodyPr/>
                    <a:lstStyle/>
                    <a:p>
                      <a:pPr algn="ctr" fontAlgn="ctr"/>
                      <a:r>
                        <a:rPr lang="fr-FR" sz="1800" u="none" strike="noStrike">
                          <a:effectLst/>
                        </a:rPr>
                        <a:t>L3</a:t>
                      </a:r>
                      <a:endParaRPr lang="fr-FR" sz="1800" b="1" i="0" u="none" strike="noStrike">
                        <a:solidFill>
                          <a:srgbClr val="000000"/>
                        </a:solidFill>
                        <a:effectLst/>
                        <a:latin typeface="Calibri" panose="020F0502020204030204" pitchFamily="34" charset="0"/>
                      </a:endParaRPr>
                    </a:p>
                  </a:txBody>
                  <a:tcPr marL="6623" marR="6623" marT="6623" marB="0" anchor="ctr"/>
                </a:tc>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623" marR="6623" marT="6623" marB="0" anchor="b"/>
                </a:tc>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623" marR="6623" marT="6623" marB="0" anchor="b"/>
                </a:tc>
                <a:extLst>
                  <a:ext uri="{0D108BD9-81ED-4DB2-BD59-A6C34878D82A}">
                    <a16:rowId xmlns:a16="http://schemas.microsoft.com/office/drawing/2014/main" val="3189029084"/>
                  </a:ext>
                </a:extLst>
              </a:tr>
              <a:tr h="170713">
                <a:tc>
                  <a:txBody>
                    <a:bodyPr/>
                    <a:lstStyle/>
                    <a:p>
                      <a:pPr algn="ctr" fontAlgn="ctr"/>
                      <a:r>
                        <a:rPr lang="fr-FR" sz="1800" u="none" strike="noStrike">
                          <a:effectLst/>
                        </a:rPr>
                        <a:t>M1</a:t>
                      </a:r>
                      <a:endParaRPr lang="fr-FR" sz="1800" b="1" i="0" u="none" strike="noStrike">
                        <a:solidFill>
                          <a:srgbClr val="000000"/>
                        </a:solidFill>
                        <a:effectLst/>
                        <a:latin typeface="Calibri" panose="020F0502020204030204" pitchFamily="34" charset="0"/>
                      </a:endParaRPr>
                    </a:p>
                  </a:txBody>
                  <a:tcPr marL="6623" marR="6623" marT="6623" marB="0" anchor="ctr"/>
                </a:tc>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623" marR="6623" marT="6623" marB="0" anchor="b"/>
                </a:tc>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623" marR="6623" marT="6623" marB="0" anchor="b"/>
                </a:tc>
                <a:extLst>
                  <a:ext uri="{0D108BD9-81ED-4DB2-BD59-A6C34878D82A}">
                    <a16:rowId xmlns:a16="http://schemas.microsoft.com/office/drawing/2014/main" val="2283850369"/>
                  </a:ext>
                </a:extLst>
              </a:tr>
              <a:tr h="539094">
                <a:tc>
                  <a:txBody>
                    <a:bodyPr/>
                    <a:lstStyle/>
                    <a:p>
                      <a:pPr algn="ctr" fontAlgn="ctr"/>
                      <a:r>
                        <a:rPr lang="fr-FR" sz="1800" u="none" strike="noStrike" dirty="0">
                          <a:effectLst/>
                        </a:rPr>
                        <a:t>M2</a:t>
                      </a:r>
                      <a:endParaRPr lang="fr-FR" sz="1800" b="1" i="0" u="none" strike="noStrike" dirty="0">
                        <a:solidFill>
                          <a:srgbClr val="000000"/>
                        </a:solidFill>
                        <a:effectLst/>
                        <a:latin typeface="Calibri" panose="020F0502020204030204" pitchFamily="34" charset="0"/>
                      </a:endParaRPr>
                    </a:p>
                  </a:txBody>
                  <a:tcPr marL="6623" marR="6623" marT="6623" marB="0" anchor="ctr"/>
                </a:tc>
                <a:tc>
                  <a:txBody>
                    <a:bodyPr/>
                    <a:lstStyle/>
                    <a:p>
                      <a:pPr algn="l"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6623" marR="6623" marT="6623" marB="0" anchor="b"/>
                </a:tc>
                <a:tc>
                  <a:txBody>
                    <a:bodyPr/>
                    <a:lstStyle/>
                    <a:p>
                      <a:pPr algn="l" fontAlgn="b"/>
                      <a:r>
                        <a:rPr lang="fr-FR" sz="800" u="none" strike="noStrike" dirty="0">
                          <a:effectLst/>
                        </a:rPr>
                        <a:t> </a:t>
                      </a:r>
                      <a:endParaRPr lang="fr-FR" sz="800" b="0" i="0" u="none" strike="noStrike" dirty="0">
                        <a:solidFill>
                          <a:srgbClr val="000000"/>
                        </a:solidFill>
                        <a:effectLst/>
                        <a:latin typeface="Calibri" panose="020F0502020204030204" pitchFamily="34" charset="0"/>
                      </a:endParaRPr>
                    </a:p>
                  </a:txBody>
                  <a:tcPr marL="6623" marR="6623" marT="6623" marB="0" anchor="b"/>
                </a:tc>
                <a:extLst>
                  <a:ext uri="{0D108BD9-81ED-4DB2-BD59-A6C34878D82A}">
                    <a16:rowId xmlns:a16="http://schemas.microsoft.com/office/drawing/2014/main" val="1929672857"/>
                  </a:ext>
                </a:extLst>
              </a:tr>
            </a:tbl>
          </a:graphicData>
        </a:graphic>
      </p:graphicFrame>
    </p:spTree>
    <p:extLst>
      <p:ext uri="{BB962C8B-B14F-4D97-AF65-F5344CB8AC3E}">
        <p14:creationId xmlns:p14="http://schemas.microsoft.com/office/powerpoint/2010/main" val="2141358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ecteurs 27">
            <a:extLst>
              <a:ext uri="{FF2B5EF4-FFF2-40B4-BE49-F238E27FC236}">
                <a16:creationId xmlns:a16="http://schemas.microsoft.com/office/drawing/2014/main" id="{EC93BB5E-91BF-0F43-AE17-21060934F739}"/>
              </a:ext>
            </a:extLst>
          </p:cNvPr>
          <p:cNvSpPr/>
          <p:nvPr/>
        </p:nvSpPr>
        <p:spPr>
          <a:xfrm rot="10400042">
            <a:off x="6019191" y="1022963"/>
            <a:ext cx="2559229" cy="2053237"/>
          </a:xfrm>
          <a:prstGeom prst="pie">
            <a:avLst>
              <a:gd name="adj1" fmla="val 616552"/>
              <a:gd name="adj2" fmla="val 1536911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Secteurs 26">
            <a:extLst>
              <a:ext uri="{FF2B5EF4-FFF2-40B4-BE49-F238E27FC236}">
                <a16:creationId xmlns:a16="http://schemas.microsoft.com/office/drawing/2014/main" id="{B8A0E3D9-EC4C-B842-9F89-C59BAB31EDD6}"/>
              </a:ext>
            </a:extLst>
          </p:cNvPr>
          <p:cNvSpPr/>
          <p:nvPr/>
        </p:nvSpPr>
        <p:spPr>
          <a:xfrm rot="19526302">
            <a:off x="6120424" y="3638369"/>
            <a:ext cx="2637431" cy="2326961"/>
          </a:xfrm>
          <a:prstGeom prst="pie">
            <a:avLst>
              <a:gd name="adj1" fmla="val 20186079"/>
              <a:gd name="adj2" fmla="val 1375190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Secteurs 25">
            <a:extLst>
              <a:ext uri="{FF2B5EF4-FFF2-40B4-BE49-F238E27FC236}">
                <a16:creationId xmlns:a16="http://schemas.microsoft.com/office/drawing/2014/main" id="{56C6DC61-2AC1-D24F-9E62-CC2B19A52B4F}"/>
              </a:ext>
            </a:extLst>
          </p:cNvPr>
          <p:cNvSpPr/>
          <p:nvPr/>
        </p:nvSpPr>
        <p:spPr>
          <a:xfrm>
            <a:off x="2725949" y="3975669"/>
            <a:ext cx="2821032" cy="1889215"/>
          </a:xfrm>
          <a:prstGeom prst="pie">
            <a:avLst>
              <a:gd name="adj1" fmla="val 0"/>
              <a:gd name="adj2" fmla="val 1569687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Secteurs 24">
            <a:extLst>
              <a:ext uri="{FF2B5EF4-FFF2-40B4-BE49-F238E27FC236}">
                <a16:creationId xmlns:a16="http://schemas.microsoft.com/office/drawing/2014/main" id="{1568EF6B-FA2E-6F43-9F4E-A7034BAEEBE3}"/>
              </a:ext>
            </a:extLst>
          </p:cNvPr>
          <p:cNvSpPr/>
          <p:nvPr/>
        </p:nvSpPr>
        <p:spPr>
          <a:xfrm rot="3135184">
            <a:off x="524558" y="2010812"/>
            <a:ext cx="2705743" cy="3014189"/>
          </a:xfrm>
          <a:prstGeom prst="pie">
            <a:avLst>
              <a:gd name="adj1" fmla="val 1665332"/>
              <a:gd name="adj2" fmla="val 1486771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Secteurs 23">
            <a:extLst>
              <a:ext uri="{FF2B5EF4-FFF2-40B4-BE49-F238E27FC236}">
                <a16:creationId xmlns:a16="http://schemas.microsoft.com/office/drawing/2014/main" id="{71FC7EB6-1493-FF49-B2D4-E1F91D445134}"/>
              </a:ext>
            </a:extLst>
          </p:cNvPr>
          <p:cNvSpPr/>
          <p:nvPr/>
        </p:nvSpPr>
        <p:spPr>
          <a:xfrm rot="14402293">
            <a:off x="8174910" y="1536041"/>
            <a:ext cx="2971684" cy="3169989"/>
          </a:xfrm>
          <a:prstGeom prst="pie">
            <a:avLst>
              <a:gd name="adj1" fmla="val 0"/>
              <a:gd name="adj2" fmla="val 1345265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Secteurs 21">
            <a:extLst>
              <a:ext uri="{FF2B5EF4-FFF2-40B4-BE49-F238E27FC236}">
                <a16:creationId xmlns:a16="http://schemas.microsoft.com/office/drawing/2014/main" id="{A14E373C-627D-BB41-AA1E-46E3ACE476B9}"/>
              </a:ext>
            </a:extLst>
          </p:cNvPr>
          <p:cNvSpPr/>
          <p:nvPr/>
        </p:nvSpPr>
        <p:spPr>
          <a:xfrm rot="3966600">
            <a:off x="2564785" y="803405"/>
            <a:ext cx="2530318" cy="2564531"/>
          </a:xfrm>
          <a:prstGeom prst="pie">
            <a:avLst>
              <a:gd name="adj1" fmla="val 3994273"/>
              <a:gd name="adj2" fmla="val 1602115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Ellipse 19">
            <a:extLst>
              <a:ext uri="{FF2B5EF4-FFF2-40B4-BE49-F238E27FC236}">
                <a16:creationId xmlns:a16="http://schemas.microsoft.com/office/drawing/2014/main" id="{71973DCA-8BB7-6A4B-BF33-CE173032366C}"/>
              </a:ext>
            </a:extLst>
          </p:cNvPr>
          <p:cNvSpPr/>
          <p:nvPr/>
        </p:nvSpPr>
        <p:spPr>
          <a:xfrm>
            <a:off x="4399005" y="5864884"/>
            <a:ext cx="2852695" cy="9233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3F0B5BBC-15A6-A74C-9666-A8F348CA0FE0}"/>
              </a:ext>
            </a:extLst>
          </p:cNvPr>
          <p:cNvSpPr/>
          <p:nvPr/>
        </p:nvSpPr>
        <p:spPr>
          <a:xfrm>
            <a:off x="4161996" y="0"/>
            <a:ext cx="3089704" cy="83236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A76AB4B1-DE63-8E4F-B9A6-6FD68AE93DAC}"/>
              </a:ext>
            </a:extLst>
          </p:cNvPr>
          <p:cNvSpPr/>
          <p:nvPr/>
        </p:nvSpPr>
        <p:spPr>
          <a:xfrm>
            <a:off x="8978900" y="5139099"/>
            <a:ext cx="2973173" cy="14515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9349DEBD-D81F-D34F-AD77-45DC579BBEF5}"/>
              </a:ext>
            </a:extLst>
          </p:cNvPr>
          <p:cNvSpPr/>
          <p:nvPr/>
        </p:nvSpPr>
        <p:spPr>
          <a:xfrm>
            <a:off x="337923" y="5020335"/>
            <a:ext cx="2667172" cy="16891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16D58140-95E7-984B-BABC-282355DB0C41}"/>
              </a:ext>
            </a:extLst>
          </p:cNvPr>
          <p:cNvSpPr/>
          <p:nvPr/>
        </p:nvSpPr>
        <p:spPr>
          <a:xfrm>
            <a:off x="8600303" y="203200"/>
            <a:ext cx="2893197" cy="141399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1FE450A2-BBF3-974B-B18A-71F1E1C84880}"/>
              </a:ext>
            </a:extLst>
          </p:cNvPr>
          <p:cNvSpPr/>
          <p:nvPr/>
        </p:nvSpPr>
        <p:spPr>
          <a:xfrm>
            <a:off x="431800" y="203200"/>
            <a:ext cx="2499497" cy="141399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FB806E28-1C62-2A4B-BB47-0B6807818280}"/>
              </a:ext>
            </a:extLst>
          </p:cNvPr>
          <p:cNvSpPr/>
          <p:nvPr/>
        </p:nvSpPr>
        <p:spPr>
          <a:xfrm>
            <a:off x="4250724" y="2323757"/>
            <a:ext cx="2409568" cy="1828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61CE2DD6-5122-6B47-98F4-1AE1E6C52BA8}"/>
              </a:ext>
            </a:extLst>
          </p:cNvPr>
          <p:cNvSpPr txBox="1"/>
          <p:nvPr/>
        </p:nvSpPr>
        <p:spPr>
          <a:xfrm>
            <a:off x="4399005" y="2755557"/>
            <a:ext cx="2261287" cy="584775"/>
          </a:xfrm>
          <a:prstGeom prst="rect">
            <a:avLst/>
          </a:prstGeom>
          <a:noFill/>
        </p:spPr>
        <p:txBody>
          <a:bodyPr wrap="square" rtlCol="0">
            <a:spAutoFit/>
          </a:bodyPr>
          <a:lstStyle/>
          <a:p>
            <a:r>
              <a:rPr lang="fr-FR" sz="3200" dirty="0"/>
              <a:t>Des enjeux</a:t>
            </a:r>
          </a:p>
        </p:txBody>
      </p:sp>
      <p:sp>
        <p:nvSpPr>
          <p:cNvPr id="4" name="ZoneTexte 3">
            <a:extLst>
              <a:ext uri="{FF2B5EF4-FFF2-40B4-BE49-F238E27FC236}">
                <a16:creationId xmlns:a16="http://schemas.microsoft.com/office/drawing/2014/main" id="{DAA46A2E-97A9-844F-A431-2CEC29143C08}"/>
              </a:ext>
            </a:extLst>
          </p:cNvPr>
          <p:cNvSpPr txBox="1"/>
          <p:nvPr/>
        </p:nvSpPr>
        <p:spPr>
          <a:xfrm>
            <a:off x="593124" y="370703"/>
            <a:ext cx="2051222" cy="923330"/>
          </a:xfrm>
          <a:prstGeom prst="rect">
            <a:avLst/>
          </a:prstGeom>
          <a:noFill/>
        </p:spPr>
        <p:txBody>
          <a:bodyPr wrap="square" rtlCol="0">
            <a:spAutoFit/>
          </a:bodyPr>
          <a:lstStyle/>
          <a:p>
            <a:pPr algn="ctr"/>
            <a:r>
              <a:rPr lang="fr-FR" dirty="0"/>
              <a:t>Une environnement concurrentiel et en restructuration</a:t>
            </a:r>
          </a:p>
        </p:txBody>
      </p:sp>
      <p:sp>
        <p:nvSpPr>
          <p:cNvPr id="5" name="ZoneTexte 4">
            <a:extLst>
              <a:ext uri="{FF2B5EF4-FFF2-40B4-BE49-F238E27FC236}">
                <a16:creationId xmlns:a16="http://schemas.microsoft.com/office/drawing/2014/main" id="{B3E9ED55-9C7D-2B41-A526-62515D6B7F87}"/>
              </a:ext>
            </a:extLst>
          </p:cNvPr>
          <p:cNvSpPr txBox="1"/>
          <p:nvPr/>
        </p:nvSpPr>
        <p:spPr>
          <a:xfrm>
            <a:off x="8600303" y="518984"/>
            <a:ext cx="2780270" cy="923330"/>
          </a:xfrm>
          <a:prstGeom prst="rect">
            <a:avLst/>
          </a:prstGeom>
          <a:noFill/>
        </p:spPr>
        <p:txBody>
          <a:bodyPr wrap="square" rtlCol="0">
            <a:spAutoFit/>
          </a:bodyPr>
          <a:lstStyle/>
          <a:p>
            <a:pPr algn="ctr"/>
            <a:r>
              <a:rPr lang="fr-FR" dirty="0"/>
              <a:t>Des partenaires et des secteurs professionnels multiples </a:t>
            </a:r>
          </a:p>
        </p:txBody>
      </p:sp>
      <p:sp>
        <p:nvSpPr>
          <p:cNvPr id="6" name="ZoneTexte 5">
            <a:extLst>
              <a:ext uri="{FF2B5EF4-FFF2-40B4-BE49-F238E27FC236}">
                <a16:creationId xmlns:a16="http://schemas.microsoft.com/office/drawing/2014/main" id="{F43FFDDC-DFDC-EA4B-B01E-A2D348952F5A}"/>
              </a:ext>
            </a:extLst>
          </p:cNvPr>
          <p:cNvSpPr txBox="1"/>
          <p:nvPr/>
        </p:nvSpPr>
        <p:spPr>
          <a:xfrm>
            <a:off x="438321" y="5462369"/>
            <a:ext cx="2360141" cy="646331"/>
          </a:xfrm>
          <a:prstGeom prst="rect">
            <a:avLst/>
          </a:prstGeom>
          <a:noFill/>
        </p:spPr>
        <p:txBody>
          <a:bodyPr wrap="square" rtlCol="0">
            <a:spAutoFit/>
          </a:bodyPr>
          <a:lstStyle/>
          <a:p>
            <a:pPr algn="ctr"/>
            <a:r>
              <a:rPr lang="fr-FR" dirty="0"/>
              <a:t>Des ressources humaines limitées</a:t>
            </a:r>
          </a:p>
        </p:txBody>
      </p:sp>
      <p:sp>
        <p:nvSpPr>
          <p:cNvPr id="7" name="ZoneTexte 6">
            <a:extLst>
              <a:ext uri="{FF2B5EF4-FFF2-40B4-BE49-F238E27FC236}">
                <a16:creationId xmlns:a16="http://schemas.microsoft.com/office/drawing/2014/main" id="{D69D0789-CDB7-214F-9AC8-7AD028BABFA5}"/>
              </a:ext>
            </a:extLst>
          </p:cNvPr>
          <p:cNvSpPr txBox="1"/>
          <p:nvPr/>
        </p:nvSpPr>
        <p:spPr>
          <a:xfrm>
            <a:off x="4648200" y="203200"/>
            <a:ext cx="2235200" cy="369332"/>
          </a:xfrm>
          <a:prstGeom prst="rect">
            <a:avLst/>
          </a:prstGeom>
          <a:noFill/>
          <a:ln>
            <a:noFill/>
          </a:ln>
        </p:spPr>
        <p:txBody>
          <a:bodyPr wrap="square" rtlCol="0">
            <a:spAutoFit/>
          </a:bodyPr>
          <a:lstStyle/>
          <a:p>
            <a:r>
              <a:rPr lang="fr-FR" b="1" dirty="0">
                <a:solidFill>
                  <a:srgbClr val="FF0000"/>
                </a:solidFill>
              </a:rPr>
              <a:t>Une période difficile</a:t>
            </a:r>
          </a:p>
        </p:txBody>
      </p:sp>
      <p:sp>
        <p:nvSpPr>
          <p:cNvPr id="8" name="ZoneTexte 7">
            <a:extLst>
              <a:ext uri="{FF2B5EF4-FFF2-40B4-BE49-F238E27FC236}">
                <a16:creationId xmlns:a16="http://schemas.microsoft.com/office/drawing/2014/main" id="{CBDF9357-F8AA-3C4F-BD94-436899DAA8B8}"/>
              </a:ext>
            </a:extLst>
          </p:cNvPr>
          <p:cNvSpPr txBox="1"/>
          <p:nvPr/>
        </p:nvSpPr>
        <p:spPr>
          <a:xfrm>
            <a:off x="9084104" y="5541719"/>
            <a:ext cx="2397897" cy="646331"/>
          </a:xfrm>
          <a:prstGeom prst="rect">
            <a:avLst/>
          </a:prstGeom>
          <a:noFill/>
        </p:spPr>
        <p:txBody>
          <a:bodyPr wrap="square" rtlCol="0">
            <a:spAutoFit/>
          </a:bodyPr>
          <a:lstStyle/>
          <a:p>
            <a:pPr algn="ctr"/>
            <a:r>
              <a:rPr lang="fr-FR" dirty="0"/>
              <a:t>Des équipes qui s’essoufflent</a:t>
            </a:r>
          </a:p>
        </p:txBody>
      </p:sp>
      <p:sp>
        <p:nvSpPr>
          <p:cNvPr id="9" name="ZoneTexte 8">
            <a:extLst>
              <a:ext uri="{FF2B5EF4-FFF2-40B4-BE49-F238E27FC236}">
                <a16:creationId xmlns:a16="http://schemas.microsoft.com/office/drawing/2014/main" id="{7C342A2F-9819-8849-B814-8E0834979278}"/>
              </a:ext>
            </a:extLst>
          </p:cNvPr>
          <p:cNvSpPr txBox="1"/>
          <p:nvPr/>
        </p:nvSpPr>
        <p:spPr>
          <a:xfrm>
            <a:off x="2382709" y="1355519"/>
            <a:ext cx="2667000" cy="646331"/>
          </a:xfrm>
          <a:prstGeom prst="rect">
            <a:avLst/>
          </a:prstGeom>
          <a:noFill/>
        </p:spPr>
        <p:txBody>
          <a:bodyPr wrap="square" rtlCol="0">
            <a:spAutoFit/>
          </a:bodyPr>
          <a:lstStyle/>
          <a:p>
            <a:pPr algn="ctr"/>
            <a:r>
              <a:rPr lang="fr-FR" dirty="0"/>
              <a:t>Garder notre leadership et notre avance</a:t>
            </a:r>
          </a:p>
        </p:txBody>
      </p:sp>
      <p:sp>
        <p:nvSpPr>
          <p:cNvPr id="10" name="ZoneTexte 9">
            <a:extLst>
              <a:ext uri="{FF2B5EF4-FFF2-40B4-BE49-F238E27FC236}">
                <a16:creationId xmlns:a16="http://schemas.microsoft.com/office/drawing/2014/main" id="{50C64519-E82A-CE46-98E4-C5B707694C40}"/>
              </a:ext>
            </a:extLst>
          </p:cNvPr>
          <p:cNvSpPr txBox="1"/>
          <p:nvPr/>
        </p:nvSpPr>
        <p:spPr>
          <a:xfrm>
            <a:off x="9305434" y="2225399"/>
            <a:ext cx="2129138" cy="1477328"/>
          </a:xfrm>
          <a:prstGeom prst="rect">
            <a:avLst/>
          </a:prstGeom>
          <a:noFill/>
        </p:spPr>
        <p:txBody>
          <a:bodyPr wrap="square" rtlCol="0">
            <a:spAutoFit/>
          </a:bodyPr>
          <a:lstStyle/>
          <a:p>
            <a:pPr algn="ctr"/>
            <a:r>
              <a:rPr lang="fr-FR" dirty="0"/>
              <a:t>Renforcer la qualité et la place du service public dans la formation et la recherche</a:t>
            </a:r>
          </a:p>
        </p:txBody>
      </p:sp>
      <p:sp>
        <p:nvSpPr>
          <p:cNvPr id="11" name="ZoneTexte 10">
            <a:extLst>
              <a:ext uri="{FF2B5EF4-FFF2-40B4-BE49-F238E27FC236}">
                <a16:creationId xmlns:a16="http://schemas.microsoft.com/office/drawing/2014/main" id="{374A1C53-B942-4A40-B78A-B0501E19893B}"/>
              </a:ext>
            </a:extLst>
          </p:cNvPr>
          <p:cNvSpPr txBox="1"/>
          <p:nvPr/>
        </p:nvSpPr>
        <p:spPr>
          <a:xfrm>
            <a:off x="438321" y="3154307"/>
            <a:ext cx="1706849" cy="923330"/>
          </a:xfrm>
          <a:prstGeom prst="rect">
            <a:avLst/>
          </a:prstGeom>
          <a:noFill/>
        </p:spPr>
        <p:txBody>
          <a:bodyPr wrap="square" rtlCol="0">
            <a:spAutoFit/>
          </a:bodyPr>
          <a:lstStyle/>
          <a:p>
            <a:r>
              <a:rPr lang="fr-FR" dirty="0"/>
              <a:t>Développer nos ressources propres</a:t>
            </a:r>
          </a:p>
        </p:txBody>
      </p:sp>
      <p:sp>
        <p:nvSpPr>
          <p:cNvPr id="12" name="ZoneTexte 11">
            <a:extLst>
              <a:ext uri="{FF2B5EF4-FFF2-40B4-BE49-F238E27FC236}">
                <a16:creationId xmlns:a16="http://schemas.microsoft.com/office/drawing/2014/main" id="{080D2B0F-D155-0149-99A6-8A2B06F8DFCB}"/>
              </a:ext>
            </a:extLst>
          </p:cNvPr>
          <p:cNvSpPr txBox="1"/>
          <p:nvPr/>
        </p:nvSpPr>
        <p:spPr>
          <a:xfrm>
            <a:off x="2836867" y="4800865"/>
            <a:ext cx="2120900" cy="923330"/>
          </a:xfrm>
          <a:prstGeom prst="rect">
            <a:avLst/>
          </a:prstGeom>
          <a:noFill/>
        </p:spPr>
        <p:txBody>
          <a:bodyPr wrap="square" rtlCol="0">
            <a:spAutoFit/>
          </a:bodyPr>
          <a:lstStyle/>
          <a:p>
            <a:pPr algn="ctr"/>
            <a:r>
              <a:rPr lang="fr-FR" dirty="0"/>
              <a:t>Une formation et une recherche de qualité</a:t>
            </a:r>
          </a:p>
        </p:txBody>
      </p:sp>
      <p:sp>
        <p:nvSpPr>
          <p:cNvPr id="13" name="ZoneTexte 12">
            <a:extLst>
              <a:ext uri="{FF2B5EF4-FFF2-40B4-BE49-F238E27FC236}">
                <a16:creationId xmlns:a16="http://schemas.microsoft.com/office/drawing/2014/main" id="{F600AB95-94D9-1D49-ADB3-8D27E93571DA}"/>
              </a:ext>
            </a:extLst>
          </p:cNvPr>
          <p:cNvSpPr txBox="1"/>
          <p:nvPr/>
        </p:nvSpPr>
        <p:spPr>
          <a:xfrm>
            <a:off x="6504289" y="4664015"/>
            <a:ext cx="2032000" cy="923330"/>
          </a:xfrm>
          <a:prstGeom prst="rect">
            <a:avLst/>
          </a:prstGeom>
          <a:noFill/>
        </p:spPr>
        <p:txBody>
          <a:bodyPr wrap="square" rtlCol="0">
            <a:spAutoFit/>
          </a:bodyPr>
          <a:lstStyle/>
          <a:p>
            <a:pPr algn="ctr"/>
            <a:r>
              <a:rPr lang="fr-FR" dirty="0"/>
              <a:t>Continuer d’avoir un métier passionnant </a:t>
            </a:r>
          </a:p>
        </p:txBody>
      </p:sp>
      <p:sp>
        <p:nvSpPr>
          <p:cNvPr id="19" name="ZoneTexte 18">
            <a:extLst>
              <a:ext uri="{FF2B5EF4-FFF2-40B4-BE49-F238E27FC236}">
                <a16:creationId xmlns:a16="http://schemas.microsoft.com/office/drawing/2014/main" id="{B80AB8C8-A826-A343-8EFD-3A81A1A59D74}"/>
              </a:ext>
            </a:extLst>
          </p:cNvPr>
          <p:cNvSpPr txBox="1"/>
          <p:nvPr/>
        </p:nvSpPr>
        <p:spPr>
          <a:xfrm>
            <a:off x="4813300" y="6108700"/>
            <a:ext cx="2261286" cy="646331"/>
          </a:xfrm>
          <a:prstGeom prst="rect">
            <a:avLst/>
          </a:prstGeom>
          <a:noFill/>
        </p:spPr>
        <p:txBody>
          <a:bodyPr wrap="square" rtlCol="0">
            <a:spAutoFit/>
          </a:bodyPr>
          <a:lstStyle/>
          <a:p>
            <a:r>
              <a:rPr lang="fr-FR" dirty="0"/>
              <a:t>Des responsables qui se renouvellent peu</a:t>
            </a:r>
          </a:p>
        </p:txBody>
      </p:sp>
      <p:sp>
        <p:nvSpPr>
          <p:cNvPr id="21" name="ZoneTexte 20">
            <a:extLst>
              <a:ext uri="{FF2B5EF4-FFF2-40B4-BE49-F238E27FC236}">
                <a16:creationId xmlns:a16="http://schemas.microsoft.com/office/drawing/2014/main" id="{C853ADB0-035B-E347-9F05-2B2C9EA25DB5}"/>
              </a:ext>
            </a:extLst>
          </p:cNvPr>
          <p:cNvSpPr txBox="1"/>
          <p:nvPr/>
        </p:nvSpPr>
        <p:spPr>
          <a:xfrm>
            <a:off x="6337037" y="1307974"/>
            <a:ext cx="1923535" cy="646331"/>
          </a:xfrm>
          <a:prstGeom prst="rect">
            <a:avLst/>
          </a:prstGeom>
          <a:noFill/>
        </p:spPr>
        <p:txBody>
          <a:bodyPr wrap="square" rtlCol="0">
            <a:spAutoFit/>
          </a:bodyPr>
          <a:lstStyle/>
          <a:p>
            <a:pPr algn="ctr"/>
            <a:r>
              <a:rPr lang="fr-FR" dirty="0">
                <a:solidFill>
                  <a:schemeClr val="bg1"/>
                </a:solidFill>
              </a:rPr>
              <a:t>Construire et inventer  l’avenir</a:t>
            </a:r>
          </a:p>
        </p:txBody>
      </p:sp>
    </p:spTree>
    <p:extLst>
      <p:ext uri="{BB962C8B-B14F-4D97-AF65-F5344CB8AC3E}">
        <p14:creationId xmlns:p14="http://schemas.microsoft.com/office/powerpoint/2010/main" val="63531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5" grpId="0" animBg="1"/>
      <p:bldP spid="24" grpId="0" animBg="1"/>
      <p:bldP spid="22" grpId="0" animBg="1"/>
      <p:bldP spid="20" grpId="0" animBg="1"/>
      <p:bldP spid="18" grpId="0" animBg="1"/>
      <p:bldP spid="17" grpId="0" animBg="1"/>
      <p:bldP spid="16" grpId="0" animBg="1"/>
      <p:bldP spid="15" grpId="0" animBg="1"/>
      <p:bldP spid="14" grpId="0" animBg="1"/>
      <p:bldP spid="4" grpId="0"/>
      <p:bldP spid="5" grpId="0"/>
      <p:bldP spid="6" grpId="0"/>
      <p:bldP spid="7" grpId="0"/>
      <p:bldP spid="8" grpId="0"/>
      <p:bldP spid="9" grpId="0"/>
      <p:bldP spid="10" grpId="0"/>
      <p:bldP spid="11" grpId="0"/>
      <p:bldP spid="12" grpId="0"/>
      <p:bldP spid="13" grpId="0"/>
      <p:bldP spid="19"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C6EB3-CDA3-CA4E-ADAA-EC908795C7E3}"/>
              </a:ext>
            </a:extLst>
          </p:cNvPr>
          <p:cNvSpPr>
            <a:spLocks noGrp="1"/>
          </p:cNvSpPr>
          <p:nvPr>
            <p:ph type="title"/>
          </p:nvPr>
        </p:nvSpPr>
        <p:spPr>
          <a:xfrm>
            <a:off x="838200" y="365125"/>
            <a:ext cx="10515600" cy="993775"/>
          </a:xfrm>
        </p:spPr>
        <p:txBody>
          <a:bodyPr/>
          <a:lstStyle/>
          <a:p>
            <a:pPr algn="ctr"/>
            <a:r>
              <a:rPr lang="fr-FR" dirty="0"/>
              <a:t>En conclusion 1</a:t>
            </a:r>
            <a:r>
              <a:rPr lang="fr-FR" baseline="30000" dirty="0"/>
              <a:t>ère</a:t>
            </a:r>
            <a:r>
              <a:rPr lang="fr-FR" dirty="0"/>
              <a:t> partie</a:t>
            </a:r>
          </a:p>
        </p:txBody>
      </p:sp>
      <p:sp>
        <p:nvSpPr>
          <p:cNvPr id="3" name="Espace réservé du contenu 2">
            <a:extLst>
              <a:ext uri="{FF2B5EF4-FFF2-40B4-BE49-F238E27FC236}">
                <a16:creationId xmlns:a16="http://schemas.microsoft.com/office/drawing/2014/main" id="{0F139C3B-222F-734B-837C-88566EF96C7C}"/>
              </a:ext>
            </a:extLst>
          </p:cNvPr>
          <p:cNvSpPr>
            <a:spLocks noGrp="1"/>
          </p:cNvSpPr>
          <p:nvPr>
            <p:ph idx="1"/>
          </p:nvPr>
        </p:nvSpPr>
        <p:spPr/>
        <p:txBody>
          <a:bodyPr>
            <a:normAutofit/>
          </a:bodyPr>
          <a:lstStyle/>
          <a:p>
            <a:r>
              <a:rPr lang="fr-FR" dirty="0"/>
              <a:t>Nous n’avons pas à craindre mais à avancer sereinement, collectivement</a:t>
            </a:r>
          </a:p>
          <a:p>
            <a:pPr lvl="1"/>
            <a:r>
              <a:rPr lang="fr-FR" dirty="0"/>
              <a:t>Sans mettre le pied sur l’accélérateur</a:t>
            </a:r>
          </a:p>
          <a:p>
            <a:pPr lvl="1"/>
            <a:r>
              <a:rPr lang="fr-FR" dirty="0"/>
              <a:t>Sans serrer le frein à main</a:t>
            </a:r>
          </a:p>
          <a:p>
            <a:pPr lvl="1"/>
            <a:r>
              <a:rPr lang="fr-FR" dirty="0"/>
              <a:t>En potentialisant sur </a:t>
            </a:r>
          </a:p>
          <a:p>
            <a:pPr lvl="2"/>
            <a:r>
              <a:rPr lang="fr-FR" dirty="0"/>
              <a:t>Nos atouts</a:t>
            </a:r>
          </a:p>
          <a:p>
            <a:pPr lvl="2"/>
            <a:r>
              <a:rPr lang="fr-FR" dirty="0"/>
              <a:t>Nos ressources</a:t>
            </a:r>
          </a:p>
          <a:p>
            <a:pPr lvl="2"/>
            <a:r>
              <a:rPr lang="fr-FR" dirty="0"/>
              <a:t>Notre dynamisme</a:t>
            </a:r>
          </a:p>
          <a:p>
            <a:pPr lvl="2"/>
            <a:r>
              <a:rPr lang="fr-FR" dirty="0"/>
              <a:t>Nos motivations</a:t>
            </a:r>
          </a:p>
          <a:p>
            <a:r>
              <a:rPr lang="fr-FR" dirty="0"/>
              <a:t>renouveler, réviser notre offre de formation est nécessaire et un enjeu important</a:t>
            </a:r>
          </a:p>
        </p:txBody>
      </p:sp>
    </p:spTree>
    <p:extLst>
      <p:ext uri="{BB962C8B-B14F-4D97-AF65-F5344CB8AC3E}">
        <p14:creationId xmlns:p14="http://schemas.microsoft.com/office/powerpoint/2010/main" val="60790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DC7822-030F-0740-9FED-3019A5060828}"/>
              </a:ext>
            </a:extLst>
          </p:cNvPr>
          <p:cNvSpPr>
            <a:spLocks noGrp="1"/>
          </p:cNvSpPr>
          <p:nvPr>
            <p:ph type="title"/>
          </p:nvPr>
        </p:nvSpPr>
        <p:spPr>
          <a:xfrm>
            <a:off x="838200" y="111211"/>
            <a:ext cx="10515600" cy="1325563"/>
          </a:xfrm>
        </p:spPr>
        <p:txBody>
          <a:bodyPr>
            <a:normAutofit/>
          </a:bodyPr>
          <a:lstStyle/>
          <a:p>
            <a:pPr algn="ctr"/>
            <a:r>
              <a:rPr lang="fr-FR" sz="3200" dirty="0"/>
              <a:t>Une UFR qui se donne les moyens pour accompagner les projets et le fonctionnement</a:t>
            </a:r>
          </a:p>
        </p:txBody>
      </p:sp>
      <p:sp>
        <p:nvSpPr>
          <p:cNvPr id="3" name="Espace réservé du contenu 2">
            <a:extLst>
              <a:ext uri="{FF2B5EF4-FFF2-40B4-BE49-F238E27FC236}">
                <a16:creationId xmlns:a16="http://schemas.microsoft.com/office/drawing/2014/main" id="{CCD58142-FEC4-5846-83DC-C79BD19733AD}"/>
              </a:ext>
            </a:extLst>
          </p:cNvPr>
          <p:cNvSpPr>
            <a:spLocks noGrp="1"/>
          </p:cNvSpPr>
          <p:nvPr>
            <p:ph idx="1"/>
          </p:nvPr>
        </p:nvSpPr>
        <p:spPr>
          <a:xfrm>
            <a:off x="838200" y="1436774"/>
            <a:ext cx="10515600" cy="4921164"/>
          </a:xfrm>
        </p:spPr>
        <p:txBody>
          <a:bodyPr>
            <a:normAutofit fontScale="92500" lnSpcReduction="20000"/>
          </a:bodyPr>
          <a:lstStyle/>
          <a:p>
            <a:r>
              <a:rPr lang="fr-FR" dirty="0"/>
              <a:t>Statuts et règlement intérieur</a:t>
            </a:r>
          </a:p>
          <a:p>
            <a:pPr lvl="1"/>
            <a:r>
              <a:rPr lang="fr-FR" dirty="0"/>
              <a:t>Commissions</a:t>
            </a:r>
          </a:p>
          <a:p>
            <a:pPr lvl="1"/>
            <a:r>
              <a:rPr lang="fr-FR" dirty="0"/>
              <a:t>Instances de coordination</a:t>
            </a:r>
          </a:p>
          <a:p>
            <a:pPr lvl="1"/>
            <a:r>
              <a:rPr lang="fr-FR" dirty="0"/>
              <a:t>Clarification des rôles et instances de décision</a:t>
            </a:r>
          </a:p>
          <a:p>
            <a:r>
              <a:rPr lang="fr-FR" dirty="0"/>
              <a:t>Équipe de direction élargie</a:t>
            </a:r>
          </a:p>
          <a:p>
            <a:r>
              <a:rPr lang="fr-FR" dirty="0"/>
              <a:t>Coordination du politique et de l’administratif</a:t>
            </a:r>
          </a:p>
          <a:p>
            <a:r>
              <a:rPr lang="fr-FR" dirty="0"/>
              <a:t>Une politique </a:t>
            </a:r>
            <a:r>
              <a:rPr lang="fr-FR" dirty="0" err="1"/>
              <a:t>biatss</a:t>
            </a:r>
            <a:r>
              <a:rPr lang="fr-FR" dirty="0"/>
              <a:t> (intéressement, promotion, responsabilisation)</a:t>
            </a:r>
          </a:p>
          <a:p>
            <a:r>
              <a:rPr lang="fr-FR" dirty="0"/>
              <a:t>Une politique étudiante</a:t>
            </a:r>
          </a:p>
          <a:p>
            <a:r>
              <a:rPr lang="fr-FR" dirty="0"/>
              <a:t>Structuration et organisation du travail</a:t>
            </a:r>
          </a:p>
          <a:p>
            <a:r>
              <a:rPr lang="fr-FR" dirty="0"/>
              <a:t>Accompagnement hybridation des enseignements</a:t>
            </a:r>
          </a:p>
          <a:p>
            <a:r>
              <a:rPr lang="fr-FR" dirty="0"/>
              <a:t>Reconnaissance des charges de travail des responsables enseignant</a:t>
            </a:r>
          </a:p>
          <a:p>
            <a:r>
              <a:rPr lang="fr-FR" dirty="0"/>
              <a:t>Étude relation emploi- formation et indicateurs de suivi</a:t>
            </a:r>
          </a:p>
          <a:p>
            <a:r>
              <a:rPr lang="fr-FR" dirty="0"/>
              <a:t>communication</a:t>
            </a:r>
          </a:p>
          <a:p>
            <a:endParaRPr lang="fr-FR" dirty="0"/>
          </a:p>
        </p:txBody>
      </p:sp>
    </p:spTree>
    <p:extLst>
      <p:ext uri="{BB962C8B-B14F-4D97-AF65-F5344CB8AC3E}">
        <p14:creationId xmlns:p14="http://schemas.microsoft.com/office/powerpoint/2010/main" val="216883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AF0115-CF0F-9148-BEC6-7608DC093D69}"/>
              </a:ext>
            </a:extLst>
          </p:cNvPr>
          <p:cNvSpPr>
            <a:spLocks noGrp="1"/>
          </p:cNvSpPr>
          <p:nvPr>
            <p:ph type="title"/>
          </p:nvPr>
        </p:nvSpPr>
        <p:spPr>
          <a:xfrm>
            <a:off x="838199" y="18257"/>
            <a:ext cx="10388601" cy="662782"/>
          </a:xfrm>
        </p:spPr>
        <p:txBody>
          <a:bodyPr>
            <a:normAutofit/>
          </a:bodyPr>
          <a:lstStyle/>
          <a:p>
            <a:pPr algn="ctr"/>
            <a:r>
              <a:rPr lang="fr-FR" sz="2800" dirty="0"/>
              <a:t>Mais l’enjeu est aussi de réussir le 2è semestre et de sauver l’année</a:t>
            </a:r>
          </a:p>
        </p:txBody>
      </p:sp>
      <p:graphicFrame>
        <p:nvGraphicFramePr>
          <p:cNvPr id="7" name="Tableau 6">
            <a:extLst>
              <a:ext uri="{FF2B5EF4-FFF2-40B4-BE49-F238E27FC236}">
                <a16:creationId xmlns:a16="http://schemas.microsoft.com/office/drawing/2014/main" id="{7C7D52AC-CCA7-F142-8448-6AA5D392531A}"/>
              </a:ext>
            </a:extLst>
          </p:cNvPr>
          <p:cNvGraphicFramePr>
            <a:graphicFrameLocks noGrp="1"/>
          </p:cNvGraphicFramePr>
          <p:nvPr>
            <p:extLst>
              <p:ext uri="{D42A27DB-BD31-4B8C-83A1-F6EECF244321}">
                <p14:modId xmlns:p14="http://schemas.microsoft.com/office/powerpoint/2010/main" val="1379766012"/>
              </p:ext>
            </p:extLst>
          </p:nvPr>
        </p:nvGraphicFramePr>
        <p:xfrm>
          <a:off x="1905000" y="613540"/>
          <a:ext cx="7365999" cy="6244460"/>
        </p:xfrm>
        <a:graphic>
          <a:graphicData uri="http://schemas.openxmlformats.org/drawingml/2006/table">
            <a:tbl>
              <a:tblPr>
                <a:tableStyleId>{5C22544A-7EE6-4342-B048-85BDC9FD1C3A}</a:tableStyleId>
              </a:tblPr>
              <a:tblGrid>
                <a:gridCol w="1102999">
                  <a:extLst>
                    <a:ext uri="{9D8B030D-6E8A-4147-A177-3AD203B41FA5}">
                      <a16:colId xmlns:a16="http://schemas.microsoft.com/office/drawing/2014/main" val="726182540"/>
                    </a:ext>
                  </a:extLst>
                </a:gridCol>
                <a:gridCol w="3131500">
                  <a:extLst>
                    <a:ext uri="{9D8B030D-6E8A-4147-A177-3AD203B41FA5}">
                      <a16:colId xmlns:a16="http://schemas.microsoft.com/office/drawing/2014/main" val="2203065917"/>
                    </a:ext>
                  </a:extLst>
                </a:gridCol>
                <a:gridCol w="3131500">
                  <a:extLst>
                    <a:ext uri="{9D8B030D-6E8A-4147-A177-3AD203B41FA5}">
                      <a16:colId xmlns:a16="http://schemas.microsoft.com/office/drawing/2014/main" val="1630195907"/>
                    </a:ext>
                  </a:extLst>
                </a:gridCol>
              </a:tblGrid>
              <a:tr h="1430415">
                <a:tc>
                  <a:txBody>
                    <a:bodyPr/>
                    <a:lstStyle/>
                    <a:p>
                      <a:pPr algn="r" fontAlgn="b"/>
                      <a:r>
                        <a:rPr lang="fr-FR" sz="600" u="none" strike="noStrike">
                          <a:effectLst/>
                        </a:rPr>
                        <a:t>0</a:t>
                      </a:r>
                      <a:endParaRPr lang="fr-FR" sz="600" b="0" i="0" u="none" strike="noStrike">
                        <a:solidFill>
                          <a:srgbClr val="000000"/>
                        </a:solidFill>
                        <a:effectLst/>
                        <a:latin typeface="Calibri" panose="020F0502020204030204" pitchFamily="34" charset="0"/>
                      </a:endParaRPr>
                    </a:p>
                  </a:txBody>
                  <a:tcPr marL="5114" marR="5114" marT="5114" marB="0" anchor="b"/>
                </a:tc>
                <a:tc gridSpan="2">
                  <a:txBody>
                    <a:bodyPr/>
                    <a:lstStyle/>
                    <a:p>
                      <a:pPr algn="ctr" fontAlgn="ctr"/>
                      <a:r>
                        <a:rPr lang="fr-FR" sz="1600" u="none" strike="noStrike" dirty="0">
                          <a:effectLst/>
                        </a:rPr>
                        <a:t>coopération, mutualisation des idées et moyens pour une formation pertinente en période </a:t>
                      </a:r>
                      <a:r>
                        <a:rPr lang="fr-FR" sz="1600" u="none" strike="noStrike" dirty="0" err="1">
                          <a:effectLst/>
                        </a:rPr>
                        <a:t>covid</a:t>
                      </a:r>
                      <a:r>
                        <a:rPr lang="fr-FR" sz="1600" u="none" strike="noStrike" dirty="0">
                          <a:effectLst/>
                        </a:rPr>
                        <a:t> : </a:t>
                      </a:r>
                      <a:br>
                        <a:rPr lang="fr-FR" sz="1600" u="none" strike="noStrike" dirty="0">
                          <a:effectLst/>
                        </a:rPr>
                      </a:br>
                      <a:r>
                        <a:rPr lang="fr-FR" sz="1600" u="none" strike="noStrike" dirty="0">
                          <a:effectLst/>
                        </a:rPr>
                        <a:t>soutien et accompagnement enseignants et personnels (coopération, bonnes pratiques, besoins etc…)</a:t>
                      </a:r>
                      <a:br>
                        <a:rPr lang="fr-FR" sz="1600" u="none" strike="noStrike" dirty="0">
                          <a:effectLst/>
                        </a:rPr>
                      </a:br>
                      <a:r>
                        <a:rPr lang="fr-FR" sz="1600" u="none" strike="noStrike" dirty="0">
                          <a:effectLst/>
                        </a:rPr>
                        <a:t>accompagnement étudiants </a:t>
                      </a:r>
                      <a:br>
                        <a:rPr lang="fr-FR" sz="1600" u="none" strike="noStrike" dirty="0">
                          <a:effectLst/>
                        </a:rPr>
                      </a:br>
                      <a:endParaRPr lang="fr-FR" sz="1600" b="0" i="0" u="none" strike="noStrike" dirty="0">
                        <a:solidFill>
                          <a:srgbClr val="000000"/>
                        </a:solidFill>
                        <a:effectLst/>
                        <a:latin typeface="Calibri" panose="020F0502020204030204" pitchFamily="34" charset="0"/>
                      </a:endParaRPr>
                    </a:p>
                  </a:txBody>
                  <a:tcPr marL="5114" marR="5114" marT="5114" marB="0" anchor="ctr"/>
                </a:tc>
                <a:tc hMerge="1">
                  <a:txBody>
                    <a:bodyPr/>
                    <a:lstStyle/>
                    <a:p>
                      <a:endParaRPr lang="fr-FR"/>
                    </a:p>
                  </a:txBody>
                  <a:tcPr/>
                </a:tc>
                <a:extLst>
                  <a:ext uri="{0D108BD9-81ED-4DB2-BD59-A6C34878D82A}">
                    <a16:rowId xmlns:a16="http://schemas.microsoft.com/office/drawing/2014/main" val="3821498355"/>
                  </a:ext>
                </a:extLst>
              </a:tr>
              <a:tr h="1186763">
                <a:tc>
                  <a:txBody>
                    <a:bodyPr/>
                    <a:lstStyle/>
                    <a:p>
                      <a:pPr algn="l" fontAlgn="b"/>
                      <a:r>
                        <a:rPr lang="fr-FR" sz="600" u="none" strike="noStrike">
                          <a:effectLst/>
                        </a:rPr>
                        <a:t> </a:t>
                      </a:r>
                      <a:endParaRPr lang="fr-FR" sz="600" b="0" i="0" u="none" strike="noStrike">
                        <a:solidFill>
                          <a:srgbClr val="000000"/>
                        </a:solidFill>
                        <a:effectLst/>
                        <a:latin typeface="Calibri" panose="020F0502020204030204" pitchFamily="34" charset="0"/>
                      </a:endParaRPr>
                    </a:p>
                  </a:txBody>
                  <a:tcPr marL="5114" marR="5114" marT="5114" marB="0" anchor="b"/>
                </a:tc>
                <a:tc gridSpan="2">
                  <a:txBody>
                    <a:bodyPr/>
                    <a:lstStyle/>
                    <a:p>
                      <a:pPr algn="ctr" fontAlgn="ctr"/>
                      <a:r>
                        <a:rPr lang="fr-FR" sz="1600" u="none" strike="noStrike" dirty="0">
                          <a:effectLst/>
                        </a:rPr>
                        <a:t>problématique : comment accompagner les étudiants, leur donner envie d'apprendre, leur permettre de réussir, les mettre en perspective tout en conservant notre motivation, sans nous faire déborder, en trouvant du sens à notre travail.</a:t>
                      </a:r>
                      <a:endParaRPr lang="fr-FR" sz="1600" b="0" i="0" u="none" strike="noStrike" dirty="0">
                        <a:solidFill>
                          <a:srgbClr val="000000"/>
                        </a:solidFill>
                        <a:effectLst/>
                        <a:latin typeface="Calibri" panose="020F0502020204030204" pitchFamily="34" charset="0"/>
                      </a:endParaRPr>
                    </a:p>
                  </a:txBody>
                  <a:tcPr marL="5114" marR="5114" marT="5114" marB="0" anchor="ctr"/>
                </a:tc>
                <a:tc hMerge="1">
                  <a:txBody>
                    <a:bodyPr/>
                    <a:lstStyle/>
                    <a:p>
                      <a:endParaRPr lang="fr-FR"/>
                    </a:p>
                  </a:txBody>
                  <a:tcPr/>
                </a:tc>
                <a:extLst>
                  <a:ext uri="{0D108BD9-81ED-4DB2-BD59-A6C34878D82A}">
                    <a16:rowId xmlns:a16="http://schemas.microsoft.com/office/drawing/2014/main" val="2816787685"/>
                  </a:ext>
                </a:extLst>
              </a:tr>
              <a:tr h="324254">
                <a:tc>
                  <a:txBody>
                    <a:bodyPr/>
                    <a:lstStyle/>
                    <a:p>
                      <a:pPr algn="l" fontAlgn="b"/>
                      <a:endParaRPr lang="fr-FR" sz="600" b="0" i="0" u="none" strike="noStrike" dirty="0">
                        <a:solidFill>
                          <a:srgbClr val="000000"/>
                        </a:solidFill>
                        <a:effectLst/>
                        <a:latin typeface="Calibri" panose="020F0502020204030204" pitchFamily="34" charset="0"/>
                      </a:endParaRPr>
                    </a:p>
                  </a:txBody>
                  <a:tcPr marL="5114" marR="5114" marT="5114" marB="0" anchor="b"/>
                </a:tc>
                <a:tc>
                  <a:txBody>
                    <a:bodyPr/>
                    <a:lstStyle/>
                    <a:p>
                      <a:pPr algn="l" fontAlgn="b"/>
                      <a:endParaRPr lang="fr-FR" sz="600" b="0" i="0" u="none" strike="noStrike">
                        <a:solidFill>
                          <a:srgbClr val="000000"/>
                        </a:solidFill>
                        <a:effectLst/>
                        <a:latin typeface="Calibri" panose="020F0502020204030204" pitchFamily="34" charset="0"/>
                      </a:endParaRPr>
                    </a:p>
                  </a:txBody>
                  <a:tcPr marL="5114" marR="5114" marT="5114" marB="0" anchor="b"/>
                </a:tc>
                <a:tc>
                  <a:txBody>
                    <a:bodyPr/>
                    <a:lstStyle/>
                    <a:p>
                      <a:pPr algn="l" fontAlgn="b"/>
                      <a:endParaRPr lang="fr-FR" sz="600" b="0" i="0" u="none" strike="noStrike" dirty="0">
                        <a:solidFill>
                          <a:srgbClr val="000000"/>
                        </a:solidFill>
                        <a:effectLst/>
                        <a:latin typeface="Calibri" panose="020F0502020204030204" pitchFamily="34" charset="0"/>
                      </a:endParaRPr>
                    </a:p>
                  </a:txBody>
                  <a:tcPr marL="5114" marR="5114" marT="5114" marB="0" anchor="b"/>
                </a:tc>
                <a:extLst>
                  <a:ext uri="{0D108BD9-81ED-4DB2-BD59-A6C34878D82A}">
                    <a16:rowId xmlns:a16="http://schemas.microsoft.com/office/drawing/2014/main" val="733991301"/>
                  </a:ext>
                </a:extLst>
              </a:tr>
              <a:tr h="158173">
                <a:tc>
                  <a:txBody>
                    <a:bodyPr/>
                    <a:lstStyle/>
                    <a:p>
                      <a:pPr algn="ctr" fontAlgn="ctr"/>
                      <a:r>
                        <a:rPr lang="fr-FR" sz="1600" u="none" strike="noStrike">
                          <a:effectLst/>
                        </a:rPr>
                        <a:t>L1</a:t>
                      </a:r>
                      <a:endParaRPr lang="fr-FR" sz="1600" b="1" i="0" u="none" strike="noStrike">
                        <a:solidFill>
                          <a:srgbClr val="000000"/>
                        </a:solidFill>
                        <a:effectLst/>
                        <a:latin typeface="Calibri" panose="020F0502020204030204" pitchFamily="34" charset="0"/>
                      </a:endParaRPr>
                    </a:p>
                  </a:txBody>
                  <a:tcPr marL="5114" marR="5114" marT="5114" marB="0" anchor="ctr"/>
                </a:tc>
                <a:tc>
                  <a:txBody>
                    <a:bodyPr/>
                    <a:lstStyle/>
                    <a:p>
                      <a:pPr algn="l" fontAlgn="b"/>
                      <a:endParaRPr lang="fr-FR" sz="600" b="0" i="0" u="none" strike="noStrike">
                        <a:solidFill>
                          <a:srgbClr val="000000"/>
                        </a:solidFill>
                        <a:effectLst/>
                        <a:latin typeface="Calibri" panose="020F0502020204030204" pitchFamily="34" charset="0"/>
                      </a:endParaRPr>
                    </a:p>
                  </a:txBody>
                  <a:tcPr marL="5114" marR="5114" marT="5114" marB="0" anchor="b"/>
                </a:tc>
                <a:tc>
                  <a:txBody>
                    <a:bodyPr/>
                    <a:lstStyle/>
                    <a:p>
                      <a:pPr algn="l" fontAlgn="b"/>
                      <a:endParaRPr lang="fr-FR" sz="600" b="0" i="0" u="none" strike="noStrike">
                        <a:solidFill>
                          <a:srgbClr val="000000"/>
                        </a:solidFill>
                        <a:effectLst/>
                        <a:latin typeface="Calibri" panose="020F0502020204030204" pitchFamily="34" charset="0"/>
                      </a:endParaRPr>
                    </a:p>
                  </a:txBody>
                  <a:tcPr marL="5114" marR="5114" marT="5114" marB="0" anchor="b"/>
                </a:tc>
                <a:extLst>
                  <a:ext uri="{0D108BD9-81ED-4DB2-BD59-A6C34878D82A}">
                    <a16:rowId xmlns:a16="http://schemas.microsoft.com/office/drawing/2014/main" val="748955820"/>
                  </a:ext>
                </a:extLst>
              </a:tr>
              <a:tr h="790864">
                <a:tc>
                  <a:txBody>
                    <a:bodyPr/>
                    <a:lstStyle/>
                    <a:p>
                      <a:pPr algn="ctr" fontAlgn="ctr"/>
                      <a:r>
                        <a:rPr lang="fr-FR" sz="1600" u="none" strike="noStrike">
                          <a:effectLst/>
                        </a:rPr>
                        <a:t>L2</a:t>
                      </a:r>
                      <a:endParaRPr lang="fr-FR" sz="1600" b="1" i="0" u="none" strike="noStrike">
                        <a:solidFill>
                          <a:srgbClr val="000000"/>
                        </a:solidFill>
                        <a:effectLst/>
                        <a:latin typeface="Calibri" panose="020F0502020204030204" pitchFamily="34" charset="0"/>
                      </a:endParaRPr>
                    </a:p>
                  </a:txBody>
                  <a:tcPr marL="5114" marR="5114" marT="5114" marB="0" anchor="ctr"/>
                </a:tc>
                <a:tc>
                  <a:txBody>
                    <a:bodyPr/>
                    <a:lstStyle/>
                    <a:p>
                      <a:pPr algn="l" fontAlgn="b"/>
                      <a:endParaRPr lang="fr-FR" sz="600" b="0" i="0" u="none" strike="noStrike">
                        <a:solidFill>
                          <a:srgbClr val="000000"/>
                        </a:solidFill>
                        <a:effectLst/>
                        <a:latin typeface="Calibri" panose="020F0502020204030204" pitchFamily="34" charset="0"/>
                      </a:endParaRPr>
                    </a:p>
                  </a:txBody>
                  <a:tcPr marL="5114" marR="5114" marT="5114" marB="0" anchor="b"/>
                </a:tc>
                <a:tc>
                  <a:txBody>
                    <a:bodyPr/>
                    <a:lstStyle/>
                    <a:p>
                      <a:pPr algn="l" fontAlgn="b"/>
                      <a:endParaRPr lang="fr-FR" sz="600" b="0" i="0" u="none" strike="noStrike">
                        <a:solidFill>
                          <a:srgbClr val="000000"/>
                        </a:solidFill>
                        <a:effectLst/>
                        <a:latin typeface="Calibri" panose="020F0502020204030204" pitchFamily="34" charset="0"/>
                      </a:endParaRPr>
                    </a:p>
                  </a:txBody>
                  <a:tcPr marL="5114" marR="5114" marT="5114" marB="0" anchor="b"/>
                </a:tc>
                <a:extLst>
                  <a:ext uri="{0D108BD9-81ED-4DB2-BD59-A6C34878D82A}">
                    <a16:rowId xmlns:a16="http://schemas.microsoft.com/office/drawing/2014/main" val="3463172264"/>
                  </a:ext>
                </a:extLst>
              </a:tr>
              <a:tr h="150264">
                <a:tc>
                  <a:txBody>
                    <a:bodyPr/>
                    <a:lstStyle/>
                    <a:p>
                      <a:pPr algn="ctr" fontAlgn="ctr"/>
                      <a:r>
                        <a:rPr lang="fr-FR" sz="1600" u="none" strike="noStrike">
                          <a:effectLst/>
                        </a:rPr>
                        <a:t>D1</a:t>
                      </a:r>
                      <a:endParaRPr lang="fr-FR" sz="1600" b="1" i="0" u="none" strike="noStrike">
                        <a:solidFill>
                          <a:srgbClr val="000000"/>
                        </a:solidFill>
                        <a:effectLst/>
                        <a:latin typeface="Calibri" panose="020F0502020204030204" pitchFamily="34" charset="0"/>
                      </a:endParaRPr>
                    </a:p>
                  </a:txBody>
                  <a:tcPr marL="5114" marR="5114" marT="5114" marB="0" anchor="ctr"/>
                </a:tc>
                <a:tc>
                  <a:txBody>
                    <a:bodyPr/>
                    <a:lstStyle/>
                    <a:p>
                      <a:pPr algn="l" fontAlgn="b"/>
                      <a:endParaRPr lang="fr-FR" sz="600" b="0" i="0" u="none" strike="noStrike">
                        <a:solidFill>
                          <a:srgbClr val="000000"/>
                        </a:solidFill>
                        <a:effectLst/>
                        <a:latin typeface="Calibri" panose="020F0502020204030204" pitchFamily="34" charset="0"/>
                      </a:endParaRPr>
                    </a:p>
                  </a:txBody>
                  <a:tcPr marL="5114" marR="5114" marT="5114" marB="0" anchor="b"/>
                </a:tc>
                <a:tc>
                  <a:txBody>
                    <a:bodyPr/>
                    <a:lstStyle/>
                    <a:p>
                      <a:pPr algn="l" fontAlgn="b"/>
                      <a:endParaRPr lang="fr-FR" sz="600" b="0" i="0" u="none" strike="noStrike">
                        <a:solidFill>
                          <a:srgbClr val="000000"/>
                        </a:solidFill>
                        <a:effectLst/>
                        <a:latin typeface="Calibri" panose="020F0502020204030204" pitchFamily="34" charset="0"/>
                      </a:endParaRPr>
                    </a:p>
                  </a:txBody>
                  <a:tcPr marL="5114" marR="5114" marT="5114" marB="0" anchor="b"/>
                </a:tc>
                <a:extLst>
                  <a:ext uri="{0D108BD9-81ED-4DB2-BD59-A6C34878D82A}">
                    <a16:rowId xmlns:a16="http://schemas.microsoft.com/office/drawing/2014/main" val="2378014487"/>
                  </a:ext>
                </a:extLst>
              </a:tr>
              <a:tr h="790864">
                <a:tc>
                  <a:txBody>
                    <a:bodyPr/>
                    <a:lstStyle/>
                    <a:p>
                      <a:pPr algn="ctr" fontAlgn="ctr"/>
                      <a:r>
                        <a:rPr lang="fr-FR" sz="1600" u="none" strike="noStrike">
                          <a:effectLst/>
                        </a:rPr>
                        <a:t>D2</a:t>
                      </a:r>
                      <a:endParaRPr lang="fr-FR" sz="1600" b="1" i="0" u="none" strike="noStrike">
                        <a:solidFill>
                          <a:srgbClr val="000000"/>
                        </a:solidFill>
                        <a:effectLst/>
                        <a:latin typeface="Calibri" panose="020F0502020204030204" pitchFamily="34" charset="0"/>
                      </a:endParaRPr>
                    </a:p>
                  </a:txBody>
                  <a:tcPr marL="5114" marR="5114" marT="5114" marB="0" anchor="ctr"/>
                </a:tc>
                <a:tc>
                  <a:txBody>
                    <a:bodyPr/>
                    <a:lstStyle/>
                    <a:p>
                      <a:pPr algn="l" fontAlgn="b"/>
                      <a:endParaRPr lang="fr-FR" sz="600" b="0" i="0" u="none" strike="noStrike">
                        <a:solidFill>
                          <a:srgbClr val="000000"/>
                        </a:solidFill>
                        <a:effectLst/>
                        <a:latin typeface="Calibri" panose="020F0502020204030204" pitchFamily="34" charset="0"/>
                      </a:endParaRPr>
                    </a:p>
                  </a:txBody>
                  <a:tcPr marL="5114" marR="5114" marT="5114" marB="0" anchor="b"/>
                </a:tc>
                <a:tc>
                  <a:txBody>
                    <a:bodyPr/>
                    <a:lstStyle/>
                    <a:p>
                      <a:pPr algn="l" fontAlgn="b"/>
                      <a:endParaRPr lang="fr-FR" sz="600" b="0" i="0" u="none" strike="noStrike">
                        <a:solidFill>
                          <a:srgbClr val="000000"/>
                        </a:solidFill>
                        <a:effectLst/>
                        <a:latin typeface="Calibri" panose="020F0502020204030204" pitchFamily="34" charset="0"/>
                      </a:endParaRPr>
                    </a:p>
                  </a:txBody>
                  <a:tcPr marL="5114" marR="5114" marT="5114" marB="0" anchor="b"/>
                </a:tc>
                <a:extLst>
                  <a:ext uri="{0D108BD9-81ED-4DB2-BD59-A6C34878D82A}">
                    <a16:rowId xmlns:a16="http://schemas.microsoft.com/office/drawing/2014/main" val="3065108318"/>
                  </a:ext>
                </a:extLst>
              </a:tr>
              <a:tr h="474519">
                <a:tc>
                  <a:txBody>
                    <a:bodyPr/>
                    <a:lstStyle/>
                    <a:p>
                      <a:pPr algn="ctr" fontAlgn="ctr"/>
                      <a:r>
                        <a:rPr lang="fr-FR" sz="1600" u="none" strike="noStrike">
                          <a:effectLst/>
                        </a:rPr>
                        <a:t>L3</a:t>
                      </a:r>
                      <a:endParaRPr lang="fr-FR" sz="1600" b="1" i="0" u="none" strike="noStrike">
                        <a:solidFill>
                          <a:srgbClr val="000000"/>
                        </a:solidFill>
                        <a:effectLst/>
                        <a:latin typeface="Calibri" panose="020F0502020204030204" pitchFamily="34" charset="0"/>
                      </a:endParaRPr>
                    </a:p>
                  </a:txBody>
                  <a:tcPr marL="5114" marR="5114" marT="5114" marB="0" anchor="ctr"/>
                </a:tc>
                <a:tc>
                  <a:txBody>
                    <a:bodyPr/>
                    <a:lstStyle/>
                    <a:p>
                      <a:pPr algn="l" fontAlgn="b"/>
                      <a:endParaRPr lang="fr-FR" sz="600" b="0" i="0" u="none" strike="noStrike">
                        <a:solidFill>
                          <a:srgbClr val="000000"/>
                        </a:solidFill>
                        <a:effectLst/>
                        <a:latin typeface="Calibri" panose="020F0502020204030204" pitchFamily="34" charset="0"/>
                      </a:endParaRPr>
                    </a:p>
                  </a:txBody>
                  <a:tcPr marL="5114" marR="5114" marT="5114" marB="0" anchor="b"/>
                </a:tc>
                <a:tc>
                  <a:txBody>
                    <a:bodyPr/>
                    <a:lstStyle/>
                    <a:p>
                      <a:pPr algn="l" fontAlgn="b"/>
                      <a:endParaRPr lang="fr-FR" sz="600" b="0" i="0" u="none" strike="noStrike">
                        <a:solidFill>
                          <a:srgbClr val="000000"/>
                        </a:solidFill>
                        <a:effectLst/>
                        <a:latin typeface="Calibri" panose="020F0502020204030204" pitchFamily="34" charset="0"/>
                      </a:endParaRPr>
                    </a:p>
                  </a:txBody>
                  <a:tcPr marL="5114" marR="5114" marT="5114" marB="0" anchor="b"/>
                </a:tc>
                <a:extLst>
                  <a:ext uri="{0D108BD9-81ED-4DB2-BD59-A6C34878D82A}">
                    <a16:rowId xmlns:a16="http://schemas.microsoft.com/office/drawing/2014/main" val="2941684324"/>
                  </a:ext>
                </a:extLst>
              </a:tr>
              <a:tr h="150264">
                <a:tc>
                  <a:txBody>
                    <a:bodyPr/>
                    <a:lstStyle/>
                    <a:p>
                      <a:pPr algn="ctr" fontAlgn="ctr"/>
                      <a:r>
                        <a:rPr lang="fr-FR" sz="1600" u="none" strike="noStrike">
                          <a:effectLst/>
                        </a:rPr>
                        <a:t>M1</a:t>
                      </a:r>
                      <a:endParaRPr lang="fr-FR" sz="1600" b="1" i="0" u="none" strike="noStrike">
                        <a:solidFill>
                          <a:srgbClr val="000000"/>
                        </a:solidFill>
                        <a:effectLst/>
                        <a:latin typeface="Calibri" panose="020F0502020204030204" pitchFamily="34" charset="0"/>
                      </a:endParaRPr>
                    </a:p>
                  </a:txBody>
                  <a:tcPr marL="5114" marR="5114" marT="5114" marB="0" anchor="ctr"/>
                </a:tc>
                <a:tc>
                  <a:txBody>
                    <a:bodyPr/>
                    <a:lstStyle/>
                    <a:p>
                      <a:pPr algn="l" fontAlgn="b"/>
                      <a:endParaRPr lang="fr-FR" sz="600" b="0" i="0" u="none" strike="noStrike">
                        <a:solidFill>
                          <a:srgbClr val="000000"/>
                        </a:solidFill>
                        <a:effectLst/>
                        <a:latin typeface="Calibri" panose="020F0502020204030204" pitchFamily="34" charset="0"/>
                      </a:endParaRPr>
                    </a:p>
                  </a:txBody>
                  <a:tcPr marL="5114" marR="5114" marT="5114" marB="0" anchor="b"/>
                </a:tc>
                <a:tc>
                  <a:txBody>
                    <a:bodyPr/>
                    <a:lstStyle/>
                    <a:p>
                      <a:pPr algn="l" fontAlgn="b"/>
                      <a:endParaRPr lang="fr-FR" sz="600" b="0" i="0" u="none" strike="noStrike">
                        <a:solidFill>
                          <a:srgbClr val="000000"/>
                        </a:solidFill>
                        <a:effectLst/>
                        <a:latin typeface="Calibri" panose="020F0502020204030204" pitchFamily="34" charset="0"/>
                      </a:endParaRPr>
                    </a:p>
                  </a:txBody>
                  <a:tcPr marL="5114" marR="5114" marT="5114" marB="0" anchor="b"/>
                </a:tc>
                <a:extLst>
                  <a:ext uri="{0D108BD9-81ED-4DB2-BD59-A6C34878D82A}">
                    <a16:rowId xmlns:a16="http://schemas.microsoft.com/office/drawing/2014/main" val="1852741543"/>
                  </a:ext>
                </a:extLst>
              </a:tr>
              <a:tr h="462180">
                <a:tc>
                  <a:txBody>
                    <a:bodyPr/>
                    <a:lstStyle/>
                    <a:p>
                      <a:pPr algn="ctr" fontAlgn="ctr"/>
                      <a:r>
                        <a:rPr lang="fr-FR" sz="1600" u="none" strike="noStrike" dirty="0">
                          <a:effectLst/>
                        </a:rPr>
                        <a:t>M2</a:t>
                      </a:r>
                      <a:endParaRPr lang="fr-FR" sz="1600" b="1" i="0" u="none" strike="noStrike" dirty="0">
                        <a:solidFill>
                          <a:srgbClr val="000000"/>
                        </a:solidFill>
                        <a:effectLst/>
                        <a:latin typeface="Calibri" panose="020F0502020204030204" pitchFamily="34" charset="0"/>
                      </a:endParaRPr>
                    </a:p>
                  </a:txBody>
                  <a:tcPr marL="5114" marR="5114" marT="5114" marB="0" anchor="ctr"/>
                </a:tc>
                <a:tc>
                  <a:txBody>
                    <a:bodyPr/>
                    <a:lstStyle/>
                    <a:p>
                      <a:pPr algn="l" fontAlgn="b"/>
                      <a:endParaRPr lang="fr-FR" sz="600" b="0" i="0" u="none" strike="noStrike">
                        <a:solidFill>
                          <a:srgbClr val="000000"/>
                        </a:solidFill>
                        <a:effectLst/>
                        <a:latin typeface="Calibri" panose="020F0502020204030204" pitchFamily="34" charset="0"/>
                      </a:endParaRPr>
                    </a:p>
                  </a:txBody>
                  <a:tcPr marL="5114" marR="5114" marT="5114" marB="0" anchor="b"/>
                </a:tc>
                <a:tc>
                  <a:txBody>
                    <a:bodyPr/>
                    <a:lstStyle/>
                    <a:p>
                      <a:pPr algn="l" fontAlgn="b"/>
                      <a:endParaRPr lang="fr-FR" sz="600" b="0" i="0" u="none" strike="noStrike" dirty="0">
                        <a:solidFill>
                          <a:srgbClr val="000000"/>
                        </a:solidFill>
                        <a:effectLst/>
                        <a:latin typeface="Calibri" panose="020F0502020204030204" pitchFamily="34" charset="0"/>
                      </a:endParaRPr>
                    </a:p>
                  </a:txBody>
                  <a:tcPr marL="5114" marR="5114" marT="5114" marB="0" anchor="b"/>
                </a:tc>
                <a:extLst>
                  <a:ext uri="{0D108BD9-81ED-4DB2-BD59-A6C34878D82A}">
                    <a16:rowId xmlns:a16="http://schemas.microsoft.com/office/drawing/2014/main" val="1266607663"/>
                  </a:ext>
                </a:extLst>
              </a:tr>
            </a:tbl>
          </a:graphicData>
        </a:graphic>
      </p:graphicFrame>
    </p:spTree>
    <p:extLst>
      <p:ext uri="{BB962C8B-B14F-4D97-AF65-F5344CB8AC3E}">
        <p14:creationId xmlns:p14="http://schemas.microsoft.com/office/powerpoint/2010/main" val="102609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C4EDC19-F089-734B-A975-B824F01D7855}"/>
              </a:ext>
            </a:extLst>
          </p:cNvPr>
          <p:cNvSpPr>
            <a:spLocks noGrp="1"/>
          </p:cNvSpPr>
          <p:nvPr>
            <p:ph idx="1"/>
          </p:nvPr>
        </p:nvSpPr>
        <p:spPr>
          <a:xfrm>
            <a:off x="838200" y="1825625"/>
            <a:ext cx="10452100" cy="2632075"/>
          </a:xfrm>
        </p:spPr>
        <p:txBody>
          <a:bodyPr/>
          <a:lstStyle/>
          <a:p>
            <a:r>
              <a:rPr lang="fr-FR" dirty="0"/>
              <a:t>Groupes de 10 max</a:t>
            </a:r>
          </a:p>
          <a:p>
            <a:r>
              <a:rPr lang="fr-FR" dirty="0"/>
              <a:t>3 diapos max</a:t>
            </a:r>
          </a:p>
          <a:p>
            <a:r>
              <a:rPr lang="fr-FR" dirty="0"/>
              <a:t>1h15</a:t>
            </a:r>
          </a:p>
          <a:p>
            <a:r>
              <a:rPr lang="fr-FR" dirty="0"/>
              <a:t>Retour en grand groupe</a:t>
            </a:r>
          </a:p>
        </p:txBody>
      </p:sp>
    </p:spTree>
    <p:extLst>
      <p:ext uri="{BB962C8B-B14F-4D97-AF65-F5344CB8AC3E}">
        <p14:creationId xmlns:p14="http://schemas.microsoft.com/office/powerpoint/2010/main" val="3916324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98FDBE-C62A-5D43-BCF0-9FC0D36489B3}"/>
              </a:ext>
            </a:extLst>
          </p:cNvPr>
          <p:cNvSpPr>
            <a:spLocks noGrp="1"/>
          </p:cNvSpPr>
          <p:nvPr>
            <p:ph type="title"/>
          </p:nvPr>
        </p:nvSpPr>
        <p:spPr/>
        <p:txBody>
          <a:bodyPr/>
          <a:lstStyle/>
          <a:p>
            <a:pPr algn="ctr"/>
            <a:r>
              <a:rPr lang="fr-FR" dirty="0"/>
              <a:t>Synthèse travaux de groupe</a:t>
            </a:r>
          </a:p>
        </p:txBody>
      </p:sp>
      <p:sp>
        <p:nvSpPr>
          <p:cNvPr id="3" name="Espace réservé du contenu 2">
            <a:extLst>
              <a:ext uri="{FF2B5EF4-FFF2-40B4-BE49-F238E27FC236}">
                <a16:creationId xmlns:a16="http://schemas.microsoft.com/office/drawing/2014/main" id="{9D1C1DBA-BE62-474F-A3C2-6198441D5A6F}"/>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74793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545070-2514-844F-BC12-246412EE6632}"/>
              </a:ext>
            </a:extLst>
          </p:cNvPr>
          <p:cNvSpPr>
            <a:spLocks noGrp="1"/>
          </p:cNvSpPr>
          <p:nvPr>
            <p:ph type="ctrTitle"/>
          </p:nvPr>
        </p:nvSpPr>
        <p:spPr/>
        <p:txBody>
          <a:bodyPr/>
          <a:lstStyle/>
          <a:p>
            <a:r>
              <a:rPr lang="fr-FR" dirty="0"/>
              <a:t>Études relations emploi- formation STAPS</a:t>
            </a:r>
          </a:p>
        </p:txBody>
      </p:sp>
      <p:sp>
        <p:nvSpPr>
          <p:cNvPr id="3" name="Sous-titre 2">
            <a:extLst>
              <a:ext uri="{FF2B5EF4-FFF2-40B4-BE49-F238E27FC236}">
                <a16:creationId xmlns:a16="http://schemas.microsoft.com/office/drawing/2014/main" id="{92711637-4397-EB4F-BCBD-0F91A78E8999}"/>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97143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083DF6-6D6E-274D-AEAE-CBC6EEB07560}"/>
              </a:ext>
            </a:extLst>
          </p:cNvPr>
          <p:cNvSpPr>
            <a:spLocks noGrp="1"/>
          </p:cNvSpPr>
          <p:nvPr>
            <p:ph type="title"/>
          </p:nvPr>
        </p:nvSpPr>
        <p:spPr>
          <a:xfrm>
            <a:off x="838200" y="124297"/>
            <a:ext cx="10426430" cy="1113479"/>
          </a:xfrm>
        </p:spPr>
        <p:txBody>
          <a:bodyPr>
            <a:noAutofit/>
          </a:bodyPr>
          <a:lstStyle/>
          <a:p>
            <a:pPr algn="ctr"/>
            <a:r>
              <a:rPr lang="fr-FR" sz="2400" dirty="0"/>
              <a:t>Enquêtes OVE : </a:t>
            </a:r>
            <a:br>
              <a:rPr lang="fr-FR" sz="2400" dirty="0"/>
            </a:br>
            <a:r>
              <a:rPr lang="fr-FR" sz="2400" dirty="0">
                <a:hlinkClick r:id="rId2"/>
              </a:rPr>
              <a:t>https://www.univ-lyon1.fr/formation/orientation-stages-et-emploi/insertion-professionnelle</a:t>
            </a:r>
            <a:r>
              <a:rPr lang="fr-FR" sz="2400" dirty="0"/>
              <a:t> </a:t>
            </a:r>
          </a:p>
        </p:txBody>
      </p:sp>
      <p:sp>
        <p:nvSpPr>
          <p:cNvPr id="7" name="Espace réservé du contenu 6">
            <a:extLst>
              <a:ext uri="{FF2B5EF4-FFF2-40B4-BE49-F238E27FC236}">
                <a16:creationId xmlns:a16="http://schemas.microsoft.com/office/drawing/2014/main" id="{FD3C5DA2-96BA-A440-AF0F-88410E27FE89}"/>
              </a:ext>
            </a:extLst>
          </p:cNvPr>
          <p:cNvSpPr>
            <a:spLocks noGrp="1"/>
          </p:cNvSpPr>
          <p:nvPr>
            <p:ph idx="1"/>
          </p:nvPr>
        </p:nvSpPr>
        <p:spPr/>
        <p:txBody>
          <a:bodyPr>
            <a:normAutofit fontScale="92500" lnSpcReduction="10000"/>
          </a:bodyPr>
          <a:lstStyle/>
          <a:p>
            <a:r>
              <a:rPr lang="fr-FR" dirty="0"/>
              <a:t>Les licences : </a:t>
            </a:r>
            <a:r>
              <a:rPr lang="fr-FR" dirty="0">
                <a:hlinkClick r:id="rId3"/>
              </a:rPr>
              <a:t>https://www.univ-lyon1.fr/formation/orientation-stages-et-emploi/insertion-professionnelle/devenir-des-licences-2019</a:t>
            </a:r>
            <a:r>
              <a:rPr lang="fr-FR" dirty="0"/>
              <a:t> </a:t>
            </a:r>
          </a:p>
          <a:p>
            <a:r>
              <a:rPr lang="fr-FR" dirty="0"/>
              <a:t>Les </a:t>
            </a:r>
            <a:r>
              <a:rPr lang="fr-FR" dirty="0" err="1"/>
              <a:t>deust</a:t>
            </a:r>
            <a:r>
              <a:rPr lang="fr-FR" dirty="0"/>
              <a:t> : </a:t>
            </a:r>
            <a:r>
              <a:rPr lang="fr-FR" dirty="0">
                <a:hlinkClick r:id="rId4"/>
              </a:rPr>
              <a:t>https://www.univ-lyon1.fr/formation/orientation-stages-et-emploi/insertion-professionnelle/devenir-des-deust-2018</a:t>
            </a:r>
            <a:r>
              <a:rPr lang="fr-FR" dirty="0"/>
              <a:t> </a:t>
            </a:r>
          </a:p>
          <a:p>
            <a:r>
              <a:rPr lang="fr-FR" dirty="0"/>
              <a:t>Les licences pro : </a:t>
            </a:r>
            <a:r>
              <a:rPr lang="fr-FR" dirty="0">
                <a:hlinkClick r:id="rId5"/>
              </a:rPr>
              <a:t>https://www.univ-lyon1.fr/formation/orientation-stages-et-emploi/insertion-professionnelle/enquete-dinsertion-pro-licence-pro-2017</a:t>
            </a:r>
            <a:r>
              <a:rPr lang="fr-FR" dirty="0"/>
              <a:t> </a:t>
            </a:r>
          </a:p>
          <a:p>
            <a:r>
              <a:rPr lang="fr-FR" dirty="0"/>
              <a:t>Les masters : </a:t>
            </a:r>
          </a:p>
          <a:p>
            <a:pPr lvl="1"/>
            <a:r>
              <a:rPr lang="fr-FR" dirty="0">
                <a:hlinkClick r:id="rId6"/>
              </a:rPr>
              <a:t>https://www.univ-lyon1.fr/formation/orientation-stages-et-emploi/insertion-professionnelle/enquete-dinsertion-pro-master-2018-12-mois-apres-le-diplome</a:t>
            </a:r>
            <a:r>
              <a:rPr lang="fr-FR" dirty="0"/>
              <a:t> </a:t>
            </a:r>
          </a:p>
          <a:p>
            <a:pPr lvl="1"/>
            <a:r>
              <a:rPr lang="fr-FR" dirty="0">
                <a:hlinkClick r:id="rId7"/>
              </a:rPr>
              <a:t>https://www.univ-lyon1.fr/formation/orientation-stages-et-emploi/insertion-professionnelle/enquete-dinsertion-pro-master-2017-30-mois-apres-le-diplome</a:t>
            </a:r>
            <a:r>
              <a:rPr lang="fr-FR" dirty="0"/>
              <a:t>  </a:t>
            </a:r>
          </a:p>
        </p:txBody>
      </p:sp>
    </p:spTree>
    <p:extLst>
      <p:ext uri="{BB962C8B-B14F-4D97-AF65-F5344CB8AC3E}">
        <p14:creationId xmlns:p14="http://schemas.microsoft.com/office/powerpoint/2010/main" val="4288890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B68677A2-E235-7241-BA1C-3E72F0C97B95}"/>
              </a:ext>
            </a:extLst>
          </p:cNvPr>
          <p:cNvPicPr>
            <a:picLocks noGrp="1" noChangeAspect="1"/>
          </p:cNvPicPr>
          <p:nvPr>
            <p:ph idx="1"/>
          </p:nvPr>
        </p:nvPicPr>
        <p:blipFill>
          <a:blip r:embed="rId2"/>
          <a:stretch>
            <a:fillRect/>
          </a:stretch>
        </p:blipFill>
        <p:spPr>
          <a:xfrm>
            <a:off x="3281082" y="177162"/>
            <a:ext cx="5292763" cy="5999802"/>
          </a:xfrm>
        </p:spPr>
      </p:pic>
    </p:spTree>
    <p:extLst>
      <p:ext uri="{BB962C8B-B14F-4D97-AF65-F5344CB8AC3E}">
        <p14:creationId xmlns:p14="http://schemas.microsoft.com/office/powerpoint/2010/main" val="103625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1ED379AA-87D0-0740-82B9-537330A24D03}"/>
              </a:ext>
            </a:extLst>
          </p:cNvPr>
          <p:cNvPicPr>
            <a:picLocks noGrp="1" noChangeAspect="1"/>
          </p:cNvPicPr>
          <p:nvPr>
            <p:ph idx="1"/>
          </p:nvPr>
        </p:nvPicPr>
        <p:blipFill>
          <a:blip r:embed="rId2"/>
          <a:stretch>
            <a:fillRect/>
          </a:stretch>
        </p:blipFill>
        <p:spPr>
          <a:xfrm>
            <a:off x="2552167" y="-25216"/>
            <a:ext cx="6279862" cy="6883215"/>
          </a:xfrm>
        </p:spPr>
      </p:pic>
    </p:spTree>
    <p:extLst>
      <p:ext uri="{BB962C8B-B14F-4D97-AF65-F5344CB8AC3E}">
        <p14:creationId xmlns:p14="http://schemas.microsoft.com/office/powerpoint/2010/main" val="17863337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1989</Words>
  <Application>Microsoft Office PowerPoint</Application>
  <PresentationFormat>Grand écran</PresentationFormat>
  <Paragraphs>392</Paragraphs>
  <Slides>52</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52</vt:i4>
      </vt:variant>
    </vt:vector>
  </HeadingPairs>
  <TitlesOfParts>
    <vt:vector size="56" baseType="lpstr">
      <vt:lpstr>Arial</vt:lpstr>
      <vt:lpstr>Calibri</vt:lpstr>
      <vt:lpstr>Calibri Light</vt:lpstr>
      <vt:lpstr>Thème Office</vt:lpstr>
      <vt:lpstr>AG rentrée Semestre printemps 2021</vt:lpstr>
      <vt:lpstr>Présentation PowerPoint</vt:lpstr>
      <vt:lpstr>Des solutions et des entraides à trouver (2è partie AG)</vt:lpstr>
      <vt:lpstr>Présentation PowerPoint</vt:lpstr>
      <vt:lpstr>Une UFR qui se donne les moyens pour accompagner les projets et le fonctionnement</vt:lpstr>
      <vt:lpstr>Études relations emploi- formation STAPS</vt:lpstr>
      <vt:lpstr>Enquêtes OVE :  https://www.univ-lyon1.fr/formation/orientation-stages-et-emploi/insertion-professionnelle </vt:lpstr>
      <vt:lpstr>Présentation PowerPoint</vt:lpstr>
      <vt:lpstr>Présentation PowerPoint</vt:lpstr>
      <vt:lpstr>Présentation PowerPoint</vt:lpstr>
      <vt:lpstr>Enquête GAREF- C3D promo 2015-2016 : national  </vt:lpstr>
      <vt:lpstr>Présentation PowerPoint</vt:lpstr>
      <vt:lpstr>Présentation PowerPoint</vt:lpstr>
      <vt:lpstr>Présentation PowerPoint</vt:lpstr>
      <vt:lpstr>Présentation PowerPoint</vt:lpstr>
      <vt:lpstr>Enquête GAREF- C3D promo 2015-2016 : Lyon</vt:lpstr>
      <vt:lpstr>Présentation PowerPoint</vt:lpstr>
      <vt:lpstr>Présentation PowerPoint</vt:lpstr>
      <vt:lpstr>Présentation PowerPoint</vt:lpstr>
      <vt:lpstr>Présentation PowerPoint</vt:lpstr>
      <vt:lpstr>Insertion professionnelle des étudiants en STAPS à Lyon :  situation des étudiants et besoins des entreprises</vt:lpstr>
      <vt:lpstr>Deux enquêtes</vt:lpstr>
      <vt:lpstr>Enquête auprès des diplômés</vt:lpstr>
      <vt:lpstr>Tableau de bord interactif :   https://poschut.wixsite.com/ufrstapslyon  Mot de passe: lyoninsertion </vt:lpstr>
      <vt:lpstr>Présentation PowerPoint</vt:lpstr>
      <vt:lpstr>Présentation PowerPoint</vt:lpstr>
      <vt:lpstr>Présentation PowerPoint</vt:lpstr>
      <vt:lpstr>Présentation PowerPoint</vt:lpstr>
      <vt:lpstr>Présentation PowerPoint</vt:lpstr>
      <vt:lpstr>Des méthodes et des échéances</vt:lpstr>
      <vt:lpstr>Les enjeux de l’APC</vt:lpstr>
      <vt:lpstr>Le processus</vt:lpstr>
      <vt:lpstr>Des changements structurels</vt:lpstr>
      <vt:lpstr>Axes d’amélioration de l’offre de formation suite à l’évaluation HCERES</vt:lpstr>
      <vt:lpstr>Groupes de travail (règlement intérieur de l’UFR)</vt:lpstr>
      <vt:lpstr>Les étapes</vt:lpstr>
      <vt:lpstr>Échéances « accréditation »</vt:lpstr>
      <vt:lpstr>« Chantier L1/L2 » Etape 1/2(Définition UE et UE compétences)</vt:lpstr>
      <vt:lpstr>« Chantier L3 » Etape 2 (UE / compétences)</vt:lpstr>
      <vt:lpstr>« Chantier MASTER » Etape 2 (Ue/compétence)</vt:lpstr>
      <vt:lpstr>« Chantier formations pro » -Etape 2 (répartition)</vt:lpstr>
      <vt:lpstr>Axes de travail pour les départements définis en bureau</vt:lpstr>
      <vt:lpstr>Des sujets en débat</vt:lpstr>
      <vt:lpstr>Présentation PowerPoint</vt:lpstr>
      <vt:lpstr>Présentation PowerPoint</vt:lpstr>
      <vt:lpstr>Présentation PowerPoint</vt:lpstr>
      <vt:lpstr>Présentation PowerPoint</vt:lpstr>
      <vt:lpstr>Présentation PowerPoint</vt:lpstr>
      <vt:lpstr>En conclusion 1ère partie</vt:lpstr>
      <vt:lpstr>Mais l’enjeu est aussi de réussir le 2è semestre et de sauver l’année</vt:lpstr>
      <vt:lpstr>Présentation PowerPoint</vt:lpstr>
      <vt:lpstr>Synthèse travaux de groupe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 rentrée Semestre printemps 2021</dc:title>
  <dc:creator>Microsoft Office User</dc:creator>
  <cp:lastModifiedBy>jc WECKERLE</cp:lastModifiedBy>
  <cp:revision>35</cp:revision>
  <dcterms:created xsi:type="dcterms:W3CDTF">2021-01-05T17:37:40Z</dcterms:created>
  <dcterms:modified xsi:type="dcterms:W3CDTF">2021-01-07T11:15:59Z</dcterms:modified>
</cp:coreProperties>
</file>