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64" r:id="rId2"/>
    <p:sldId id="265" r:id="rId3"/>
    <p:sldId id="266" r:id="rId4"/>
    <p:sldId id="268" r:id="rId5"/>
    <p:sldId id="259" r:id="rId6"/>
    <p:sldId id="270" r:id="rId7"/>
    <p:sldId id="288" r:id="rId8"/>
    <p:sldId id="257" r:id="rId9"/>
    <p:sldId id="263" r:id="rId10"/>
    <p:sldId id="262" r:id="rId11"/>
    <p:sldId id="258" r:id="rId12"/>
    <p:sldId id="274" r:id="rId13"/>
    <p:sldId id="271" r:id="rId14"/>
    <p:sldId id="272" r:id="rId15"/>
    <p:sldId id="273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8" r:id="rId25"/>
    <p:sldId id="289" r:id="rId26"/>
    <p:sldId id="279" r:id="rId27"/>
    <p:sldId id="280" r:id="rId28"/>
    <p:sldId id="281" r:id="rId29"/>
    <p:sldId id="282" r:id="rId30"/>
    <p:sldId id="287" r:id="rId31"/>
    <p:sldId id="283" r:id="rId32"/>
    <p:sldId id="284" r:id="rId33"/>
    <p:sldId id="285" r:id="rId34"/>
    <p:sldId id="286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22" autoAdjust="0"/>
  </p:normalViewPr>
  <p:slideViewPr>
    <p:cSldViewPr snapToGrid="0" snapToObjects="1">
      <p:cViewPr varScale="1">
        <p:scale>
          <a:sx n="36" d="100"/>
          <a:sy n="36" d="100"/>
        </p:scale>
        <p:origin x="-2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4A082-2651-4875-99AA-5CB75F624F5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A4A414-5D11-4265-9017-ADBA493935E0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2400" b="1" dirty="0" smtClean="0">
              <a:solidFill>
                <a:srgbClr val="FFFF00"/>
              </a:solidFill>
            </a:rPr>
            <a:t>UFR STAPS </a:t>
          </a:r>
          <a:r>
            <a:rPr lang="fr-FR" sz="2400" b="1" dirty="0" smtClean="0"/>
            <a:t>Lyon 1 </a:t>
          </a:r>
          <a:r>
            <a:rPr lang="fr-FR" sz="2400" b="1" dirty="0" smtClean="0">
              <a:solidFill>
                <a:schemeClr val="bg1"/>
              </a:solidFill>
            </a:rPr>
            <a:t>bien positionnée </a:t>
          </a:r>
          <a:r>
            <a:rPr lang="fr-FR" sz="2400" b="1" dirty="0" smtClean="0"/>
            <a:t>&amp; reconnue</a:t>
          </a:r>
          <a:endParaRPr lang="fr-FR" sz="2400" b="1" dirty="0">
            <a:solidFill>
              <a:schemeClr val="bg1"/>
            </a:solidFill>
          </a:endParaRPr>
        </a:p>
      </dgm:t>
    </dgm:pt>
    <dgm:pt modelId="{E5998C1B-D39B-4A3C-8B4C-1642955A6AA5}" type="parTrans" cxnId="{873CA78F-7371-4126-A708-F1AC4A867A87}">
      <dgm:prSet/>
      <dgm:spPr/>
      <dgm:t>
        <a:bodyPr/>
        <a:lstStyle/>
        <a:p>
          <a:endParaRPr lang="fr-FR"/>
        </a:p>
      </dgm:t>
    </dgm:pt>
    <dgm:pt modelId="{55A0B82A-8100-4248-9DA2-B995627B193D}" type="sibTrans" cxnId="{873CA78F-7371-4126-A708-F1AC4A867A87}">
      <dgm:prSet/>
      <dgm:spPr/>
      <dgm:t>
        <a:bodyPr/>
        <a:lstStyle/>
        <a:p>
          <a:endParaRPr lang="fr-FR"/>
        </a:p>
      </dgm:t>
    </dgm:pt>
    <dgm:pt modelId="{5F1303EC-CF39-4441-B32B-55B3DB7BAE58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1800" dirty="0" smtClean="0"/>
            <a:t>Un </a:t>
          </a:r>
          <a:r>
            <a:rPr lang="fr-FR" sz="1800" b="1" dirty="0" smtClean="0">
              <a:solidFill>
                <a:srgbClr val="FFFF00"/>
              </a:solidFill>
            </a:rPr>
            <a:t>étudiant</a:t>
          </a:r>
          <a:r>
            <a:rPr lang="fr-FR" sz="1800" b="1" dirty="0" smtClean="0"/>
            <a:t> bien formé</a:t>
          </a:r>
          <a:endParaRPr lang="fr-FR" sz="1800" b="1" dirty="0"/>
        </a:p>
      </dgm:t>
    </dgm:pt>
    <dgm:pt modelId="{ED92DAC8-77EB-4C8D-B6D7-44B9A96467FE}" type="parTrans" cxnId="{9FE38DD8-0209-4AA9-B2C6-B6462E3A8C54}">
      <dgm:prSet/>
      <dgm:spPr/>
      <dgm:t>
        <a:bodyPr/>
        <a:lstStyle/>
        <a:p>
          <a:endParaRPr lang="fr-FR"/>
        </a:p>
      </dgm:t>
    </dgm:pt>
    <dgm:pt modelId="{195E8803-8384-40E2-A123-8E6836064591}" type="sibTrans" cxnId="{9FE38DD8-0209-4AA9-B2C6-B6462E3A8C54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0AA5E3AD-1948-4921-89A5-79B4208C4902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1800" dirty="0" smtClean="0"/>
            <a:t>Une </a:t>
          </a:r>
          <a:r>
            <a:rPr lang="fr-FR" sz="1800" b="1" dirty="0" smtClean="0">
              <a:solidFill>
                <a:srgbClr val="FFFF00"/>
              </a:solidFill>
            </a:rPr>
            <a:t>recherche</a:t>
          </a:r>
          <a:r>
            <a:rPr lang="fr-FR" sz="1800" b="1" dirty="0" smtClean="0"/>
            <a:t> d’excellence</a:t>
          </a:r>
          <a:endParaRPr lang="fr-FR" sz="1800" b="1" dirty="0"/>
        </a:p>
      </dgm:t>
    </dgm:pt>
    <dgm:pt modelId="{4775BFA5-5359-4E3B-A8A6-9766608A3544}" type="parTrans" cxnId="{F41AA92C-90B9-4538-91BC-036C105020D5}">
      <dgm:prSet/>
      <dgm:spPr/>
      <dgm:t>
        <a:bodyPr/>
        <a:lstStyle/>
        <a:p>
          <a:endParaRPr lang="fr-FR"/>
        </a:p>
      </dgm:t>
    </dgm:pt>
    <dgm:pt modelId="{22C49089-650A-4AA9-869C-4D670EEE4756}" type="sibTrans" cxnId="{F41AA92C-90B9-4538-91BC-036C105020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6106BFEC-2701-493F-AE08-ADF505F52058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1800" dirty="0" smtClean="0"/>
            <a:t>Des </a:t>
          </a:r>
          <a:r>
            <a:rPr lang="fr-FR" sz="1800" b="1" dirty="0" smtClean="0">
              <a:solidFill>
                <a:srgbClr val="FFFF00"/>
              </a:solidFill>
            </a:rPr>
            <a:t>partenaires socio-professionnels </a:t>
          </a:r>
          <a:r>
            <a:rPr lang="fr-FR" sz="1800" b="1" dirty="0" smtClean="0"/>
            <a:t>satisfaits</a:t>
          </a:r>
          <a:endParaRPr lang="fr-FR" sz="1800" b="1" dirty="0"/>
        </a:p>
      </dgm:t>
    </dgm:pt>
    <dgm:pt modelId="{8C252C82-798B-40AB-A271-A8B4774D7C30}" type="parTrans" cxnId="{F8290558-8346-4D6B-AD10-C72921CF6DCE}">
      <dgm:prSet/>
      <dgm:spPr/>
      <dgm:t>
        <a:bodyPr/>
        <a:lstStyle/>
        <a:p>
          <a:endParaRPr lang="fr-FR"/>
        </a:p>
      </dgm:t>
    </dgm:pt>
    <dgm:pt modelId="{07413DD1-C039-4DB8-9641-12E93CAD2141}" type="sibTrans" cxnId="{F8290558-8346-4D6B-AD10-C72921CF6DCE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F54F5157-ED34-4C41-92D5-73E6EC43FA1F}">
      <dgm:prSet phldrT="[Texte]" custT="1"/>
      <dgm:spPr>
        <a:solidFill>
          <a:srgbClr val="0000FF"/>
        </a:solidFill>
      </dgm:spPr>
      <dgm:t>
        <a:bodyPr/>
        <a:lstStyle/>
        <a:p>
          <a:r>
            <a:rPr lang="fr-FR" sz="1800" dirty="0" smtClean="0"/>
            <a:t>Des </a:t>
          </a:r>
          <a:r>
            <a:rPr lang="fr-FR" sz="1800" b="1" dirty="0" smtClean="0">
              <a:solidFill>
                <a:srgbClr val="FFFF00"/>
              </a:solidFill>
            </a:rPr>
            <a:t>formations</a:t>
          </a:r>
          <a:r>
            <a:rPr lang="fr-FR" sz="1800" b="1" dirty="0" smtClean="0"/>
            <a:t> performantes</a:t>
          </a:r>
          <a:endParaRPr lang="fr-FR" sz="1800" b="1" dirty="0"/>
        </a:p>
      </dgm:t>
    </dgm:pt>
    <dgm:pt modelId="{1AA6D8DE-F158-4459-A837-B7B0BC72110B}" type="parTrans" cxnId="{52CBBD10-A333-4F38-921F-135C780A6968}">
      <dgm:prSet/>
      <dgm:spPr/>
      <dgm:t>
        <a:bodyPr/>
        <a:lstStyle/>
        <a:p>
          <a:endParaRPr lang="fr-FR"/>
        </a:p>
      </dgm:t>
    </dgm:pt>
    <dgm:pt modelId="{8536DB23-A3B0-445D-AC68-4E143185C63D}" type="sibTrans" cxnId="{52CBBD10-A333-4F38-921F-135C780A6968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149F831B-6455-4ABA-9E42-280F68A7D02E}">
      <dgm:prSet custT="1"/>
      <dgm:spPr>
        <a:solidFill>
          <a:srgbClr val="0000FF"/>
        </a:solidFill>
      </dgm:spPr>
      <dgm:t>
        <a:bodyPr/>
        <a:lstStyle/>
        <a:p>
          <a:r>
            <a:rPr lang="fr-FR" sz="1800" b="0" dirty="0" smtClean="0"/>
            <a:t>Des </a:t>
          </a:r>
          <a:r>
            <a:rPr lang="fr-FR" sz="1800" b="1" dirty="0" smtClean="0">
              <a:solidFill>
                <a:srgbClr val="FFFF00"/>
              </a:solidFill>
            </a:rPr>
            <a:t>personnels</a:t>
          </a:r>
          <a:r>
            <a:rPr lang="fr-FR" sz="1800" b="1" dirty="0" smtClean="0"/>
            <a:t> satisfaits / épanouis</a:t>
          </a:r>
          <a:endParaRPr lang="fr-FR" sz="1800" b="1" dirty="0"/>
        </a:p>
      </dgm:t>
    </dgm:pt>
    <dgm:pt modelId="{681A719E-164B-4417-8443-7C4FA54A5531}" type="parTrans" cxnId="{C7A33332-4219-48CE-88A3-8812A8674F76}">
      <dgm:prSet/>
      <dgm:spPr/>
      <dgm:t>
        <a:bodyPr/>
        <a:lstStyle/>
        <a:p>
          <a:endParaRPr lang="fr-FR"/>
        </a:p>
      </dgm:t>
    </dgm:pt>
    <dgm:pt modelId="{CBE77589-77C8-44F0-9A53-ECE7CD9D8BC2}" type="sibTrans" cxnId="{C7A33332-4219-48CE-88A3-8812A8674F76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A0B20ED8-E458-4123-BFB7-727C2FC24746}" type="pres">
      <dgm:prSet presAssocID="{81B4A082-2651-4875-99AA-5CB75F624F5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93EE8C6-6FFD-4190-963A-9DEBCAE3F86B}" type="pres">
      <dgm:prSet presAssocID="{FFA4A414-5D11-4265-9017-ADBA493935E0}" presName="centerShape" presStyleLbl="node0" presStyleIdx="0" presStyleCnt="1"/>
      <dgm:spPr/>
      <dgm:t>
        <a:bodyPr/>
        <a:lstStyle/>
        <a:p>
          <a:endParaRPr lang="fr-FR"/>
        </a:p>
      </dgm:t>
    </dgm:pt>
    <dgm:pt modelId="{175B7378-CC02-49D1-A665-9E964B348B48}" type="pres">
      <dgm:prSet presAssocID="{5F1303EC-CF39-4441-B32B-55B3DB7BAE58}" presName="node" presStyleLbl="node1" presStyleIdx="0" presStyleCnt="5" custScaleX="130575" custScaleY="130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4F54E-4875-4449-A31D-5C9A72BD7D01}" type="pres">
      <dgm:prSet presAssocID="{5F1303EC-CF39-4441-B32B-55B3DB7BAE58}" presName="dummy" presStyleCnt="0"/>
      <dgm:spPr/>
    </dgm:pt>
    <dgm:pt modelId="{9A8074F2-88B7-4408-AC29-BA5F8B500819}" type="pres">
      <dgm:prSet presAssocID="{195E8803-8384-40E2-A123-8E6836064591}" presName="sibTrans" presStyleLbl="sibTrans2D1" presStyleIdx="0" presStyleCnt="5"/>
      <dgm:spPr/>
      <dgm:t>
        <a:bodyPr/>
        <a:lstStyle/>
        <a:p>
          <a:endParaRPr lang="fr-FR"/>
        </a:p>
      </dgm:t>
    </dgm:pt>
    <dgm:pt modelId="{7AE2A1D4-0AFF-4947-B01C-5449F048832C}" type="pres">
      <dgm:prSet presAssocID="{149F831B-6455-4ABA-9E42-280F68A7D02E}" presName="node" presStyleLbl="node1" presStyleIdx="1" presStyleCnt="5" custScaleX="130599" custScaleY="1305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219EE-4C38-469A-BF7F-4EA1E523824B}" type="pres">
      <dgm:prSet presAssocID="{149F831B-6455-4ABA-9E42-280F68A7D02E}" presName="dummy" presStyleCnt="0"/>
      <dgm:spPr/>
    </dgm:pt>
    <dgm:pt modelId="{012DE080-0140-4EE1-BF11-17475AB23CDD}" type="pres">
      <dgm:prSet presAssocID="{CBE77589-77C8-44F0-9A53-ECE7CD9D8BC2}" presName="sibTrans" presStyleLbl="sibTrans2D1" presStyleIdx="1" presStyleCnt="5"/>
      <dgm:spPr/>
      <dgm:t>
        <a:bodyPr/>
        <a:lstStyle/>
        <a:p>
          <a:endParaRPr lang="fr-FR"/>
        </a:p>
      </dgm:t>
    </dgm:pt>
    <dgm:pt modelId="{7424B42E-EFF1-4F45-8BC8-1C2F2BF4EAAB}" type="pres">
      <dgm:prSet presAssocID="{0AA5E3AD-1948-4921-89A5-79B4208C4902}" presName="node" presStyleLbl="node1" presStyleIdx="2" presStyleCnt="5" custScaleX="130575" custScaleY="130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41DBF70-2F40-4829-A4E3-37E0D4CBEF2A}" type="pres">
      <dgm:prSet presAssocID="{0AA5E3AD-1948-4921-89A5-79B4208C4902}" presName="dummy" presStyleCnt="0"/>
      <dgm:spPr/>
    </dgm:pt>
    <dgm:pt modelId="{3A74C064-A9AC-4C47-818C-F886F540D978}" type="pres">
      <dgm:prSet presAssocID="{22C49089-650A-4AA9-869C-4D670EEE4756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8FC12E6-BA94-4846-AA58-98C534034216}" type="pres">
      <dgm:prSet presAssocID="{6106BFEC-2701-493F-AE08-ADF505F52058}" presName="node" presStyleLbl="node1" presStyleIdx="3" presStyleCnt="5" custScaleX="130599" custScaleY="130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7B5A8-C585-497F-973C-2AFC9F0C9D3C}" type="pres">
      <dgm:prSet presAssocID="{6106BFEC-2701-493F-AE08-ADF505F52058}" presName="dummy" presStyleCnt="0"/>
      <dgm:spPr/>
    </dgm:pt>
    <dgm:pt modelId="{805A6DD5-56E0-425E-80FF-4D9617CF70F1}" type="pres">
      <dgm:prSet presAssocID="{07413DD1-C039-4DB8-9641-12E93CAD2141}" presName="sibTrans" presStyleLbl="sibTrans2D1" presStyleIdx="3" presStyleCnt="5"/>
      <dgm:spPr/>
      <dgm:t>
        <a:bodyPr/>
        <a:lstStyle/>
        <a:p>
          <a:endParaRPr lang="fr-FR"/>
        </a:p>
      </dgm:t>
    </dgm:pt>
    <dgm:pt modelId="{A09004E6-6C37-43AC-A392-EC3A5AD5B2EF}" type="pres">
      <dgm:prSet presAssocID="{F54F5157-ED34-4C41-92D5-73E6EC43FA1F}" presName="node" presStyleLbl="node1" presStyleIdx="4" presStyleCnt="5" custScaleX="130575" custScaleY="1305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9B3980-010A-421C-A067-96F325F979AC}" type="pres">
      <dgm:prSet presAssocID="{F54F5157-ED34-4C41-92D5-73E6EC43FA1F}" presName="dummy" presStyleCnt="0"/>
      <dgm:spPr/>
    </dgm:pt>
    <dgm:pt modelId="{EB2102DE-9EDF-4E64-8E93-D0118F085BBE}" type="pres">
      <dgm:prSet presAssocID="{8536DB23-A3B0-445D-AC68-4E143185C63D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B1B7AE4F-FEEA-CA48-8297-A19FF2354951}" type="presOf" srcId="{CBE77589-77C8-44F0-9A53-ECE7CD9D8BC2}" destId="{012DE080-0140-4EE1-BF11-17475AB23CDD}" srcOrd="0" destOrd="0" presId="urn:microsoft.com/office/officeart/2005/8/layout/radial6"/>
    <dgm:cxn modelId="{9FE38DD8-0209-4AA9-B2C6-B6462E3A8C54}" srcId="{FFA4A414-5D11-4265-9017-ADBA493935E0}" destId="{5F1303EC-CF39-4441-B32B-55B3DB7BAE58}" srcOrd="0" destOrd="0" parTransId="{ED92DAC8-77EB-4C8D-B6D7-44B9A96467FE}" sibTransId="{195E8803-8384-40E2-A123-8E6836064591}"/>
    <dgm:cxn modelId="{B06BC637-4B4D-0040-A283-17C805FA228A}" type="presOf" srcId="{5F1303EC-CF39-4441-B32B-55B3DB7BAE58}" destId="{175B7378-CC02-49D1-A665-9E964B348B48}" srcOrd="0" destOrd="0" presId="urn:microsoft.com/office/officeart/2005/8/layout/radial6"/>
    <dgm:cxn modelId="{40B3A10B-5D7A-3E45-9A03-167755B64D6F}" type="presOf" srcId="{22C49089-650A-4AA9-869C-4D670EEE4756}" destId="{3A74C064-A9AC-4C47-818C-F886F540D978}" srcOrd="0" destOrd="0" presId="urn:microsoft.com/office/officeart/2005/8/layout/radial6"/>
    <dgm:cxn modelId="{7F1077C6-F60B-E147-AE2E-EB5CC2F36AEE}" type="presOf" srcId="{195E8803-8384-40E2-A123-8E6836064591}" destId="{9A8074F2-88B7-4408-AC29-BA5F8B500819}" srcOrd="0" destOrd="0" presId="urn:microsoft.com/office/officeart/2005/8/layout/radial6"/>
    <dgm:cxn modelId="{873CA78F-7371-4126-A708-F1AC4A867A87}" srcId="{81B4A082-2651-4875-99AA-5CB75F624F54}" destId="{FFA4A414-5D11-4265-9017-ADBA493935E0}" srcOrd="0" destOrd="0" parTransId="{E5998C1B-D39B-4A3C-8B4C-1642955A6AA5}" sibTransId="{55A0B82A-8100-4248-9DA2-B995627B193D}"/>
    <dgm:cxn modelId="{B5DB5B87-9380-D446-A639-7E62ED7C1C5F}" type="presOf" srcId="{07413DD1-C039-4DB8-9641-12E93CAD2141}" destId="{805A6DD5-56E0-425E-80FF-4D9617CF70F1}" srcOrd="0" destOrd="0" presId="urn:microsoft.com/office/officeart/2005/8/layout/radial6"/>
    <dgm:cxn modelId="{C7A33332-4219-48CE-88A3-8812A8674F76}" srcId="{FFA4A414-5D11-4265-9017-ADBA493935E0}" destId="{149F831B-6455-4ABA-9E42-280F68A7D02E}" srcOrd="1" destOrd="0" parTransId="{681A719E-164B-4417-8443-7C4FA54A5531}" sibTransId="{CBE77589-77C8-44F0-9A53-ECE7CD9D8BC2}"/>
    <dgm:cxn modelId="{9D73D9CB-D783-2A46-9EBF-9188DD343C99}" type="presOf" srcId="{149F831B-6455-4ABA-9E42-280F68A7D02E}" destId="{7AE2A1D4-0AFF-4947-B01C-5449F048832C}" srcOrd="0" destOrd="0" presId="urn:microsoft.com/office/officeart/2005/8/layout/radial6"/>
    <dgm:cxn modelId="{0018A206-3CF3-A54D-91E2-4E07E44FC320}" type="presOf" srcId="{8536DB23-A3B0-445D-AC68-4E143185C63D}" destId="{EB2102DE-9EDF-4E64-8E93-D0118F085BBE}" srcOrd="0" destOrd="0" presId="urn:microsoft.com/office/officeart/2005/8/layout/radial6"/>
    <dgm:cxn modelId="{F8290558-8346-4D6B-AD10-C72921CF6DCE}" srcId="{FFA4A414-5D11-4265-9017-ADBA493935E0}" destId="{6106BFEC-2701-493F-AE08-ADF505F52058}" srcOrd="3" destOrd="0" parTransId="{8C252C82-798B-40AB-A271-A8B4774D7C30}" sibTransId="{07413DD1-C039-4DB8-9641-12E93CAD2141}"/>
    <dgm:cxn modelId="{204DD250-FDF0-7C4B-A5B4-1DC495F3CBE1}" type="presOf" srcId="{0AA5E3AD-1948-4921-89A5-79B4208C4902}" destId="{7424B42E-EFF1-4F45-8BC8-1C2F2BF4EAAB}" srcOrd="0" destOrd="0" presId="urn:microsoft.com/office/officeart/2005/8/layout/radial6"/>
    <dgm:cxn modelId="{E79FCA6B-E695-794D-968D-1A1DE0AA9853}" type="presOf" srcId="{6106BFEC-2701-493F-AE08-ADF505F52058}" destId="{98FC12E6-BA94-4846-AA58-98C534034216}" srcOrd="0" destOrd="0" presId="urn:microsoft.com/office/officeart/2005/8/layout/radial6"/>
    <dgm:cxn modelId="{2044A6CA-CA97-884B-973C-BCB4EE08A11C}" type="presOf" srcId="{81B4A082-2651-4875-99AA-5CB75F624F54}" destId="{A0B20ED8-E458-4123-BFB7-727C2FC24746}" srcOrd="0" destOrd="0" presId="urn:microsoft.com/office/officeart/2005/8/layout/radial6"/>
    <dgm:cxn modelId="{F7036A10-B823-3447-A012-1975754F8C3B}" type="presOf" srcId="{FFA4A414-5D11-4265-9017-ADBA493935E0}" destId="{E93EE8C6-6FFD-4190-963A-9DEBCAE3F86B}" srcOrd="0" destOrd="0" presId="urn:microsoft.com/office/officeart/2005/8/layout/radial6"/>
    <dgm:cxn modelId="{52CBBD10-A333-4F38-921F-135C780A6968}" srcId="{FFA4A414-5D11-4265-9017-ADBA493935E0}" destId="{F54F5157-ED34-4C41-92D5-73E6EC43FA1F}" srcOrd="4" destOrd="0" parTransId="{1AA6D8DE-F158-4459-A837-B7B0BC72110B}" sibTransId="{8536DB23-A3B0-445D-AC68-4E143185C63D}"/>
    <dgm:cxn modelId="{F41AA92C-90B9-4538-91BC-036C105020D5}" srcId="{FFA4A414-5D11-4265-9017-ADBA493935E0}" destId="{0AA5E3AD-1948-4921-89A5-79B4208C4902}" srcOrd="2" destOrd="0" parTransId="{4775BFA5-5359-4E3B-A8A6-9766608A3544}" sibTransId="{22C49089-650A-4AA9-869C-4D670EEE4756}"/>
    <dgm:cxn modelId="{1171E31C-3349-4E4A-92D1-23D26417FF6B}" type="presOf" srcId="{F54F5157-ED34-4C41-92D5-73E6EC43FA1F}" destId="{A09004E6-6C37-43AC-A392-EC3A5AD5B2EF}" srcOrd="0" destOrd="0" presId="urn:microsoft.com/office/officeart/2005/8/layout/radial6"/>
    <dgm:cxn modelId="{A2259BFE-6FC9-A745-9FAA-3EF83213041C}" type="presParOf" srcId="{A0B20ED8-E458-4123-BFB7-727C2FC24746}" destId="{E93EE8C6-6FFD-4190-963A-9DEBCAE3F86B}" srcOrd="0" destOrd="0" presId="urn:microsoft.com/office/officeart/2005/8/layout/radial6"/>
    <dgm:cxn modelId="{F6C7BE22-9BC0-CA45-84B7-89EC6399C2A4}" type="presParOf" srcId="{A0B20ED8-E458-4123-BFB7-727C2FC24746}" destId="{175B7378-CC02-49D1-A665-9E964B348B48}" srcOrd="1" destOrd="0" presId="urn:microsoft.com/office/officeart/2005/8/layout/radial6"/>
    <dgm:cxn modelId="{94AB77D4-BF8C-3A4C-870E-388F698F5ADF}" type="presParOf" srcId="{A0B20ED8-E458-4123-BFB7-727C2FC24746}" destId="{FB24F54E-4875-4449-A31D-5C9A72BD7D01}" srcOrd="2" destOrd="0" presId="urn:microsoft.com/office/officeart/2005/8/layout/radial6"/>
    <dgm:cxn modelId="{45B370C5-49C0-994E-BD56-FA7140B15EE3}" type="presParOf" srcId="{A0B20ED8-E458-4123-BFB7-727C2FC24746}" destId="{9A8074F2-88B7-4408-AC29-BA5F8B500819}" srcOrd="3" destOrd="0" presId="urn:microsoft.com/office/officeart/2005/8/layout/radial6"/>
    <dgm:cxn modelId="{95908436-5ED3-5A47-914F-17337744DED7}" type="presParOf" srcId="{A0B20ED8-E458-4123-BFB7-727C2FC24746}" destId="{7AE2A1D4-0AFF-4947-B01C-5449F048832C}" srcOrd="4" destOrd="0" presId="urn:microsoft.com/office/officeart/2005/8/layout/radial6"/>
    <dgm:cxn modelId="{AC0BA5F9-6DDA-2943-8EA7-2206E34D3E2A}" type="presParOf" srcId="{A0B20ED8-E458-4123-BFB7-727C2FC24746}" destId="{DAD219EE-4C38-469A-BF7F-4EA1E523824B}" srcOrd="5" destOrd="0" presId="urn:microsoft.com/office/officeart/2005/8/layout/radial6"/>
    <dgm:cxn modelId="{DD8CCAE5-8FE5-A242-AA80-5AB3F9B38891}" type="presParOf" srcId="{A0B20ED8-E458-4123-BFB7-727C2FC24746}" destId="{012DE080-0140-4EE1-BF11-17475AB23CDD}" srcOrd="6" destOrd="0" presId="urn:microsoft.com/office/officeart/2005/8/layout/radial6"/>
    <dgm:cxn modelId="{D4D695A8-94BB-D94F-B08A-77F4E9820E09}" type="presParOf" srcId="{A0B20ED8-E458-4123-BFB7-727C2FC24746}" destId="{7424B42E-EFF1-4F45-8BC8-1C2F2BF4EAAB}" srcOrd="7" destOrd="0" presId="urn:microsoft.com/office/officeart/2005/8/layout/radial6"/>
    <dgm:cxn modelId="{A5484B3C-B855-C747-8A81-283EE947D241}" type="presParOf" srcId="{A0B20ED8-E458-4123-BFB7-727C2FC24746}" destId="{041DBF70-2F40-4829-A4E3-37E0D4CBEF2A}" srcOrd="8" destOrd="0" presId="urn:microsoft.com/office/officeart/2005/8/layout/radial6"/>
    <dgm:cxn modelId="{4CDEB186-D7A0-5749-B806-8DBF746061A1}" type="presParOf" srcId="{A0B20ED8-E458-4123-BFB7-727C2FC24746}" destId="{3A74C064-A9AC-4C47-818C-F886F540D978}" srcOrd="9" destOrd="0" presId="urn:microsoft.com/office/officeart/2005/8/layout/radial6"/>
    <dgm:cxn modelId="{54369B8D-0078-BA4B-B9FD-A41EB0B9A1B0}" type="presParOf" srcId="{A0B20ED8-E458-4123-BFB7-727C2FC24746}" destId="{98FC12E6-BA94-4846-AA58-98C534034216}" srcOrd="10" destOrd="0" presId="urn:microsoft.com/office/officeart/2005/8/layout/radial6"/>
    <dgm:cxn modelId="{41EEB7B5-C9E2-9142-9A30-E945B2DF361D}" type="presParOf" srcId="{A0B20ED8-E458-4123-BFB7-727C2FC24746}" destId="{7187B5A8-C585-497F-973C-2AFC9F0C9D3C}" srcOrd="11" destOrd="0" presId="urn:microsoft.com/office/officeart/2005/8/layout/radial6"/>
    <dgm:cxn modelId="{A57745AA-DF5E-7D46-A88C-733C81410741}" type="presParOf" srcId="{A0B20ED8-E458-4123-BFB7-727C2FC24746}" destId="{805A6DD5-56E0-425E-80FF-4D9617CF70F1}" srcOrd="12" destOrd="0" presId="urn:microsoft.com/office/officeart/2005/8/layout/radial6"/>
    <dgm:cxn modelId="{F1B86F73-774F-6943-A287-773F0146EE8D}" type="presParOf" srcId="{A0B20ED8-E458-4123-BFB7-727C2FC24746}" destId="{A09004E6-6C37-43AC-A392-EC3A5AD5B2EF}" srcOrd="13" destOrd="0" presId="urn:microsoft.com/office/officeart/2005/8/layout/radial6"/>
    <dgm:cxn modelId="{3E711DD1-DDBF-2A47-8C6D-D98CF7F0287F}" type="presParOf" srcId="{A0B20ED8-E458-4123-BFB7-727C2FC24746}" destId="{729B3980-010A-421C-A067-96F325F979AC}" srcOrd="14" destOrd="0" presId="urn:microsoft.com/office/officeart/2005/8/layout/radial6"/>
    <dgm:cxn modelId="{22461897-197E-FB47-93CD-B7236A017A2C}" type="presParOf" srcId="{A0B20ED8-E458-4123-BFB7-727C2FC24746}" destId="{EB2102DE-9EDF-4E64-8E93-D0118F085BB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02DE-9EDF-4E64-8E93-D0118F085BBE}">
      <dsp:nvSpPr>
        <dsp:cNvPr id="0" name=""/>
        <dsp:cNvSpPr/>
      </dsp:nvSpPr>
      <dsp:spPr>
        <a:xfrm>
          <a:off x="1772849" y="762598"/>
          <a:ext cx="4944965" cy="4944965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6DD5-56E0-425E-80FF-4D9617CF70F1}">
      <dsp:nvSpPr>
        <dsp:cNvPr id="0" name=""/>
        <dsp:cNvSpPr/>
      </dsp:nvSpPr>
      <dsp:spPr>
        <a:xfrm>
          <a:off x="1772849" y="762598"/>
          <a:ext cx="4944965" cy="4944965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4C064-A9AC-4C47-818C-F886F540D978}">
      <dsp:nvSpPr>
        <dsp:cNvPr id="0" name=""/>
        <dsp:cNvSpPr/>
      </dsp:nvSpPr>
      <dsp:spPr>
        <a:xfrm>
          <a:off x="1772849" y="762598"/>
          <a:ext cx="4944965" cy="4944965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DE080-0140-4EE1-BF11-17475AB23CDD}">
      <dsp:nvSpPr>
        <dsp:cNvPr id="0" name=""/>
        <dsp:cNvSpPr/>
      </dsp:nvSpPr>
      <dsp:spPr>
        <a:xfrm>
          <a:off x="1772849" y="762598"/>
          <a:ext cx="4944965" cy="4944965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074F2-88B7-4408-AC29-BA5F8B500819}">
      <dsp:nvSpPr>
        <dsp:cNvPr id="0" name=""/>
        <dsp:cNvSpPr/>
      </dsp:nvSpPr>
      <dsp:spPr>
        <a:xfrm>
          <a:off x="1772849" y="762598"/>
          <a:ext cx="4944965" cy="4944965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3EE8C6-6FFD-4190-963A-9DEBCAE3F86B}">
      <dsp:nvSpPr>
        <dsp:cNvPr id="0" name=""/>
        <dsp:cNvSpPr/>
      </dsp:nvSpPr>
      <dsp:spPr>
        <a:xfrm>
          <a:off x="3107276" y="2097024"/>
          <a:ext cx="2276113" cy="2276113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FFFF00"/>
              </a:solidFill>
            </a:rPr>
            <a:t>UFR STAPS </a:t>
          </a:r>
          <a:r>
            <a:rPr lang="fr-FR" sz="2400" b="1" kern="1200" dirty="0" smtClean="0"/>
            <a:t>Lyon 1 </a:t>
          </a:r>
          <a:r>
            <a:rPr lang="fr-FR" sz="2400" b="1" kern="1200" dirty="0" smtClean="0">
              <a:solidFill>
                <a:schemeClr val="bg1"/>
              </a:solidFill>
            </a:rPr>
            <a:t>bien positionnée </a:t>
          </a:r>
          <a:r>
            <a:rPr lang="fr-FR" sz="2400" b="1" kern="1200" dirty="0" smtClean="0"/>
            <a:t>&amp; reconnue</a:t>
          </a:r>
          <a:endParaRPr lang="fr-FR" sz="2400" b="1" kern="1200" dirty="0">
            <a:solidFill>
              <a:schemeClr val="bg1"/>
            </a:solidFill>
          </a:endParaRPr>
        </a:p>
      </dsp:txBody>
      <dsp:txXfrm>
        <a:off x="3440605" y="2430353"/>
        <a:ext cx="1609455" cy="1609455"/>
      </dsp:txXfrm>
    </dsp:sp>
    <dsp:sp modelId="{175B7378-CC02-49D1-A665-9E964B348B48}">
      <dsp:nvSpPr>
        <dsp:cNvPr id="0" name=""/>
        <dsp:cNvSpPr/>
      </dsp:nvSpPr>
      <dsp:spPr>
        <a:xfrm>
          <a:off x="3205120" y="-220255"/>
          <a:ext cx="2080424" cy="2080424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 </a:t>
          </a:r>
          <a:r>
            <a:rPr lang="fr-FR" sz="1800" b="1" kern="1200" dirty="0" smtClean="0">
              <a:solidFill>
                <a:srgbClr val="FFFF00"/>
              </a:solidFill>
            </a:rPr>
            <a:t>étudiant</a:t>
          </a:r>
          <a:r>
            <a:rPr lang="fr-FR" sz="1800" b="1" kern="1200" dirty="0" smtClean="0"/>
            <a:t> bien formé</a:t>
          </a:r>
          <a:endParaRPr lang="fr-FR" sz="1800" b="1" kern="1200" dirty="0"/>
        </a:p>
      </dsp:txBody>
      <dsp:txXfrm>
        <a:off x="3509791" y="84416"/>
        <a:ext cx="1471082" cy="1471082"/>
      </dsp:txXfrm>
    </dsp:sp>
    <dsp:sp modelId="{7AE2A1D4-0AFF-4947-B01C-5449F048832C}">
      <dsp:nvSpPr>
        <dsp:cNvPr id="0" name=""/>
        <dsp:cNvSpPr/>
      </dsp:nvSpPr>
      <dsp:spPr>
        <a:xfrm>
          <a:off x="5501849" y="1448363"/>
          <a:ext cx="2080807" cy="2080807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kern="1200" dirty="0" smtClean="0"/>
            <a:t>Des </a:t>
          </a:r>
          <a:r>
            <a:rPr lang="fr-FR" sz="1800" b="1" kern="1200" dirty="0" smtClean="0">
              <a:solidFill>
                <a:srgbClr val="FFFF00"/>
              </a:solidFill>
            </a:rPr>
            <a:t>personnels</a:t>
          </a:r>
          <a:r>
            <a:rPr lang="fr-FR" sz="1800" b="1" kern="1200" dirty="0" smtClean="0"/>
            <a:t> satisfaits / épanouis</a:t>
          </a:r>
          <a:endParaRPr lang="fr-FR" sz="1800" b="1" kern="1200" dirty="0"/>
        </a:p>
      </dsp:txBody>
      <dsp:txXfrm>
        <a:off x="5806576" y="1753090"/>
        <a:ext cx="1471353" cy="1471353"/>
      </dsp:txXfrm>
    </dsp:sp>
    <dsp:sp modelId="{7424B42E-EFF1-4F45-8BC8-1C2F2BF4EAAB}">
      <dsp:nvSpPr>
        <dsp:cNvPr id="0" name=""/>
        <dsp:cNvSpPr/>
      </dsp:nvSpPr>
      <dsp:spPr>
        <a:xfrm>
          <a:off x="4624695" y="4148746"/>
          <a:ext cx="2080424" cy="2080424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Une </a:t>
          </a:r>
          <a:r>
            <a:rPr lang="fr-FR" sz="1800" b="1" kern="1200" dirty="0" smtClean="0">
              <a:solidFill>
                <a:srgbClr val="FFFF00"/>
              </a:solidFill>
            </a:rPr>
            <a:t>recherche</a:t>
          </a:r>
          <a:r>
            <a:rPr lang="fr-FR" sz="1800" b="1" kern="1200" dirty="0" smtClean="0"/>
            <a:t> d’excellence</a:t>
          </a:r>
          <a:endParaRPr lang="fr-FR" sz="1800" b="1" kern="1200" dirty="0"/>
        </a:p>
      </dsp:txBody>
      <dsp:txXfrm>
        <a:off x="4929366" y="4453417"/>
        <a:ext cx="1471082" cy="1471082"/>
      </dsp:txXfrm>
    </dsp:sp>
    <dsp:sp modelId="{98FC12E6-BA94-4846-AA58-98C534034216}">
      <dsp:nvSpPr>
        <dsp:cNvPr id="0" name=""/>
        <dsp:cNvSpPr/>
      </dsp:nvSpPr>
      <dsp:spPr>
        <a:xfrm>
          <a:off x="1785354" y="4148746"/>
          <a:ext cx="2080807" cy="2080424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Des </a:t>
          </a:r>
          <a:r>
            <a:rPr lang="fr-FR" sz="1800" b="1" kern="1200" dirty="0" smtClean="0">
              <a:solidFill>
                <a:srgbClr val="FFFF00"/>
              </a:solidFill>
            </a:rPr>
            <a:t>partenaires socio-professionnels </a:t>
          </a:r>
          <a:r>
            <a:rPr lang="fr-FR" sz="1800" b="1" kern="1200" dirty="0" smtClean="0"/>
            <a:t>satisfaits</a:t>
          </a:r>
          <a:endParaRPr lang="fr-FR" sz="1800" b="1" kern="1200" dirty="0"/>
        </a:p>
      </dsp:txBody>
      <dsp:txXfrm>
        <a:off x="2090081" y="4453417"/>
        <a:ext cx="1471353" cy="1471082"/>
      </dsp:txXfrm>
    </dsp:sp>
    <dsp:sp modelId="{A09004E6-6C37-43AC-A392-EC3A5AD5B2EF}">
      <dsp:nvSpPr>
        <dsp:cNvPr id="0" name=""/>
        <dsp:cNvSpPr/>
      </dsp:nvSpPr>
      <dsp:spPr>
        <a:xfrm>
          <a:off x="908200" y="1448554"/>
          <a:ext cx="2080424" cy="2080424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Des </a:t>
          </a:r>
          <a:r>
            <a:rPr lang="fr-FR" sz="1800" b="1" kern="1200" dirty="0" smtClean="0">
              <a:solidFill>
                <a:srgbClr val="FFFF00"/>
              </a:solidFill>
            </a:rPr>
            <a:t>formations</a:t>
          </a:r>
          <a:r>
            <a:rPr lang="fr-FR" sz="1800" b="1" kern="1200" dirty="0" smtClean="0"/>
            <a:t> performantes</a:t>
          </a:r>
          <a:endParaRPr lang="fr-FR" sz="1800" b="1" kern="1200" dirty="0"/>
        </a:p>
      </dsp:txBody>
      <dsp:txXfrm>
        <a:off x="1212871" y="1753225"/>
        <a:ext cx="1471082" cy="1471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DCCA-8438-D444-A75E-4EA84360A8B2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8EF3-617A-1248-9470-1927AC12C01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Loi de finance 2010. F Fillon en 2011.</a:t>
            </a:r>
          </a:p>
          <a:p>
            <a:r>
              <a:rPr lang="fr-FR" dirty="0" smtClean="0"/>
              <a:t>Remise </a:t>
            </a:r>
            <a:r>
              <a:rPr lang="fr-FR" dirty="0" smtClean="0"/>
              <a:t>en</a:t>
            </a:r>
            <a:r>
              <a:rPr lang="fr-FR" baseline="0" dirty="0" smtClean="0"/>
              <a:t> cause du service public</a:t>
            </a:r>
          </a:p>
          <a:p>
            <a:r>
              <a:rPr lang="fr-FR" baseline="0" dirty="0" smtClean="0"/>
              <a:t>Université à 2 vitesses mais</a:t>
            </a:r>
            <a:r>
              <a:rPr lang="fr-FR" baseline="0" dirty="0" smtClean="0"/>
              <a:t>…</a:t>
            </a:r>
          </a:p>
          <a:p>
            <a:r>
              <a:rPr lang="fr-FR" dirty="0" smtClean="0"/>
              <a:t>Syndicats ont dénoncé la destruction du service public d’enseignement supérieur, et le déséquilibre territorial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D9785-1019-C840-A004-2E23234B447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16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FE2B1-1A94-4547-95EB-8F73684AD49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3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collèges académiques </a:t>
            </a:r>
          </a:p>
          <a:p>
            <a:r>
              <a:rPr lang="fr-FR" dirty="0" smtClean="0"/>
              <a:t>Un collège:</a:t>
            </a:r>
          </a:p>
          <a:p>
            <a:pPr lvl="1"/>
            <a:r>
              <a:rPr lang="fr-FR" dirty="0" smtClean="0"/>
              <a:t>Une structuration nouvelle du site basée sur </a:t>
            </a:r>
            <a:r>
              <a:rPr lang="fr-FR" dirty="0" smtClean="0">
                <a:solidFill>
                  <a:srgbClr val="FF0000"/>
                </a:solidFill>
              </a:rPr>
              <a:t>la pertinence académique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Collèges</a:t>
            </a:r>
            <a:r>
              <a:rPr lang="fr-FR" dirty="0" smtClean="0"/>
              <a:t> joueront un </a:t>
            </a:r>
            <a:r>
              <a:rPr lang="fr-FR" dirty="0" err="1" smtClean="0"/>
              <a:t>rôle</a:t>
            </a:r>
            <a:r>
              <a:rPr lang="fr-FR" dirty="0" smtClean="0"/>
              <a:t> structurant pour la </a:t>
            </a:r>
            <a:r>
              <a:rPr lang="fr-FR" dirty="0" smtClean="0">
                <a:solidFill>
                  <a:srgbClr val="FF0000"/>
                </a:solidFill>
              </a:rPr>
              <a:t>construction d’axes </a:t>
            </a:r>
            <a:r>
              <a:rPr lang="fr-FR" dirty="0" err="1" smtClean="0">
                <a:solidFill>
                  <a:srgbClr val="FF0000"/>
                </a:solidFill>
              </a:rPr>
              <a:t>thématiques</a:t>
            </a:r>
            <a:r>
              <a:rPr lang="fr-FR" dirty="0" smtClean="0">
                <a:solidFill>
                  <a:srgbClr val="FF0000"/>
                </a:solidFill>
              </a:rPr>
              <a:t> interdisciplinaires.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Une concertation pour l’utilisation des moyens et des postes</a:t>
            </a:r>
          </a:p>
          <a:p>
            <a:pPr lvl="1"/>
            <a:r>
              <a:rPr lang="fr-FR" dirty="0" smtClean="0"/>
              <a:t>4 qui pourraient nous concerner : lettres, langue et philosophie; cognition, langage, sciences de l’apprendre; sciences de la vie et de la santé; </a:t>
            </a:r>
            <a:r>
              <a:rPr lang="fr-FR" dirty="0" err="1" smtClean="0"/>
              <a:t>ingéniérie</a:t>
            </a:r>
            <a:r>
              <a:rPr lang="fr-FR" dirty="0" smtClean="0"/>
              <a:t> et technologie</a:t>
            </a:r>
          </a:p>
          <a:p>
            <a:r>
              <a:rPr lang="fr-FR" dirty="0" smtClean="0"/>
              <a:t>13 programmes</a:t>
            </a:r>
            <a:r>
              <a:rPr lang="fr-FR" baseline="0" dirty="0" smtClean="0"/>
              <a:t> de recherche </a:t>
            </a:r>
          </a:p>
          <a:p>
            <a:r>
              <a:rPr lang="fr-FR" baseline="0" dirty="0" err="1" smtClean="0"/>
              <a:t>Biosanté</a:t>
            </a:r>
            <a:r>
              <a:rPr lang="fr-FR" baseline="0" dirty="0" smtClean="0"/>
              <a:t> et société : 3 programmes (santé individualisée)</a:t>
            </a:r>
          </a:p>
          <a:p>
            <a:r>
              <a:rPr lang="fr-FR" baseline="0" dirty="0" smtClean="0"/>
              <a:t>Sciences et </a:t>
            </a:r>
            <a:r>
              <a:rPr lang="fr-FR" baseline="0" dirty="0" err="1" smtClean="0"/>
              <a:t>ingéniérie</a:t>
            </a:r>
            <a:r>
              <a:rPr lang="fr-FR" baseline="0" dirty="0" smtClean="0"/>
              <a:t> 6 programmes</a:t>
            </a:r>
          </a:p>
          <a:p>
            <a:r>
              <a:rPr lang="fr-FR" baseline="0" dirty="0" smtClean="0"/>
              <a:t>Humanités et </a:t>
            </a:r>
            <a:r>
              <a:rPr lang="fr-FR" baseline="0" dirty="0" err="1" smtClean="0"/>
              <a:t>urbanisté</a:t>
            </a:r>
            <a:r>
              <a:rPr lang="fr-FR" baseline="0" dirty="0" smtClean="0"/>
              <a:t> 4 programmes</a:t>
            </a:r>
          </a:p>
          <a:p>
            <a:r>
              <a:rPr lang="fr-FR" baseline="0" dirty="0" smtClean="0"/>
              <a:t>Risque et environnement, patrimoine, mémoire et évolution</a:t>
            </a:r>
          </a:p>
          <a:p>
            <a:r>
              <a:rPr lang="fr-FR" baseline="0" dirty="0" smtClean="0"/>
              <a:t>8 collèges académiques (propositions et réflexions années à venir)</a:t>
            </a:r>
          </a:p>
          <a:p>
            <a:r>
              <a:rPr lang="fr-FR" baseline="0" dirty="0" smtClean="0"/>
              <a:t>Gouvernance basée sur appel à projet, contrat d’objectifs et démarche qualité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EF3-617A-1248-9470-1927AC12C01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21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collèges académiques </a:t>
            </a:r>
          </a:p>
          <a:p>
            <a:r>
              <a:rPr lang="fr-FR" dirty="0" smtClean="0"/>
              <a:t>Un collège:</a:t>
            </a:r>
          </a:p>
          <a:p>
            <a:pPr lvl="1"/>
            <a:r>
              <a:rPr lang="fr-FR" dirty="0" smtClean="0"/>
              <a:t>Une structuration nouvelle du site basée sur </a:t>
            </a:r>
            <a:r>
              <a:rPr lang="fr-FR" dirty="0" smtClean="0">
                <a:solidFill>
                  <a:srgbClr val="FF0000"/>
                </a:solidFill>
              </a:rPr>
              <a:t>la pertinence académique</a:t>
            </a:r>
          </a:p>
          <a:p>
            <a:pPr lvl="1"/>
            <a:r>
              <a:rPr lang="fr-FR" dirty="0" smtClean="0"/>
              <a:t>Les </a:t>
            </a:r>
            <a:r>
              <a:rPr lang="fr-FR" dirty="0" err="1" smtClean="0"/>
              <a:t>Collèges</a:t>
            </a:r>
            <a:r>
              <a:rPr lang="fr-FR" dirty="0" smtClean="0"/>
              <a:t> joueront un </a:t>
            </a:r>
            <a:r>
              <a:rPr lang="fr-FR" dirty="0" err="1" smtClean="0"/>
              <a:t>rôle</a:t>
            </a:r>
            <a:r>
              <a:rPr lang="fr-FR" dirty="0" smtClean="0"/>
              <a:t> structurant pour la </a:t>
            </a:r>
            <a:r>
              <a:rPr lang="fr-FR" dirty="0" smtClean="0">
                <a:solidFill>
                  <a:srgbClr val="FF0000"/>
                </a:solidFill>
              </a:rPr>
              <a:t>construction d’axes </a:t>
            </a:r>
            <a:r>
              <a:rPr lang="fr-FR" dirty="0" err="1" smtClean="0">
                <a:solidFill>
                  <a:srgbClr val="FF0000"/>
                </a:solidFill>
              </a:rPr>
              <a:t>thématiques</a:t>
            </a:r>
            <a:r>
              <a:rPr lang="fr-FR" dirty="0" smtClean="0">
                <a:solidFill>
                  <a:srgbClr val="FF0000"/>
                </a:solidFill>
              </a:rPr>
              <a:t> interdisciplinaires.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Une concertation pour l’utilisation des moyens et des postes</a:t>
            </a:r>
          </a:p>
          <a:p>
            <a:pPr lvl="1"/>
            <a:r>
              <a:rPr lang="fr-FR" dirty="0" smtClean="0"/>
              <a:t>4 qui pourraient nous concerner : lettres, langue et philosophie; cognition, langage, sciences de l’apprendre; sciences de la vie et de la santé; </a:t>
            </a:r>
            <a:r>
              <a:rPr lang="fr-FR" dirty="0" err="1" smtClean="0"/>
              <a:t>ingéniérie</a:t>
            </a:r>
            <a:r>
              <a:rPr lang="fr-FR" dirty="0" smtClean="0"/>
              <a:t> et </a:t>
            </a:r>
            <a:r>
              <a:rPr lang="fr-FR" dirty="0" smtClean="0"/>
              <a:t>technologie</a:t>
            </a:r>
          </a:p>
          <a:p>
            <a:pPr lvl="1"/>
            <a:r>
              <a:rPr lang="fr-FR" dirty="0" smtClean="0"/>
              <a:t>Que</a:t>
            </a:r>
            <a:r>
              <a:rPr lang="fr-FR" baseline="0" dirty="0" smtClean="0"/>
              <a:t> signifie pertinence académique et axes thématiques disciplinaires. Quid de la recherche en </a:t>
            </a:r>
            <a:r>
              <a:rPr lang="fr-FR" baseline="0" dirty="0" err="1" smtClean="0"/>
              <a:t>staps</a:t>
            </a:r>
            <a:r>
              <a:rPr lang="fr-FR" baseline="0" dirty="0" smtClean="0"/>
              <a:t> qui fait appel à toutes les thématiques. Handicap? Comment en faire un atout.</a:t>
            </a:r>
            <a:endParaRPr lang="fr-FR" dirty="0" smtClean="0"/>
          </a:p>
          <a:p>
            <a:r>
              <a:rPr lang="fr-FR" dirty="0" smtClean="0"/>
              <a:t>13 programmes</a:t>
            </a:r>
            <a:r>
              <a:rPr lang="fr-FR" baseline="0" dirty="0" smtClean="0"/>
              <a:t> de recherche </a:t>
            </a:r>
          </a:p>
          <a:p>
            <a:r>
              <a:rPr lang="fr-FR" baseline="0" dirty="0" err="1" smtClean="0"/>
              <a:t>Biosanté</a:t>
            </a:r>
            <a:r>
              <a:rPr lang="fr-FR" baseline="0" dirty="0" smtClean="0"/>
              <a:t> et société : 3 programmes (santé individualisée)</a:t>
            </a:r>
          </a:p>
          <a:p>
            <a:r>
              <a:rPr lang="fr-FR" baseline="0" dirty="0" smtClean="0"/>
              <a:t>Sciences et </a:t>
            </a:r>
            <a:r>
              <a:rPr lang="fr-FR" baseline="0" dirty="0" err="1" smtClean="0"/>
              <a:t>ingéniérie</a:t>
            </a:r>
            <a:r>
              <a:rPr lang="fr-FR" baseline="0" dirty="0" smtClean="0"/>
              <a:t> 6 programmes</a:t>
            </a:r>
          </a:p>
          <a:p>
            <a:r>
              <a:rPr lang="fr-FR" baseline="0" dirty="0" smtClean="0"/>
              <a:t>Humanités et </a:t>
            </a:r>
            <a:r>
              <a:rPr lang="fr-FR" baseline="0" dirty="0" err="1" smtClean="0"/>
              <a:t>urbanisté</a:t>
            </a:r>
            <a:r>
              <a:rPr lang="fr-FR" baseline="0" dirty="0" smtClean="0"/>
              <a:t> 4 programmes</a:t>
            </a:r>
          </a:p>
          <a:p>
            <a:r>
              <a:rPr lang="fr-FR" baseline="0" dirty="0" smtClean="0"/>
              <a:t>Risque et environnement, patrimoine, mémoire et évolution</a:t>
            </a:r>
          </a:p>
          <a:p>
            <a:r>
              <a:rPr lang="fr-FR" baseline="0" dirty="0" smtClean="0"/>
              <a:t>8 collèges académiques (propositions et réflexions années à venir)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EF3-617A-1248-9470-1927AC12C01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664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Vous voyez sur cette diapo un travail qui a été fait pour schématiser un collège correspondant à</a:t>
            </a:r>
            <a:r>
              <a:rPr lang="fr-FR" baseline="0" dirty="0" smtClean="0"/>
              <a:t> biologie et santé. Vous voyez qu’il s’appelle p</a:t>
            </a:r>
            <a:r>
              <a:rPr lang="fr-FR" baseline="0" dirty="0" smtClean="0"/>
              <a:t>ôle ce qui questionne sur son périmètre et ses fonctions. Vous voyez qu’il intègre des formations et différentes universités et donc qu’il est transversal. Peut-il encore être une instance de décision? Cela paraît difficile. Rôle d’orientation et d’avis. Création d’une dynamique pu plus que ça. Peut-on exclure un rôle politique majeure?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9E677-37A7-489F-832D-FBE5E0594C5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54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À terme</a:t>
            </a:r>
            <a:r>
              <a:rPr lang="fr-FR" baseline="0" dirty="0" smtClean="0"/>
              <a:t> un seul établissement</a:t>
            </a:r>
          </a:p>
          <a:p>
            <a:r>
              <a:rPr lang="fr-FR" baseline="0" dirty="0" smtClean="0"/>
              <a:t>Organisation en composantes  pouvant être coordonnées par des </a:t>
            </a:r>
            <a:r>
              <a:rPr lang="fr-FR" baseline="0" dirty="0" err="1" smtClean="0"/>
              <a:t>pöles</a:t>
            </a:r>
            <a:r>
              <a:rPr lang="fr-FR" baseline="0" dirty="0" smtClean="0"/>
              <a:t> disciplinaires</a:t>
            </a:r>
          </a:p>
          <a:p>
            <a:r>
              <a:rPr lang="fr-FR" baseline="0" dirty="0" smtClean="0"/>
              <a:t>Seule destinatrice des dotations</a:t>
            </a:r>
          </a:p>
          <a:p>
            <a:r>
              <a:rPr lang="fr-FR" baseline="0" dirty="0" smtClean="0"/>
              <a:t>Tutelle universitaire unique de recherche</a:t>
            </a:r>
          </a:p>
          <a:p>
            <a:r>
              <a:rPr lang="fr-FR" baseline="0" dirty="0" smtClean="0"/>
              <a:t>Composantes et contrats d’objectifs et de moyens (démarche qualité)</a:t>
            </a:r>
          </a:p>
          <a:p>
            <a:r>
              <a:rPr lang="fr-FR" baseline="0" dirty="0" smtClean="0"/>
              <a:t>Autonomie </a:t>
            </a:r>
            <a:r>
              <a:rPr lang="fr-FR" baseline="0" dirty="0" err="1" smtClean="0"/>
              <a:t>péda</a:t>
            </a:r>
            <a:r>
              <a:rPr lang="fr-FR" baseline="0" dirty="0" smtClean="0"/>
              <a:t>, financière, personnels</a:t>
            </a:r>
          </a:p>
          <a:p>
            <a:r>
              <a:rPr lang="fr-FR" baseline="0" dirty="0" smtClean="0"/>
              <a:t>Plusieurs étapes : d’abord ceux qui acceptent de transférer leurs compétences</a:t>
            </a:r>
          </a:p>
          <a:p>
            <a:r>
              <a:rPr lang="fr-FR" baseline="0" dirty="0" smtClean="0"/>
              <a:t>Structuration en pôles auxquels sont rattachées les composantes actuelles. Pas de restructuration avant 2020? Principales transformation entre 2020 et 2026.</a:t>
            </a:r>
          </a:p>
          <a:p>
            <a:r>
              <a:rPr lang="fr-FR" baseline="0" dirty="0" smtClean="0"/>
              <a:t>Les pôles seront les interlocuteurs de l’université </a:t>
            </a:r>
            <a:r>
              <a:rPr lang="fr-FR" baseline="0" dirty="0" err="1" smtClean="0"/>
              <a:t>lyon</a:t>
            </a:r>
            <a:r>
              <a:rPr lang="fr-FR" baseline="0" dirty="0" smtClean="0"/>
              <a:t> 1</a:t>
            </a:r>
          </a:p>
          <a:p>
            <a:r>
              <a:rPr lang="fr-FR" baseline="0" dirty="0" smtClean="0"/>
              <a:t>Comex : composés des directeurs de Pôles (disciplinaires ou campus)</a:t>
            </a:r>
          </a:p>
          <a:p>
            <a:r>
              <a:rPr lang="fr-FR" baseline="0" dirty="0" smtClean="0"/>
              <a:t>Pôle: service administratifs; labos rattachés aux pôles ou à plusieurs pôles</a:t>
            </a:r>
          </a:p>
          <a:p>
            <a:r>
              <a:rPr lang="fr-FR" baseline="0" dirty="0" smtClean="0"/>
              <a:t>Collèges travaillent sur un ensemble de pôles : renforcement de l’interdisciplinarité</a:t>
            </a:r>
          </a:p>
          <a:p>
            <a:r>
              <a:rPr lang="fr-FR" baseline="0" dirty="0" smtClean="0"/>
              <a:t>De 53 composantes à une quinzaine d’ici 2026 (</a:t>
            </a:r>
            <a:r>
              <a:rPr lang="fr-FR" baseline="0" dirty="0" err="1" smtClean="0"/>
              <a:t>lyon</a:t>
            </a:r>
            <a:r>
              <a:rPr lang="fr-FR" baseline="0" dirty="0" smtClean="0"/>
              <a:t> 1 c’est 13 composantes)</a:t>
            </a:r>
          </a:p>
          <a:p>
            <a:r>
              <a:rPr lang="fr-FR" dirty="0" smtClean="0"/>
              <a:t>CA resserré (30!), ouvert sur </a:t>
            </a:r>
            <a:r>
              <a:rPr lang="fr-FR" dirty="0" err="1" smtClean="0"/>
              <a:t>l’ext</a:t>
            </a:r>
            <a:r>
              <a:rPr lang="fr-FR" dirty="0" smtClean="0"/>
              <a:t> dimension stratégique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Comex rôle exécutif : directeurs de composante</a:t>
            </a:r>
          </a:p>
          <a:p>
            <a:r>
              <a:rPr lang="fr-FR" dirty="0" smtClean="0"/>
              <a:t>Président</a:t>
            </a:r>
          </a:p>
          <a:p>
            <a:r>
              <a:rPr lang="fr-FR" b="1" dirty="0" err="1" smtClean="0"/>
              <a:t>Scientific</a:t>
            </a:r>
            <a:r>
              <a:rPr lang="fr-FR" b="1" dirty="0" smtClean="0"/>
              <a:t> </a:t>
            </a:r>
            <a:r>
              <a:rPr lang="fr-FR" b="1" dirty="0" err="1" smtClean="0"/>
              <a:t>Advisory</a:t>
            </a:r>
            <a:r>
              <a:rPr lang="fr-FR" b="1" dirty="0" smtClean="0"/>
              <a:t> </a:t>
            </a:r>
            <a:r>
              <a:rPr lang="fr-FR" b="1" dirty="0" err="1" smtClean="0"/>
              <a:t>Board</a:t>
            </a:r>
            <a:r>
              <a:rPr lang="fr-FR" dirty="0" smtClean="0"/>
              <a:t>, avec un </a:t>
            </a:r>
            <a:r>
              <a:rPr lang="fr-FR" dirty="0" err="1" smtClean="0"/>
              <a:t>rôle</a:t>
            </a:r>
            <a:r>
              <a:rPr lang="fr-FR" dirty="0" smtClean="0"/>
              <a:t> d’instruction et d’avis scientifiques </a:t>
            </a:r>
            <a:endParaRPr lang="fr-FR" dirty="0" smtClean="0">
              <a:effectLst/>
            </a:endParaRPr>
          </a:p>
          <a:p>
            <a:r>
              <a:rPr lang="fr-FR" b="1" dirty="0" err="1" smtClean="0"/>
              <a:t>Sénat</a:t>
            </a:r>
            <a:r>
              <a:rPr lang="fr-FR" b="1" dirty="0" smtClean="0"/>
              <a:t> </a:t>
            </a:r>
            <a:r>
              <a:rPr lang="fr-FR" b="1" dirty="0" err="1" smtClean="0"/>
              <a:t>Académique</a:t>
            </a:r>
            <a:r>
              <a:rPr lang="fr-FR" dirty="0" smtClean="0"/>
              <a:t>, </a:t>
            </a:r>
          </a:p>
          <a:p>
            <a:r>
              <a:rPr lang="fr-FR" b="1" dirty="0" smtClean="0"/>
              <a:t>Comité d’Orientation </a:t>
            </a:r>
            <a:r>
              <a:rPr lang="fr-FR" b="1" dirty="0" err="1" smtClean="0"/>
              <a:t>Stratégique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Comité Technique et un CHSCT </a:t>
            </a:r>
            <a:r>
              <a:rPr lang="fr-FR" dirty="0" smtClean="0"/>
              <a:t>qui auront des </a:t>
            </a:r>
            <a:r>
              <a:rPr lang="fr-FR" dirty="0" err="1" smtClean="0"/>
              <a:t>déclinaisons</a:t>
            </a:r>
            <a:r>
              <a:rPr lang="fr-FR" dirty="0" smtClean="0"/>
              <a:t> dans les composantes. </a:t>
            </a:r>
            <a:endParaRPr lang="fr-FR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EF3-617A-1248-9470-1927AC12C01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61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les composantes (Ecoles/</a:t>
            </a:r>
            <a:r>
              <a:rPr lang="fr-FR" b="1" dirty="0" err="1" smtClean="0">
                <a:solidFill>
                  <a:srgbClr val="0000FF"/>
                </a:solidFill>
              </a:rPr>
              <a:t>Facultés</a:t>
            </a:r>
            <a:r>
              <a:rPr lang="fr-FR" b="1" dirty="0" smtClean="0">
                <a:solidFill>
                  <a:srgbClr val="0000FF"/>
                </a:solidFill>
              </a:rPr>
              <a:t>/Instituts) </a:t>
            </a:r>
            <a:r>
              <a:rPr lang="fr-FR" dirty="0" smtClean="0"/>
              <a:t>: </a:t>
            </a:r>
          </a:p>
          <a:p>
            <a:pPr lvl="1"/>
            <a:r>
              <a:rPr lang="fr-FR" dirty="0" err="1" smtClean="0"/>
              <a:t>dotées</a:t>
            </a:r>
            <a:r>
              <a:rPr lang="fr-FR" dirty="0" smtClean="0"/>
              <a:t> d’une forte autonomie et de moyens, elles assurent sur leur </a:t>
            </a:r>
            <a:r>
              <a:rPr lang="fr-FR" dirty="0" err="1" smtClean="0"/>
              <a:t>périmètre</a:t>
            </a:r>
            <a:r>
              <a:rPr lang="fr-FR" dirty="0" smtClean="0"/>
              <a:t> les missions de formation de recherche, selon des </a:t>
            </a:r>
            <a:r>
              <a:rPr lang="fr-FR" dirty="0" err="1" smtClean="0"/>
              <a:t>modalités</a:t>
            </a:r>
            <a:r>
              <a:rPr lang="fr-FR" dirty="0" smtClean="0"/>
              <a:t> de fonctionnement </a:t>
            </a:r>
            <a:r>
              <a:rPr lang="fr-FR" dirty="0" err="1" smtClean="0"/>
              <a:t>adaptées</a:t>
            </a:r>
            <a:r>
              <a:rPr lang="fr-FR" dirty="0" smtClean="0"/>
              <a:t> à leurs </a:t>
            </a:r>
            <a:r>
              <a:rPr lang="fr-FR" dirty="0" err="1" smtClean="0"/>
              <a:t>spécificités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Elles </a:t>
            </a:r>
            <a:r>
              <a:rPr lang="fr-FR" dirty="0" err="1" smtClean="0"/>
              <a:t>définissent</a:t>
            </a:r>
            <a:r>
              <a:rPr lang="fr-FR" dirty="0" smtClean="0"/>
              <a:t> leurs cursus, </a:t>
            </a:r>
            <a:r>
              <a:rPr lang="fr-FR" dirty="0" err="1" smtClean="0"/>
              <a:t>gèrent</a:t>
            </a:r>
            <a:r>
              <a:rPr lang="fr-FR" dirty="0" smtClean="0"/>
              <a:t> le recrutement des </a:t>
            </a:r>
            <a:r>
              <a:rPr lang="fr-FR" dirty="0" err="1" smtClean="0"/>
              <a:t>étudiants</a:t>
            </a:r>
            <a:r>
              <a:rPr lang="fr-FR" dirty="0" smtClean="0"/>
              <a:t>, des personnels et corps </a:t>
            </a:r>
            <a:r>
              <a:rPr lang="fr-FR" dirty="0" err="1" smtClean="0"/>
              <a:t>académiques</a:t>
            </a:r>
            <a:r>
              <a:rPr lang="fr-FR" dirty="0" smtClean="0"/>
              <a:t>. </a:t>
            </a:r>
          </a:p>
          <a:p>
            <a:pPr lvl="1"/>
            <a:r>
              <a:rPr lang="fr-FR" dirty="0" smtClean="0"/>
              <a:t>direction et  instances </a:t>
            </a:r>
            <a:r>
              <a:rPr lang="fr-FR" dirty="0" err="1" smtClean="0"/>
              <a:t>spécifiques</a:t>
            </a:r>
            <a:r>
              <a:rPr lang="fr-FR" dirty="0" smtClean="0"/>
              <a:t> </a:t>
            </a:r>
          </a:p>
          <a:p>
            <a:r>
              <a:rPr lang="fr-FR" b="1" dirty="0" err="1" smtClean="0">
                <a:solidFill>
                  <a:srgbClr val="0000FF"/>
                </a:solidFill>
              </a:rPr>
              <a:t>pôles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dirty="0" smtClean="0"/>
              <a:t>selon des logiques de </a:t>
            </a:r>
            <a:r>
              <a:rPr lang="fr-FR" dirty="0" err="1" smtClean="0"/>
              <a:t>proximite</a:t>
            </a:r>
            <a:r>
              <a:rPr lang="fr-FR" dirty="0" smtClean="0"/>
              <a:t>́ de disciplines ou de campus </a:t>
            </a:r>
          </a:p>
          <a:p>
            <a:r>
              <a:rPr lang="fr-FR" b="1" dirty="0" smtClean="0"/>
              <a:t>les </a:t>
            </a:r>
            <a:r>
              <a:rPr lang="fr-FR" b="1" dirty="0" err="1" smtClean="0"/>
              <a:t>collèges</a:t>
            </a:r>
            <a:r>
              <a:rPr lang="fr-FR" b="1" dirty="0" smtClean="0"/>
              <a:t> </a:t>
            </a:r>
            <a:r>
              <a:rPr lang="fr-FR" b="1" dirty="0" err="1" smtClean="0"/>
              <a:t>académiques</a:t>
            </a:r>
            <a:r>
              <a:rPr lang="fr-FR" b="1" dirty="0" smtClean="0"/>
              <a:t> </a:t>
            </a:r>
            <a:r>
              <a:rPr lang="fr-FR" dirty="0" smtClean="0"/>
              <a:t>prospective </a:t>
            </a:r>
            <a:r>
              <a:rPr lang="fr-FR" dirty="0" err="1" smtClean="0"/>
              <a:t>académique</a:t>
            </a:r>
            <a:r>
              <a:rPr lang="fr-FR" dirty="0" smtClean="0"/>
              <a:t> en recherche et en formation, avec une attention forte sur la dimension interdisciplinaire et l’articulation avec les organismes de recherche. </a:t>
            </a:r>
          </a:p>
          <a:p>
            <a:r>
              <a:rPr lang="fr-FR" b="1" dirty="0" smtClean="0"/>
              <a:t>un niveau central :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EF3-617A-1248-9470-1927AC12C01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4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Périmètre des composantes 2017-2018</a:t>
            </a:r>
          </a:p>
          <a:p>
            <a:r>
              <a:rPr lang="fr-FR" dirty="0" smtClean="0"/>
              <a:t>Première version des statuts: mi-2018</a:t>
            </a:r>
          </a:p>
          <a:p>
            <a:r>
              <a:rPr lang="fr-FR" dirty="0" smtClean="0"/>
              <a:t>Validation par les composantes mi 2019</a:t>
            </a:r>
          </a:p>
          <a:p>
            <a:r>
              <a:rPr lang="fr-FR" dirty="0" smtClean="0"/>
              <a:t>2020 : université</a:t>
            </a:r>
          </a:p>
          <a:p>
            <a:r>
              <a:rPr lang="fr-FR" dirty="0" smtClean="0"/>
              <a:t>2026 : terminé</a:t>
            </a:r>
          </a:p>
          <a:p>
            <a:r>
              <a:rPr lang="fr-FR" dirty="0" smtClean="0"/>
              <a:t>Composantes:  conseil élu et commission académique; règlement intérieur </a:t>
            </a:r>
          </a:p>
          <a:p>
            <a:r>
              <a:rPr lang="fr-FR" dirty="0" smtClean="0"/>
              <a:t>Construction du projet entre 2017 et 2018 au sein des composantes </a:t>
            </a:r>
          </a:p>
          <a:p>
            <a:r>
              <a:rPr lang="fr-FR" dirty="0" smtClean="0"/>
              <a:t>Groupes de travail : recherche, formation, vie étudiante, ressources, organisation administrative, partenariats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68EF3-617A-1248-9470-1927AC12C01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328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 </a:t>
            </a:r>
            <a:r>
              <a:rPr lang="fr-FR" dirty="0" err="1" smtClean="0"/>
              <a:t>feder</a:t>
            </a:r>
            <a:r>
              <a:rPr lang="fr-FR" baseline="0" dirty="0" smtClean="0"/>
              <a:t> au niveau </a:t>
            </a:r>
            <a:r>
              <a:rPr lang="fr-FR" baseline="0" dirty="0" smtClean="0"/>
              <a:t>région. Enjeu d’une thématique commune à tous les </a:t>
            </a:r>
            <a:r>
              <a:rPr lang="fr-FR" baseline="0" dirty="0" err="1" smtClean="0"/>
              <a:t>staps</a:t>
            </a:r>
            <a:r>
              <a:rPr lang="fr-FR" baseline="0" dirty="0" smtClean="0"/>
              <a:t> au niveau grande région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D9785-1019-C840-A004-2E23234B447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94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AutoNum type="arabicPeriod"/>
            </a:pPr>
            <a:r>
              <a:rPr lang="fr-FR" dirty="0" smtClean="0"/>
              <a:t>Un étudiant bien formé : Une professionnalisation optimale à tous les niveaux et une réalisation de chacun. </a:t>
            </a:r>
            <a:r>
              <a:rPr lang="fr-FR" dirty="0" err="1" smtClean="0"/>
              <a:t>Cf</a:t>
            </a:r>
            <a:r>
              <a:rPr lang="fr-FR" dirty="0" smtClean="0"/>
              <a:t> travaux janvier 2014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Une recherche d’excellence : PAR RAPPORT à l’objet (</a:t>
            </a:r>
            <a:r>
              <a:rPr lang="fr-FR" dirty="0" err="1" smtClean="0"/>
              <a:t>staps</a:t>
            </a:r>
            <a:r>
              <a:rPr lang="fr-FR" dirty="0" smtClean="0"/>
              <a:t>) / formations / partenaires scientifiques et économiques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Des partenaires socio-professionnels: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cf</a:t>
            </a:r>
            <a:r>
              <a:rPr lang="fr-FR" baseline="0" dirty="0" smtClean="0"/>
              <a:t> l’énorme travail qui a été fait en Janvier 2014 toujours disponible sur le site</a:t>
            </a:r>
            <a:endParaRPr lang="fr-FR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Des</a:t>
            </a:r>
            <a:r>
              <a:rPr lang="fr-FR" baseline="0" dirty="0" smtClean="0"/>
              <a:t> formations performantes : </a:t>
            </a:r>
            <a:r>
              <a:rPr lang="fr-FR" dirty="0" smtClean="0"/>
              <a:t>ayant un niveau d’exigence élevé, délivrant des compétences et permettant une professionnalisation réussie de chacun, avec une évaluation pertinente</a:t>
            </a:r>
            <a:r>
              <a:rPr lang="fr-FR" baseline="0" dirty="0" smtClean="0"/>
              <a:t> et des pédagogies adaptées</a:t>
            </a:r>
            <a:endParaRPr lang="fr-FR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Des personnels heureux : un projet porteur de sens; un équilibre entre centralisme coordonnateur et autonomie dynamisante, un respect mutuel, reconnaissance, considération ; conditions</a:t>
            </a:r>
            <a:r>
              <a:rPr lang="fr-FR" baseline="0" dirty="0" smtClean="0"/>
              <a:t> de travail agréables et pertinentes; équilibre travail-temps libre; </a:t>
            </a:r>
            <a:endParaRPr lang="fr-FR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dirty="0" smtClean="0"/>
              <a:t>UFRSTAPS bien positionnée et reconnue: 1</a:t>
            </a:r>
            <a:r>
              <a:rPr lang="fr-FR" baseline="30000" dirty="0" smtClean="0"/>
              <a:t>er</a:t>
            </a:r>
            <a:r>
              <a:rPr lang="fr-FR" dirty="0" smtClean="0"/>
              <a:t> UFRSTAPS</a:t>
            </a:r>
            <a:r>
              <a:rPr lang="fr-FR" baseline="0" dirty="0" smtClean="0"/>
              <a:t> au niveau national; </a:t>
            </a:r>
            <a:r>
              <a:rPr lang="fr-FR" baseline="0" dirty="0" err="1" smtClean="0"/>
              <a:t>nbre</a:t>
            </a:r>
            <a:r>
              <a:rPr lang="fr-FR" baseline="0" dirty="0" smtClean="0"/>
              <a:t> d’étudiants, </a:t>
            </a:r>
            <a:r>
              <a:rPr lang="fr-FR" baseline="0" dirty="0" err="1" smtClean="0"/>
              <a:t>nbre</a:t>
            </a:r>
            <a:r>
              <a:rPr lang="fr-FR" baseline="0" dirty="0" smtClean="0"/>
              <a:t> de formation, insertion professionnelle, recherche; référence au niveau européen (pas encore); attractivité nationale (déjà) et internationale (à construire); </a:t>
            </a:r>
            <a:endParaRPr lang="fr-FR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dirty="0" smtClean="0"/>
          </a:p>
          <a:p>
            <a:pPr marL="228600" indent="-228600" algn="l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7458B-5B9F-4A4A-8A6C-C2D13CB51CE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21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5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58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5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0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4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83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28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2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3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0B17-30A1-EB4E-A205-CD2A16A3BF10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FBF8-93D5-514E-BE06-4924ECDBE9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8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AG 22 Novembre 2016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6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oc n° A1c idexlyon-feuillederoute-instances-1 - copi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3" b="5003"/>
          <a:stretch>
            <a:fillRect/>
          </a:stretch>
        </p:blipFill>
        <p:spPr>
          <a:xfrm>
            <a:off x="-446891" y="-1533316"/>
            <a:ext cx="9791561" cy="8792614"/>
          </a:xfrm>
        </p:spPr>
      </p:pic>
    </p:spTree>
    <p:extLst>
      <p:ext uri="{BB962C8B-B14F-4D97-AF65-F5344CB8AC3E}">
        <p14:creationId xmlns:p14="http://schemas.microsoft.com/office/powerpoint/2010/main" val="316440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oc n°A1b Presentation IDEX ppt-uCBL - copie 21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0" y="1269866"/>
            <a:ext cx="9144000" cy="4856297"/>
          </a:xfrm>
        </p:spPr>
      </p:pic>
    </p:spTree>
    <p:extLst>
      <p:ext uri="{BB962C8B-B14F-4D97-AF65-F5344CB8AC3E}">
        <p14:creationId xmlns:p14="http://schemas.microsoft.com/office/powerpoint/2010/main" val="349393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Question : existence du domaine STAPS, de la composante STAPS et de la recherche en STAPS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Rester domaine et composante ?</a:t>
            </a:r>
          </a:p>
          <a:p>
            <a:r>
              <a:rPr lang="fr-FR" dirty="0" smtClean="0"/>
              <a:t>Constituer un pôle avec </a:t>
            </a:r>
            <a:r>
              <a:rPr lang="fr-FR" dirty="0" err="1" smtClean="0"/>
              <a:t>staps</a:t>
            </a:r>
            <a:r>
              <a:rPr lang="fr-FR" dirty="0" smtClean="0"/>
              <a:t> st </a:t>
            </a:r>
            <a:r>
              <a:rPr lang="fr-FR" dirty="0" err="1" smtClean="0"/>
              <a:t>étienne</a:t>
            </a:r>
            <a:r>
              <a:rPr lang="fr-FR" dirty="0"/>
              <a:t> </a:t>
            </a:r>
            <a:r>
              <a:rPr lang="fr-FR" dirty="0" smtClean="0"/>
              <a:t>?</a:t>
            </a:r>
          </a:p>
          <a:p>
            <a:r>
              <a:rPr lang="fr-FR" dirty="0" smtClean="0"/>
              <a:t>Exister comme discipline recherche avec son champ propre</a:t>
            </a:r>
            <a:endParaRPr lang="fr-FR" dirty="0" smtClean="0"/>
          </a:p>
          <a:p>
            <a:r>
              <a:rPr lang="fr-FR" dirty="0" smtClean="0"/>
              <a:t>Coordonner notre politique d’investissement et de participation dans les collèges</a:t>
            </a:r>
          </a:p>
          <a:p>
            <a:r>
              <a:rPr lang="fr-FR" dirty="0" smtClean="0"/>
              <a:t>Jouez nos atouts et les développer</a:t>
            </a:r>
          </a:p>
          <a:p>
            <a:r>
              <a:rPr lang="fr-FR" dirty="0" smtClean="0"/>
              <a:t>Anticiper et être force de </a:t>
            </a:r>
            <a:r>
              <a:rPr lang="fr-FR" dirty="0" smtClean="0"/>
              <a:t>propositions au niveau formation, recherche, structuration organisationnelle</a:t>
            </a:r>
            <a:endParaRPr lang="fr-FR" dirty="0" smtClean="0"/>
          </a:p>
          <a:p>
            <a:r>
              <a:rPr lang="fr-FR" dirty="0" smtClean="0"/>
              <a:t>Être présent et jouer la solidarité à l’interne comme à l’externe.</a:t>
            </a:r>
          </a:p>
          <a:p>
            <a:r>
              <a:rPr lang="fr-FR" dirty="0" smtClean="0"/>
              <a:t>Diffuser et être </a:t>
            </a:r>
            <a:r>
              <a:rPr lang="fr-FR" dirty="0" err="1" smtClean="0"/>
              <a:t>pro-</a:t>
            </a:r>
            <a:r>
              <a:rPr lang="fr-FR" dirty="0" err="1" smtClean="0"/>
              <a:t>actif</a:t>
            </a:r>
            <a:endParaRPr lang="fr-FR" dirty="0" smtClean="0"/>
          </a:p>
          <a:p>
            <a:r>
              <a:rPr lang="fr-FR" dirty="0" smtClean="0"/>
              <a:t>Résister? Entre </a:t>
            </a:r>
            <a:r>
              <a:rPr lang="fr-FR" dirty="0" smtClean="0"/>
              <a:t>être complètement à part ou à part entière complètement distinct, reconnaissable incontournable.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302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axes de l’</a:t>
            </a:r>
            <a:r>
              <a:rPr lang="fr-FR" dirty="0" err="1" smtClean="0"/>
              <a:t>idex</a:t>
            </a:r>
            <a:r>
              <a:rPr lang="fr-FR" dirty="0" smtClean="0"/>
              <a:t> en Recherche : opérations structurantes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Instituts convergences</a:t>
            </a:r>
          </a:p>
          <a:p>
            <a:r>
              <a:rPr lang="fr-FR" dirty="0" smtClean="0">
                <a:solidFill>
                  <a:srgbClr val="008000"/>
                </a:solidFill>
              </a:rPr>
              <a:t>Développement des fédérations de recherche </a:t>
            </a:r>
            <a:r>
              <a:rPr lang="fr-FR" dirty="0" smtClean="0"/>
              <a:t>et de la maison des sciences de l’homme </a:t>
            </a:r>
            <a:r>
              <a:rPr lang="fr-FR" dirty="0" smtClean="0">
                <a:solidFill>
                  <a:srgbClr val="008000"/>
                </a:solidFill>
              </a:rPr>
              <a:t>(interface SHS et autres sciences</a:t>
            </a:r>
            <a:r>
              <a:rPr lang="fr-FR" dirty="0" smtClean="0"/>
              <a:t>; </a:t>
            </a:r>
            <a:r>
              <a:rPr lang="fr-FR" dirty="0" smtClean="0">
                <a:solidFill>
                  <a:srgbClr val="008000"/>
                </a:solidFill>
              </a:rPr>
              <a:t>interdisciplinarité</a:t>
            </a:r>
            <a:r>
              <a:rPr lang="fr-FR" dirty="0" smtClean="0"/>
              <a:t>; dynamique  interinstitutionnelle; régional et internationalisation</a:t>
            </a:r>
          </a:p>
          <a:p>
            <a:r>
              <a:rPr lang="fr-FR" dirty="0" smtClean="0"/>
              <a:t>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66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Les axes de l’</a:t>
            </a:r>
            <a:r>
              <a:rPr lang="fr-FR" sz="3600" dirty="0" err="1" smtClean="0"/>
              <a:t>idex</a:t>
            </a:r>
            <a:r>
              <a:rPr lang="fr-FR" sz="3600" dirty="0" smtClean="0"/>
              <a:t> en Formations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err="1">
                <a:solidFill>
                  <a:srgbClr val="008000"/>
                </a:solidFill>
              </a:rPr>
              <a:t>Décloisonnement</a:t>
            </a:r>
            <a:r>
              <a:rPr lang="fr-FR" dirty="0">
                <a:solidFill>
                  <a:srgbClr val="008000"/>
                </a:solidFill>
              </a:rPr>
              <a:t> et individualisation des parcours </a:t>
            </a:r>
            <a:r>
              <a:rPr lang="fr-FR" dirty="0"/>
              <a:t>: </a:t>
            </a:r>
            <a:r>
              <a:rPr lang="fr-FR" dirty="0">
                <a:solidFill>
                  <a:srgbClr val="008000"/>
                </a:solidFill>
              </a:rPr>
              <a:t>mise en valeur des doubles </a:t>
            </a:r>
            <a:r>
              <a:rPr lang="fr-FR" dirty="0" err="1">
                <a:solidFill>
                  <a:srgbClr val="008000"/>
                </a:solidFill>
              </a:rPr>
              <a:t>compétences</a:t>
            </a:r>
            <a:r>
              <a:rPr lang="fr-FR" dirty="0">
                <a:solidFill>
                  <a:srgbClr val="008000"/>
                </a:solidFill>
              </a:rPr>
              <a:t> et doubles cursus</a:t>
            </a:r>
            <a:r>
              <a:rPr lang="fr-FR" dirty="0"/>
              <a:t>, </a:t>
            </a:r>
            <a:r>
              <a:rPr lang="fr-FR" dirty="0" err="1"/>
              <a:t>développement</a:t>
            </a:r>
            <a:r>
              <a:rPr lang="fr-FR" dirty="0"/>
              <a:t> de majeures- mineures. </a:t>
            </a:r>
            <a:endParaRPr lang="fr-FR" dirty="0" smtClean="0"/>
          </a:p>
          <a:p>
            <a:r>
              <a:rPr lang="fr-FR" dirty="0"/>
              <a:t>-</a:t>
            </a:r>
            <a:r>
              <a:rPr lang="fr-FR" dirty="0" err="1"/>
              <a:t>Généralisation</a:t>
            </a:r>
            <a:r>
              <a:rPr lang="fr-FR" dirty="0"/>
              <a:t> de </a:t>
            </a:r>
            <a:r>
              <a:rPr lang="fr-FR" dirty="0">
                <a:solidFill>
                  <a:srgbClr val="008000"/>
                </a:solidFill>
              </a:rPr>
              <a:t>l’</a:t>
            </a:r>
            <a:r>
              <a:rPr lang="fr-FR" dirty="0" err="1">
                <a:solidFill>
                  <a:srgbClr val="008000"/>
                </a:solidFill>
              </a:rPr>
              <a:t>évaluation</a:t>
            </a:r>
            <a:r>
              <a:rPr lang="fr-FR" dirty="0">
                <a:solidFill>
                  <a:srgbClr val="008000"/>
                </a:solidFill>
              </a:rPr>
              <a:t> des enseignements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-</a:t>
            </a:r>
            <a:r>
              <a:rPr lang="fr-FR" dirty="0">
                <a:solidFill>
                  <a:srgbClr val="008000"/>
                </a:solidFill>
              </a:rPr>
              <a:t>Parcours de </a:t>
            </a:r>
            <a:r>
              <a:rPr lang="fr-FR" dirty="0" err="1">
                <a:solidFill>
                  <a:srgbClr val="008000"/>
                </a:solidFill>
              </a:rPr>
              <a:t>réussite</a:t>
            </a:r>
            <a:r>
              <a:rPr lang="fr-FR" dirty="0">
                <a:solidFill>
                  <a:srgbClr val="008000"/>
                </a:solidFill>
              </a:rPr>
              <a:t> </a:t>
            </a:r>
            <a:r>
              <a:rPr lang="fr-FR" dirty="0"/>
              <a:t>en premier cycle universitaire. </a:t>
            </a:r>
            <a:endParaRPr lang="fr-FR" dirty="0" smtClean="0"/>
          </a:p>
          <a:p>
            <a:r>
              <a:rPr lang="fr-FR" dirty="0"/>
              <a:t>-</a:t>
            </a:r>
            <a:r>
              <a:rPr lang="fr-FR" dirty="0">
                <a:solidFill>
                  <a:srgbClr val="FF6600"/>
                </a:solidFill>
              </a:rPr>
              <a:t>Internationalisation des cursus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/>
              <a:t>-</a:t>
            </a:r>
            <a:r>
              <a:rPr lang="fr-FR" dirty="0" err="1">
                <a:solidFill>
                  <a:srgbClr val="008000"/>
                </a:solidFill>
              </a:rPr>
              <a:t>Création</a:t>
            </a:r>
            <a:r>
              <a:rPr lang="fr-FR" dirty="0">
                <a:solidFill>
                  <a:srgbClr val="008000"/>
                </a:solidFill>
              </a:rPr>
              <a:t> d’un centre pour l’innovation </a:t>
            </a:r>
            <a:r>
              <a:rPr lang="fr-FR" dirty="0" err="1">
                <a:solidFill>
                  <a:srgbClr val="008000"/>
                </a:solidFill>
              </a:rPr>
              <a:t>pédagogique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/>
              <a:t>-</a:t>
            </a:r>
            <a:r>
              <a:rPr lang="fr-FR" dirty="0">
                <a:solidFill>
                  <a:srgbClr val="FF6600"/>
                </a:solidFill>
              </a:rPr>
              <a:t>Promotion du Doctorat de l'</a:t>
            </a:r>
            <a:r>
              <a:rPr lang="fr-FR" dirty="0" err="1">
                <a:solidFill>
                  <a:srgbClr val="FF6600"/>
                </a:solidFill>
              </a:rPr>
              <a:t>Universite</a:t>
            </a:r>
            <a:r>
              <a:rPr lang="fr-FR" dirty="0">
                <a:solidFill>
                  <a:srgbClr val="FF6600"/>
                </a:solidFill>
              </a:rPr>
              <a:t>́ de Lyon </a:t>
            </a:r>
            <a:r>
              <a:rPr lang="fr-FR" dirty="0" smtClean="0"/>
              <a:t>:</a:t>
            </a:r>
          </a:p>
          <a:p>
            <a:r>
              <a:rPr lang="fr-FR" dirty="0" smtClean="0"/>
              <a:t>(</a:t>
            </a:r>
            <a:r>
              <a:rPr lang="fr-FR" dirty="0" smtClean="0">
                <a:solidFill>
                  <a:srgbClr val="008000"/>
                </a:solidFill>
              </a:rPr>
              <a:t>Formation tout au long de la vie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28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axes complémentaires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Innovation</a:t>
            </a:r>
            <a:r>
              <a:rPr lang="fr-FR" dirty="0" smtClean="0"/>
              <a:t> (valorisation)</a:t>
            </a:r>
          </a:p>
          <a:p>
            <a:pPr lvl="1"/>
            <a:r>
              <a:rPr lang="fr-FR" dirty="0"/>
              <a:t>-Simplification de </a:t>
            </a:r>
            <a:r>
              <a:rPr lang="fr-FR" dirty="0" err="1"/>
              <a:t>procédures</a:t>
            </a:r>
            <a:r>
              <a:rPr lang="fr-FR" dirty="0"/>
              <a:t> des accords PI </a:t>
            </a:r>
            <a:endParaRPr lang="fr-FR" dirty="0" smtClean="0"/>
          </a:p>
          <a:p>
            <a:pPr lvl="1"/>
            <a:r>
              <a:rPr lang="fr-FR" dirty="0" err="1">
                <a:solidFill>
                  <a:srgbClr val="008000"/>
                </a:solidFill>
              </a:rPr>
              <a:t>Développement</a:t>
            </a:r>
            <a:r>
              <a:rPr lang="fr-FR" dirty="0">
                <a:solidFill>
                  <a:srgbClr val="008000"/>
                </a:solidFill>
              </a:rPr>
              <a:t> de la </a:t>
            </a:r>
            <a:r>
              <a:rPr lang="fr-FR" dirty="0" err="1">
                <a:solidFill>
                  <a:srgbClr val="008000"/>
                </a:solidFill>
              </a:rPr>
              <a:t>créativite</a:t>
            </a:r>
            <a:r>
              <a:rPr lang="fr-FR" dirty="0">
                <a:solidFill>
                  <a:srgbClr val="008000"/>
                </a:solidFill>
              </a:rPr>
              <a:t>́ et de l’entrepreneuriat </a:t>
            </a:r>
            <a:endParaRPr lang="fr-FR" dirty="0" smtClean="0">
              <a:solidFill>
                <a:srgbClr val="008000"/>
              </a:solidFill>
            </a:endParaRPr>
          </a:p>
          <a:p>
            <a:pPr lvl="1"/>
            <a:r>
              <a:rPr lang="fr-FR" dirty="0"/>
              <a:t>Nouvelle dynamique de croissance </a:t>
            </a:r>
            <a:endParaRPr lang="fr-FR" dirty="0" smtClean="0"/>
          </a:p>
          <a:p>
            <a:pPr lvl="1"/>
            <a:r>
              <a:rPr lang="fr-FR" dirty="0">
                <a:solidFill>
                  <a:srgbClr val="008000"/>
                </a:solidFill>
              </a:rPr>
              <a:t>Un Laboratoire d’Innovation Sociale </a:t>
            </a:r>
            <a:r>
              <a:rPr lang="fr-FR" dirty="0"/>
              <a:t>pour une action </a:t>
            </a:r>
            <a:r>
              <a:rPr lang="fr-FR" dirty="0" err="1"/>
              <a:t>renforcée</a:t>
            </a:r>
            <a:r>
              <a:rPr lang="fr-FR" dirty="0"/>
              <a:t> avec les partenaires culturels, </a:t>
            </a:r>
            <a:r>
              <a:rPr lang="fr-FR" dirty="0" err="1"/>
              <a:t>socio-économiques</a:t>
            </a:r>
            <a:r>
              <a:rPr lang="fr-FR" dirty="0"/>
              <a:t> et le monde associatif. </a:t>
            </a:r>
            <a:endParaRPr lang="fr-FR" dirty="0" smtClean="0"/>
          </a:p>
          <a:p>
            <a:r>
              <a:rPr lang="fr-FR" dirty="0" smtClean="0">
                <a:solidFill>
                  <a:srgbClr val="008000"/>
                </a:solidFill>
              </a:rPr>
              <a:t>Vie étudiante</a:t>
            </a:r>
          </a:p>
          <a:p>
            <a:pPr lvl="1"/>
            <a:r>
              <a:rPr lang="fr-FR" dirty="0" smtClean="0"/>
              <a:t>-</a:t>
            </a:r>
            <a:r>
              <a:rPr lang="fr-FR" dirty="0" err="1"/>
              <a:t>Schéma</a:t>
            </a:r>
            <a:r>
              <a:rPr lang="fr-FR" dirty="0"/>
              <a:t> de site pour </a:t>
            </a:r>
            <a:r>
              <a:rPr lang="fr-FR" dirty="0">
                <a:solidFill>
                  <a:srgbClr val="008000"/>
                </a:solidFill>
              </a:rPr>
              <a:t>la </a:t>
            </a:r>
            <a:r>
              <a:rPr lang="fr-FR" dirty="0" err="1">
                <a:solidFill>
                  <a:srgbClr val="008000"/>
                </a:solidFill>
              </a:rPr>
              <a:t>qualite</a:t>
            </a:r>
            <a:r>
              <a:rPr lang="fr-FR" dirty="0">
                <a:solidFill>
                  <a:srgbClr val="008000"/>
                </a:solidFill>
              </a:rPr>
              <a:t>́ de vie </a:t>
            </a:r>
            <a:r>
              <a:rPr lang="fr-FR" dirty="0" err="1">
                <a:solidFill>
                  <a:srgbClr val="008000"/>
                </a:solidFill>
              </a:rPr>
              <a:t>étudiante</a:t>
            </a:r>
            <a:r>
              <a:rPr lang="fr-FR" dirty="0"/>
              <a:t>, incluant une offre de services large. </a:t>
            </a:r>
          </a:p>
          <a:p>
            <a:pPr lvl="1"/>
            <a:r>
              <a:rPr lang="fr-FR" dirty="0" smtClean="0"/>
              <a:t>-</a:t>
            </a:r>
            <a:r>
              <a:rPr lang="fr-FR" dirty="0" err="1"/>
              <a:t>Développement</a:t>
            </a:r>
            <a:r>
              <a:rPr lang="fr-FR" dirty="0"/>
              <a:t> de services et d’actions </a:t>
            </a:r>
            <a:r>
              <a:rPr lang="fr-FR" dirty="0" err="1"/>
              <a:t>associés</a:t>
            </a:r>
            <a:r>
              <a:rPr lang="fr-FR" dirty="0"/>
              <a:t> au fonds d’initiative </a:t>
            </a:r>
            <a:r>
              <a:rPr lang="fr-FR" dirty="0" err="1"/>
              <a:t>étudiante</a:t>
            </a:r>
            <a:r>
              <a:rPr lang="fr-FR" dirty="0"/>
              <a:t>. </a:t>
            </a:r>
          </a:p>
          <a:p>
            <a:pPr lvl="1"/>
            <a:r>
              <a:rPr lang="fr-FR" dirty="0" err="1" smtClean="0"/>
              <a:t>Evénementiel</a:t>
            </a:r>
            <a:r>
              <a:rPr lang="fr-FR" dirty="0" smtClean="0"/>
              <a:t> </a:t>
            </a:r>
            <a:r>
              <a:rPr lang="fr-FR" dirty="0" err="1"/>
              <a:t>étudiant</a:t>
            </a:r>
            <a:r>
              <a:rPr lang="fr-FR" dirty="0"/>
              <a:t> « </a:t>
            </a:r>
            <a:r>
              <a:rPr lang="fr-FR" dirty="0" err="1"/>
              <a:t>Universite</a:t>
            </a:r>
            <a:r>
              <a:rPr lang="fr-FR" dirty="0"/>
              <a:t>́ de Lyon » et </a:t>
            </a:r>
            <a:r>
              <a:rPr lang="fr-FR" dirty="0" err="1"/>
              <a:t>développement</a:t>
            </a:r>
            <a:r>
              <a:rPr lang="fr-FR" dirty="0"/>
              <a:t> d’une offre culturelle et un </a:t>
            </a:r>
            <a:r>
              <a:rPr lang="fr-FR" dirty="0">
                <a:solidFill>
                  <a:srgbClr val="008000"/>
                </a:solidFill>
              </a:rPr>
              <a:t>sport universitaire de haut niveau </a:t>
            </a:r>
            <a:r>
              <a:rPr lang="fr-FR" dirty="0"/>
              <a:t>avec la marque </a:t>
            </a:r>
            <a:r>
              <a:rPr lang="fr-FR" dirty="0" err="1"/>
              <a:t>Universite</a:t>
            </a:r>
            <a:r>
              <a:rPr lang="fr-FR" dirty="0"/>
              <a:t>́ de Lyon. </a:t>
            </a:r>
            <a:endParaRPr lang="fr-FR" dirty="0" smtClean="0"/>
          </a:p>
          <a:p>
            <a:r>
              <a:rPr lang="fr-FR" dirty="0" smtClean="0"/>
              <a:t>International</a:t>
            </a:r>
          </a:p>
          <a:p>
            <a:r>
              <a:rPr lang="fr-FR" dirty="0" smtClean="0">
                <a:solidFill>
                  <a:srgbClr val="008000"/>
                </a:solidFill>
              </a:rPr>
              <a:t>Partenariats socio-économiques</a:t>
            </a:r>
          </a:p>
          <a:p>
            <a:pPr lvl="1"/>
            <a:r>
              <a:rPr lang="fr-FR" sz="2400" dirty="0"/>
              <a:t>-</a:t>
            </a:r>
            <a:r>
              <a:rPr lang="fr-FR" dirty="0" err="1"/>
              <a:t>Développement</a:t>
            </a:r>
            <a:r>
              <a:rPr lang="fr-FR" dirty="0"/>
              <a:t> de la </a:t>
            </a:r>
            <a:r>
              <a:rPr lang="fr-FR" dirty="0" err="1"/>
              <a:t>démarche</a:t>
            </a:r>
            <a:r>
              <a:rPr lang="fr-FR" dirty="0"/>
              <a:t> de </a:t>
            </a:r>
            <a:r>
              <a:rPr lang="fr-FR" dirty="0" err="1"/>
              <a:t>co</a:t>
            </a:r>
            <a:r>
              <a:rPr lang="fr-FR" dirty="0"/>
              <a:t>-construction avec les </a:t>
            </a:r>
            <a:r>
              <a:rPr lang="fr-FR" dirty="0" err="1"/>
              <a:t>collectivités</a:t>
            </a:r>
            <a:r>
              <a:rPr lang="fr-FR" dirty="0"/>
              <a:t> locales et les acteurs du territoire, notamment en regard des grands projets tels que CPER</a:t>
            </a:r>
            <a:r>
              <a:rPr lang="fr-FR" dirty="0">
                <a:solidFill>
                  <a:srgbClr val="008000"/>
                </a:solidFill>
              </a:rPr>
              <a:t>, FEDER</a:t>
            </a:r>
            <a:r>
              <a:rPr lang="fr-FR" dirty="0"/>
              <a:t>, SRESRI, ... </a:t>
            </a:r>
          </a:p>
          <a:p>
            <a:pPr lvl="1"/>
            <a:r>
              <a:rPr lang="fr-FR" dirty="0" smtClean="0"/>
              <a:t>Partenariats </a:t>
            </a:r>
            <a:r>
              <a:rPr lang="fr-FR" dirty="0"/>
              <a:t>phares avec les entreprises dans les trois grandes axes de l’IDEX (chaires, </a:t>
            </a:r>
            <a:r>
              <a:rPr lang="fr-FR" dirty="0" err="1"/>
              <a:t>labcoms</a:t>
            </a:r>
            <a:r>
              <a:rPr lang="fr-FR" dirty="0"/>
              <a:t>, open </a:t>
            </a:r>
            <a:r>
              <a:rPr lang="fr-FR" dirty="0" err="1"/>
              <a:t>labs</a:t>
            </a:r>
            <a:r>
              <a:rPr lang="fr-FR" dirty="0"/>
              <a:t>...). </a:t>
            </a:r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33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493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b="1" dirty="0"/>
              <a:t>Quantité d’étudiants et diversité de nos formations </a:t>
            </a:r>
          </a:p>
          <a:p>
            <a:pPr marL="0" indent="0" algn="ctr">
              <a:buNone/>
            </a:pPr>
            <a:endParaRPr lang="fr-FR" dirty="0"/>
          </a:p>
          <a:p>
            <a:pPr>
              <a:buFont typeface="Wingdings" charset="0"/>
              <a:buChar char="Ø"/>
            </a:pPr>
            <a:r>
              <a:rPr lang="fr-FR" b="1" dirty="0"/>
              <a:t>Qualité et réussite (Formations et concours)</a:t>
            </a:r>
          </a:p>
          <a:p>
            <a:pPr>
              <a:buFont typeface="Wingdings" charset="0"/>
              <a:buChar char="Ø"/>
            </a:pPr>
            <a:r>
              <a:rPr lang="fr-FR" b="1" dirty="0"/>
              <a:t>Professionnalisation </a:t>
            </a:r>
          </a:p>
          <a:p>
            <a:pPr lvl="1">
              <a:buFont typeface="Wingdings" charset="0"/>
              <a:buChar char="Ø"/>
            </a:pPr>
            <a:r>
              <a:rPr lang="fr-FR" b="1" dirty="0"/>
              <a:t>Formation pro et Tout au long de la vie)</a:t>
            </a:r>
          </a:p>
          <a:p>
            <a:pPr lvl="1">
              <a:buFont typeface="Wingdings" charset="0"/>
              <a:buChar char="Ø"/>
            </a:pPr>
            <a:r>
              <a:rPr lang="fr-FR" dirty="0"/>
              <a:t>RNCP et blocs de compétence</a:t>
            </a:r>
          </a:p>
          <a:p>
            <a:pPr>
              <a:buFont typeface="Wingdings" charset="2"/>
              <a:buChar char="Ø"/>
            </a:pPr>
            <a:r>
              <a:rPr lang="fr-FR" dirty="0"/>
              <a:t>Du local au national pour une politique coordonnée des </a:t>
            </a:r>
            <a:r>
              <a:rPr lang="fr-FR" dirty="0" err="1"/>
              <a:t>staps</a:t>
            </a:r>
            <a:r>
              <a:rPr lang="fr-FR" dirty="0"/>
              <a:t>.</a:t>
            </a:r>
          </a:p>
          <a:p>
            <a:pPr>
              <a:buFont typeface="Wingdings" charset="2"/>
              <a:buChar char="Ø"/>
            </a:pPr>
            <a:r>
              <a:rPr lang="fr-FR" dirty="0"/>
              <a:t>Interdisciplinarité de nos formations (STAPS)</a:t>
            </a:r>
          </a:p>
          <a:p>
            <a:pPr>
              <a:buFont typeface="Wingdings" charset="2"/>
              <a:buChar char="Ø"/>
            </a:pPr>
            <a:r>
              <a:rPr lang="fr-FR" b="1" dirty="0">
                <a:solidFill>
                  <a:srgbClr val="FF0000"/>
                </a:solidFill>
              </a:rPr>
              <a:t>Capacité d’accueil, et services </a:t>
            </a:r>
            <a:r>
              <a:rPr lang="fr-FR" b="1" dirty="0" smtClean="0">
                <a:solidFill>
                  <a:srgbClr val="FF0000"/>
                </a:solidFill>
              </a:rPr>
              <a:t>enseignants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/>
        </p:nvSpPr>
        <p:spPr>
          <a:xfrm>
            <a:off x="1101717" y="398397"/>
            <a:ext cx="6172200" cy="59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kern="1200" dirty="0" smtClean="0"/>
              <a:t>Nos atouts en formation</a:t>
            </a:r>
            <a:endParaRPr lang="fr-FR" sz="3600" kern="1200" dirty="0"/>
          </a:p>
        </p:txBody>
      </p:sp>
    </p:spTree>
    <p:extLst>
      <p:ext uri="{BB962C8B-B14F-4D97-AF65-F5344CB8AC3E}">
        <p14:creationId xmlns:p14="http://schemas.microsoft.com/office/powerpoint/2010/main" val="343359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1- Optimisation de la formation (licence et master) au regard des moyens disponibles maquette </a:t>
            </a:r>
          </a:p>
          <a:p>
            <a:r>
              <a:rPr lang="fr-FR" b="1" dirty="0"/>
              <a:t>2- Optimisation de la formation au regard  des moyens supplémentaires (PRL, COM, HRS et définition des différentes missions)</a:t>
            </a:r>
          </a:p>
          <a:p>
            <a:r>
              <a:rPr lang="fr-FR" b="1" dirty="0"/>
              <a:t>3- Formation et réussite LICENCE</a:t>
            </a:r>
          </a:p>
          <a:p>
            <a:r>
              <a:rPr lang="fr-FR" b="1" dirty="0" smtClean="0"/>
              <a:t>4- </a:t>
            </a:r>
            <a:r>
              <a:rPr lang="fr-FR" b="1" dirty="0"/>
              <a:t>Coordination et politique MASTER 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7745159" cy="11430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Projets opérationnels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5996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633" y="2231473"/>
            <a:ext cx="3408717" cy="1535185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Différents axes, différentes missions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09631" y="1879134"/>
            <a:ext cx="432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Harmoniser et diversifier les parcours de formation</a:t>
            </a:r>
          </a:p>
          <a:p>
            <a:endParaRPr lang="fr-FR" sz="2400" dirty="0"/>
          </a:p>
          <a:p>
            <a:r>
              <a:rPr lang="fr-FR" sz="2400" dirty="0"/>
              <a:t>Améliorer le suivi et l’accompagnement des étudiants</a:t>
            </a:r>
          </a:p>
          <a:p>
            <a:endParaRPr lang="fr-FR" sz="2400" dirty="0"/>
          </a:p>
          <a:p>
            <a:r>
              <a:rPr lang="fr-FR" sz="2400" dirty="0"/>
              <a:t>Développer la communication envers les étudiants et les futurs étudiants</a:t>
            </a:r>
          </a:p>
          <a:p>
            <a:endParaRPr lang="fr-FR" sz="2400" dirty="0"/>
          </a:p>
          <a:p>
            <a:r>
              <a:rPr lang="fr-FR" sz="2400" dirty="0"/>
              <a:t>Améliorer l’évaluation des étudiants sous toutes ses formes</a:t>
            </a:r>
          </a:p>
        </p:txBody>
      </p:sp>
    </p:spTree>
    <p:extLst>
      <p:ext uri="{BB962C8B-B14F-4D97-AF65-F5344CB8AC3E}">
        <p14:creationId xmlns:p14="http://schemas.microsoft.com/office/powerpoint/2010/main" val="68299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Harmoniser et diversifier les parcours de formation.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6" y="2248467"/>
            <a:ext cx="3796903" cy="21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0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Plan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/>
              <a:t>Infos pratiques et contraintes organisationnelles</a:t>
            </a:r>
          </a:p>
          <a:p>
            <a:r>
              <a:rPr lang="fr-FR" b="1" dirty="0" smtClean="0"/>
              <a:t>IDEX : Présentation contexte, enjeux, et problématiques</a:t>
            </a:r>
          </a:p>
          <a:p>
            <a:r>
              <a:rPr lang="fr-FR" b="1" dirty="0" smtClean="0"/>
              <a:t>Atouts et politique formation</a:t>
            </a:r>
            <a:endParaRPr lang="fr-FR" b="1" dirty="0" smtClean="0"/>
          </a:p>
          <a:p>
            <a:r>
              <a:rPr lang="fr-FR" b="1" dirty="0" smtClean="0"/>
              <a:t>Atouts et P</a:t>
            </a:r>
            <a:r>
              <a:rPr lang="fr-FR" b="1" dirty="0" smtClean="0"/>
              <a:t>olitique recherche l’UFR</a:t>
            </a:r>
          </a:p>
          <a:p>
            <a:r>
              <a:rPr lang="fr-FR" b="1" dirty="0" smtClean="0"/>
              <a:t>Atouts: organisation et gouvernance</a:t>
            </a:r>
            <a:endParaRPr lang="fr-FR" b="1" dirty="0" smtClean="0"/>
          </a:p>
          <a:p>
            <a:r>
              <a:rPr lang="fr-FR" b="1" dirty="0" smtClean="0"/>
              <a:t>Traduction opérationnelle et stratégique : </a:t>
            </a:r>
            <a:r>
              <a:rPr lang="fr-FR" sz="2200" dirty="0" smtClean="0"/>
              <a:t>(notamment rénovation </a:t>
            </a:r>
            <a:r>
              <a:rPr lang="fr-FR" sz="2200" dirty="0" smtClean="0"/>
              <a:t>statuts, règlement intérieur et écriture projet </a:t>
            </a:r>
            <a:r>
              <a:rPr lang="fr-FR" sz="2200" dirty="0" smtClean="0"/>
              <a:t>)</a:t>
            </a:r>
            <a:endParaRPr lang="fr-FR" sz="2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18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Améliorer le suivi et l'accompagnement des étudiants.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250" y="2592199"/>
            <a:ext cx="5244947" cy="201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Développer la communication envers les étudiants ou les futurs étudiants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618" y="2877425"/>
            <a:ext cx="5190989" cy="15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Améliorer l'évaluation des étudiants sous toutes ses formes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128" y="2097249"/>
            <a:ext cx="5499785" cy="26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Intégration des axes généraux pour chacune des missions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3542776" cy="43513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Exemple Mission « handicap »</a:t>
            </a:r>
          </a:p>
          <a:p>
            <a:r>
              <a:rPr lang="fr-FR" dirty="0"/>
              <a:t>Diversifier les parcours de formation</a:t>
            </a:r>
          </a:p>
          <a:p>
            <a:r>
              <a:rPr lang="fr-FR" dirty="0"/>
              <a:t>Améliorer le suivi</a:t>
            </a:r>
          </a:p>
          <a:p>
            <a:r>
              <a:rPr lang="fr-FR" dirty="0"/>
              <a:t>Communiquer en interne et en externe</a:t>
            </a:r>
          </a:p>
          <a:p>
            <a:r>
              <a:rPr lang="fr-FR" dirty="0"/>
              <a:t>Améliorer l’évaluation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398453" y="1885746"/>
            <a:ext cx="35427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Exemple Mission « spé »</a:t>
            </a:r>
          </a:p>
          <a:p>
            <a:r>
              <a:rPr lang="fr-FR" dirty="0"/>
              <a:t>Harmoniser les parcours de formation (stage)</a:t>
            </a:r>
          </a:p>
          <a:p>
            <a:r>
              <a:rPr lang="fr-FR" dirty="0"/>
              <a:t>Améliorer le suivi (annualisation de la spé)</a:t>
            </a:r>
          </a:p>
          <a:p>
            <a:r>
              <a:rPr lang="fr-FR" dirty="0"/>
              <a:t>Améliorer l’évaluation des spé (bloc de compétences)</a:t>
            </a:r>
          </a:p>
        </p:txBody>
      </p:sp>
    </p:spTree>
    <p:extLst>
      <p:ext uri="{BB962C8B-B14F-4D97-AF65-F5344CB8AC3E}">
        <p14:creationId xmlns:p14="http://schemas.microsoft.com/office/powerpoint/2010/main" val="149354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3- Coordination et politique globale masters (pascal)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Stratégie d’investissement de différentes secteurs et de complémentarité des métiers et des compétences</a:t>
            </a:r>
          </a:p>
          <a:p>
            <a:r>
              <a:rPr lang="fr-FR" dirty="0" smtClean="0"/>
              <a:t>Coordination stage</a:t>
            </a:r>
          </a:p>
          <a:p>
            <a:r>
              <a:rPr lang="fr-FR" dirty="0" smtClean="0"/>
              <a:t>Quelle politique de sélection-excellence-diversification-augmentation.</a:t>
            </a:r>
          </a:p>
          <a:p>
            <a:r>
              <a:rPr lang="fr-FR" dirty="0" smtClean="0"/>
              <a:t>Quelle politique de formation commune (notamment recherche) pour construire identité </a:t>
            </a:r>
            <a:r>
              <a:rPr lang="fr-FR" dirty="0" err="1" smtClean="0"/>
              <a:t>staps</a:t>
            </a:r>
            <a:r>
              <a:rPr lang="fr-FR" dirty="0" smtClean="0"/>
              <a:t> et recherche en </a:t>
            </a:r>
            <a:r>
              <a:rPr lang="fr-FR" dirty="0" err="1" smtClean="0"/>
              <a:t>staps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43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9512" y="260424"/>
            <a:ext cx="8712968" cy="57628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300" b="1" dirty="0" smtClean="0">
                <a:solidFill>
                  <a:srgbClr val="FF0000"/>
                </a:solidFill>
              </a:rPr>
              <a:t>Niveau MASTER</a:t>
            </a:r>
          </a:p>
          <a:p>
            <a:pPr eaLnBrk="1" hangingPunct="1"/>
            <a:endParaRPr lang="fr-FR" sz="400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2199238"/>
            <a:ext cx="484889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ym typeface="Wingdings"/>
              </a:rPr>
              <a:t></a:t>
            </a:r>
            <a:r>
              <a:rPr lang="fr-FR" dirty="0" smtClean="0">
                <a:latin typeface="+mn-lt"/>
              </a:rPr>
              <a:t> Loi modifiant la poursuite d’études en MASTER :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05390" y="1064738"/>
            <a:ext cx="8201619" cy="42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rgbClr val="0000FF"/>
                </a:solidFill>
                <a:sym typeface="Wingdings"/>
              </a:rPr>
              <a:t>1. Mise en place des COMITES de PILOTAGE.</a:t>
            </a:r>
            <a:endParaRPr lang="fr-FR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205390" y="1712810"/>
            <a:ext cx="8759098" cy="42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b="1" dirty="0" smtClean="0">
                <a:solidFill>
                  <a:srgbClr val="0000FF"/>
                </a:solidFill>
                <a:sym typeface="Wingdings"/>
              </a:rPr>
              <a:t>2. Préparation de la rentrée 2017.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34693" y="2636912"/>
            <a:ext cx="8189421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ð"/>
            </a:pPr>
            <a:r>
              <a:rPr lang="fr-FR" b="1" dirty="0" smtClean="0">
                <a:latin typeface="+mn-lt"/>
              </a:rPr>
              <a:t>Autorise les universités à recruter </a:t>
            </a:r>
            <a:r>
              <a:rPr lang="fr-FR" dirty="0" smtClean="0">
                <a:latin typeface="+mn-lt"/>
              </a:rPr>
              <a:t>les étudiants à l’entrée du M1 selon leur </a:t>
            </a:r>
            <a:r>
              <a:rPr lang="fr-FR" b="1" dirty="0" smtClean="0">
                <a:latin typeface="+mn-lt"/>
              </a:rPr>
              <a:t>niveau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fr-FR" b="1" dirty="0" smtClean="0">
                <a:latin typeface="+mn-lt"/>
              </a:rPr>
              <a:t>pédagogique</a:t>
            </a:r>
            <a:r>
              <a:rPr lang="fr-FR" dirty="0" smtClean="0">
                <a:latin typeface="+mn-lt"/>
              </a:rPr>
              <a:t> et leur </a:t>
            </a:r>
            <a:r>
              <a:rPr lang="fr-FR" b="1" dirty="0" smtClean="0">
                <a:latin typeface="+mn-lt"/>
              </a:rPr>
              <a:t>projet professionnel</a:t>
            </a:r>
            <a:endParaRPr lang="fr-FR" b="1" dirty="0">
              <a:latin typeface="+mn-lt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34693" y="3779748"/>
            <a:ext cx="860930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sym typeface="Wingdings"/>
              </a:rPr>
              <a:t></a:t>
            </a:r>
            <a:r>
              <a:rPr lang="fr-FR" dirty="0" smtClean="0">
                <a:latin typeface="+mn-lt"/>
              </a:rPr>
              <a:t> </a:t>
            </a:r>
            <a:r>
              <a:rPr lang="fr-FR" b="1" dirty="0" smtClean="0">
                <a:latin typeface="+mn-lt"/>
              </a:rPr>
              <a:t>Donne le droit, </a:t>
            </a:r>
            <a:r>
              <a:rPr lang="fr-FR" dirty="0" smtClean="0">
                <a:latin typeface="+mn-lt"/>
              </a:rPr>
              <a:t>pour chaque titulaire d’un diplôme de LICENCE, </a:t>
            </a:r>
            <a:r>
              <a:rPr lang="fr-FR" b="1" dirty="0" smtClean="0">
                <a:latin typeface="+mn-lt"/>
              </a:rPr>
              <a:t>à la poursuite d’études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887966" y="4200836"/>
            <a:ext cx="2710999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-  </a:t>
            </a:r>
            <a:r>
              <a:rPr lang="fr-FR" b="1" dirty="0" smtClean="0">
                <a:latin typeface="+mn-lt"/>
              </a:rPr>
              <a:t>A la demande </a:t>
            </a:r>
            <a:r>
              <a:rPr lang="fr-FR" dirty="0" smtClean="0">
                <a:latin typeface="+mn-lt"/>
              </a:rPr>
              <a:t>du licencié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887966" y="4591629"/>
            <a:ext cx="4137351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-  </a:t>
            </a:r>
            <a:r>
              <a:rPr lang="fr-FR" b="1" dirty="0" smtClean="0">
                <a:latin typeface="+mn-lt"/>
              </a:rPr>
              <a:t>Responsabilité des Recteurs </a:t>
            </a:r>
            <a:r>
              <a:rPr lang="fr-FR" dirty="0" smtClean="0">
                <a:latin typeface="+mn-lt"/>
              </a:rPr>
              <a:t>d’académie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87966" y="4982422"/>
            <a:ext cx="806778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-  </a:t>
            </a:r>
            <a:r>
              <a:rPr lang="fr-FR" b="1" dirty="0" smtClean="0">
                <a:latin typeface="+mn-lt"/>
              </a:rPr>
              <a:t>3 propositions </a:t>
            </a:r>
            <a:r>
              <a:rPr lang="fr-FR" dirty="0" smtClean="0">
                <a:latin typeface="+mn-lt"/>
              </a:rPr>
              <a:t>d’inscriptions alternatives dont une dans le même établissement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4693" y="3346830"/>
            <a:ext cx="6291338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Wingdings"/>
              <a:buChar char="ð"/>
            </a:pPr>
            <a:r>
              <a:rPr lang="fr-FR" b="1" dirty="0" smtClean="0">
                <a:latin typeface="+mn-lt"/>
              </a:rPr>
              <a:t>Autorise les universités à fixer </a:t>
            </a:r>
            <a:r>
              <a:rPr lang="fr-FR" dirty="0" smtClean="0">
                <a:latin typeface="+mn-lt"/>
              </a:rPr>
              <a:t>des capacités d’accueil limitées</a:t>
            </a:r>
            <a:endParaRPr lang="fr-FR" b="1" dirty="0">
              <a:latin typeface="+mn-l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87966" y="5373216"/>
            <a:ext cx="2924647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latin typeface="+mn-lt"/>
              </a:rPr>
              <a:t>-  </a:t>
            </a:r>
            <a:r>
              <a:rPr lang="fr-FR" dirty="0" smtClean="0">
                <a:solidFill>
                  <a:srgbClr val="0000FF"/>
                </a:solidFill>
                <a:latin typeface="+mn-lt"/>
              </a:rPr>
              <a:t>trouvermonmaster.gouv.fr</a:t>
            </a:r>
            <a:endParaRPr lang="fr-FR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520" y="5867980"/>
            <a:ext cx="3433376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ym typeface="Wingdings"/>
              </a:rPr>
              <a:t></a:t>
            </a:r>
            <a:r>
              <a:rPr lang="fr-FR" dirty="0" smtClean="0">
                <a:latin typeface="+mn-lt"/>
              </a:rPr>
              <a:t> Échéance MEN = </a:t>
            </a:r>
            <a:r>
              <a:rPr lang="fr-FR" b="1" dirty="0" smtClean="0">
                <a:latin typeface="+mn-lt"/>
              </a:rPr>
              <a:t>15 Janvier 2017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97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Nos atouts recherche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Nos 2 labos et leurs coopérations université de Lyon, région, international</a:t>
            </a:r>
          </a:p>
          <a:p>
            <a:r>
              <a:rPr lang="fr-FR" dirty="0" smtClean="0"/>
              <a:t>Fédération cris</a:t>
            </a:r>
          </a:p>
        </p:txBody>
      </p:sp>
    </p:spTree>
    <p:extLst>
      <p:ext uri="{BB962C8B-B14F-4D97-AF65-F5344CB8AC3E}">
        <p14:creationId xmlns:p14="http://schemas.microsoft.com/office/powerpoint/2010/main" val="360974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24129" y="2658533"/>
            <a:ext cx="3386237" cy="16898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6422" y="1027878"/>
            <a:ext cx="2997525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024129" y="170192"/>
            <a:ext cx="2997525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6034023" y="839337"/>
            <a:ext cx="2997525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62850" y="3757774"/>
            <a:ext cx="2895146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6094685" y="3875718"/>
            <a:ext cx="2997525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051673" y="2963892"/>
            <a:ext cx="335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Activité Physique et Modes de vie</a:t>
            </a:r>
            <a:endParaRPr lang="fr-FR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23170" y="1501056"/>
            <a:ext cx="17379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Equipement</a:t>
            </a:r>
          </a:p>
          <a:p>
            <a:r>
              <a:rPr lang="fr-FR" sz="2400" b="1" dirty="0" smtClean="0"/>
              <a:t>Matériel</a:t>
            </a:r>
          </a:p>
          <a:p>
            <a:r>
              <a:rPr lang="fr-FR" sz="2400" b="1" dirty="0" smtClean="0"/>
              <a:t>Innovation</a:t>
            </a:r>
          </a:p>
          <a:p>
            <a:r>
              <a:rPr lang="fr-FR" sz="2400" b="1" dirty="0" smtClean="0"/>
              <a:t>Design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87441" y="642054"/>
            <a:ext cx="15893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Prévention</a:t>
            </a:r>
          </a:p>
          <a:p>
            <a:r>
              <a:rPr lang="fr-FR" sz="2400" b="1" dirty="0" smtClean="0"/>
              <a:t>Santé</a:t>
            </a:r>
          </a:p>
          <a:p>
            <a:r>
              <a:rPr lang="fr-FR" sz="2400" b="1" dirty="0" smtClean="0"/>
              <a:t>Nutrition</a:t>
            </a:r>
          </a:p>
          <a:p>
            <a:r>
              <a:rPr lang="fr-FR" sz="2400" b="1" dirty="0" smtClean="0"/>
              <a:t>TMS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05600" y="1556504"/>
            <a:ext cx="1836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Performance</a:t>
            </a:r>
          </a:p>
          <a:p>
            <a:r>
              <a:rPr lang="fr-FR" sz="2400" b="1" dirty="0" smtClean="0"/>
              <a:t>Optimisation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6636689" y="4348423"/>
            <a:ext cx="226501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Usages</a:t>
            </a:r>
          </a:p>
          <a:p>
            <a:r>
              <a:rPr lang="fr-FR" sz="2400" b="1" dirty="0" smtClean="0"/>
              <a:t>Comportements</a:t>
            </a:r>
          </a:p>
          <a:p>
            <a:r>
              <a:rPr lang="fr-FR" sz="2400" b="1" dirty="0" smtClean="0"/>
              <a:t>Risques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7404" y="4146646"/>
            <a:ext cx="245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Conception de formations</a:t>
            </a:r>
          </a:p>
          <a:p>
            <a:r>
              <a:rPr lang="fr-FR" sz="2400" b="1" dirty="0" smtClean="0"/>
              <a:t>Numérique</a:t>
            </a:r>
          </a:p>
          <a:p>
            <a:r>
              <a:rPr lang="fr-FR" sz="2400" b="1" dirty="0" smtClean="0"/>
              <a:t>Education</a:t>
            </a:r>
            <a:endParaRPr lang="fr-FR" sz="2400" b="1" dirty="0"/>
          </a:p>
        </p:txBody>
      </p:sp>
      <p:sp>
        <p:nvSpPr>
          <p:cNvPr id="16" name="Ellipse 15"/>
          <p:cNvSpPr/>
          <p:nvPr/>
        </p:nvSpPr>
        <p:spPr>
          <a:xfrm>
            <a:off x="3142664" y="4375828"/>
            <a:ext cx="2895146" cy="232977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564928" y="4763921"/>
            <a:ext cx="2456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Loisir</a:t>
            </a:r>
          </a:p>
          <a:p>
            <a:r>
              <a:rPr lang="fr-FR" sz="2400" b="1" dirty="0" smtClean="0"/>
              <a:t>Espace protégé</a:t>
            </a:r>
          </a:p>
          <a:p>
            <a:r>
              <a:rPr lang="fr-FR" sz="2400" b="1" dirty="0" smtClean="0"/>
              <a:t>Environnement</a:t>
            </a:r>
          </a:p>
          <a:p>
            <a:r>
              <a:rPr lang="fr-FR" sz="2400" b="1" dirty="0" smtClean="0"/>
              <a:t>Territoire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8453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Fédération de recherche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Dimension régionale et pôle d’attractivité</a:t>
            </a:r>
          </a:p>
          <a:p>
            <a:r>
              <a:rPr lang="fr-FR" dirty="0" smtClean="0"/>
              <a:t>Coordination régionale </a:t>
            </a:r>
            <a:r>
              <a:rPr lang="fr-FR" dirty="0" err="1" smtClean="0"/>
              <a:t>staps</a:t>
            </a:r>
            <a:endParaRPr lang="fr-FR" dirty="0" smtClean="0"/>
          </a:p>
          <a:p>
            <a:r>
              <a:rPr lang="fr-FR" dirty="0" smtClean="0"/>
              <a:t>Recherche interdisciplinarité et sciences du sport en </a:t>
            </a:r>
            <a:r>
              <a:rPr lang="fr-FR" dirty="0" err="1" smtClean="0"/>
              <a:t>europe</a:t>
            </a:r>
            <a:endParaRPr lang="fr-FR" dirty="0" smtClean="0"/>
          </a:p>
          <a:p>
            <a:r>
              <a:rPr lang="fr-FR" dirty="0" smtClean="0"/>
              <a:t>Réseau européen à finaliser et développer.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638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/>
              <a:t> </a:t>
            </a:r>
            <a:r>
              <a:rPr lang="fr-FR" b="1" dirty="0" smtClean="0"/>
              <a:t>Politique coordonnée de recherche au niveau de l’UFR (Guillaume)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Rôle de la commission </a:t>
            </a:r>
            <a:r>
              <a:rPr lang="fr-FR" dirty="0" smtClean="0"/>
              <a:t>recherche</a:t>
            </a:r>
          </a:p>
          <a:p>
            <a:r>
              <a:rPr lang="fr-FR" dirty="0" smtClean="0"/>
              <a:t>Coordination entre le bureaux des 2 labos et de la SFR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142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Infos pratiques et contraintes organisationnelles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Vidéo : Florent Buisson</a:t>
            </a:r>
          </a:p>
          <a:p>
            <a:r>
              <a:rPr lang="fr-FR" dirty="0" smtClean="0"/>
              <a:t>Aménagement salles et matériel</a:t>
            </a:r>
          </a:p>
          <a:p>
            <a:r>
              <a:rPr lang="fr-FR" dirty="0" smtClean="0"/>
              <a:t>Organisation examens et concurrence avec autres événements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30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Nos atouts : Organisation </a:t>
            </a:r>
            <a:r>
              <a:rPr lang="fr-FR" sz="3600" dirty="0" smtClean="0"/>
              <a:t>et gouvernance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30224"/>
            <a:ext cx="8229600" cy="562777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La démarche projet et qualité initiée depuis 3 ans</a:t>
            </a:r>
          </a:p>
          <a:p>
            <a:r>
              <a:rPr lang="fr-FR" dirty="0" smtClean="0"/>
              <a:t>Nos instances (départements, CPFP, comités de pilotage, commissions et groupes de travail)</a:t>
            </a:r>
          </a:p>
          <a:p>
            <a:r>
              <a:rPr lang="fr-FR" dirty="0" smtClean="0"/>
              <a:t>L’organisation de la direction et le nouveau bureau</a:t>
            </a:r>
          </a:p>
          <a:p>
            <a:r>
              <a:rPr lang="fr-FR" dirty="0" smtClean="0"/>
              <a:t>La transversalité</a:t>
            </a:r>
          </a:p>
          <a:p>
            <a:r>
              <a:rPr lang="fr-FR" dirty="0" smtClean="0"/>
              <a:t>Nos personnels et notre dynamique</a:t>
            </a:r>
          </a:p>
          <a:p>
            <a:r>
              <a:rPr lang="fr-FR" dirty="0" smtClean="0"/>
              <a:t>Des collègues dans les différentes instances de Lyon 1.</a:t>
            </a:r>
          </a:p>
          <a:p>
            <a:r>
              <a:rPr lang="fr-FR" dirty="0" smtClean="0"/>
              <a:t>Une certaine reconnaissance</a:t>
            </a:r>
            <a:r>
              <a:rPr lang="fr-FR" dirty="0" smtClean="0"/>
              <a:t>?</a:t>
            </a:r>
          </a:p>
          <a:p>
            <a:r>
              <a:rPr lang="fr-FR" dirty="0" smtClean="0"/>
              <a:t>Relations avec St Etienne ? Statuts communs?</a:t>
            </a:r>
          </a:p>
          <a:p>
            <a:r>
              <a:rPr lang="fr-FR" dirty="0" smtClean="0"/>
              <a:t>Relations aux autres STAPS AURA ? Structure de coordination?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137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Traduction opérationnelle et stratégique!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Coordination et </a:t>
            </a:r>
            <a:r>
              <a:rPr lang="fr-FR" dirty="0" smtClean="0"/>
              <a:t>information essentiels</a:t>
            </a:r>
          </a:p>
          <a:p>
            <a:r>
              <a:rPr lang="fr-FR" dirty="0" smtClean="0"/>
              <a:t>Logique d’imprégnation, d’influence, de ….</a:t>
            </a:r>
            <a:endParaRPr lang="fr-FR" dirty="0" smtClean="0"/>
          </a:p>
          <a:p>
            <a:r>
              <a:rPr lang="fr-FR" dirty="0" smtClean="0"/>
              <a:t>Dans nos statuts et notre règlement intérieur </a:t>
            </a:r>
          </a:p>
          <a:p>
            <a:r>
              <a:rPr lang="fr-FR" dirty="0" smtClean="0"/>
              <a:t>Dans notre projet de </a:t>
            </a:r>
            <a:r>
              <a:rPr lang="fr-FR" dirty="0" smtClean="0"/>
              <a:t>composante intégrant les projets </a:t>
            </a:r>
            <a:r>
              <a:rPr lang="fr-FR" dirty="0" smtClean="0"/>
              <a:t>recherche.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14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050061426"/>
              </p:ext>
            </p:extLst>
          </p:nvPr>
        </p:nvGraphicFramePr>
        <p:xfrm>
          <a:off x="326572" y="424543"/>
          <a:ext cx="8490857" cy="6008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1"/>
          <p:cNvSpPr txBox="1">
            <a:spLocks/>
          </p:cNvSpPr>
          <p:nvPr/>
        </p:nvSpPr>
        <p:spPr>
          <a:xfrm>
            <a:off x="72637" y="87125"/>
            <a:ext cx="8712968" cy="54227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900" b="1" dirty="0" smtClean="0">
                <a:solidFill>
                  <a:srgbClr val="E46C0A"/>
                </a:solidFill>
                <a:latin typeface="Calibri"/>
              </a:rPr>
              <a:t>Les </a:t>
            </a:r>
            <a:r>
              <a:rPr kumimoji="0" lang="fr-FR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Enjeux.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286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  <p:bldGraphic spid="3" grpId="2">
        <p:bldAsOne/>
      </p:bldGraphic>
      <p:bldGraphic spid="3" grpId="3">
        <p:bldAsOne/>
      </p:bldGraphic>
      <p:bldGraphic spid="3" grpId="4">
        <p:bldAsOne/>
      </p:bldGraphic>
      <p:bldGraphic spid="3" grpId="5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/>
          <p:cNvSpPr/>
          <p:nvPr/>
        </p:nvSpPr>
        <p:spPr>
          <a:xfrm>
            <a:off x="0" y="3429000"/>
            <a:ext cx="2963333" cy="254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6759222" y="3217334"/>
            <a:ext cx="2384778" cy="231422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2765776" y="5555607"/>
            <a:ext cx="4938888" cy="1143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733778" y="903112"/>
            <a:ext cx="8226779" cy="23142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344332" y="3544332"/>
            <a:ext cx="2723445" cy="15663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535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Développement de compétences et construction de connaissances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781777" y="3846099"/>
            <a:ext cx="18485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connaissances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81777" y="4487333"/>
            <a:ext cx="18485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compétences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4" idx="2"/>
            <a:endCxn id="5" idx="0"/>
          </p:cNvCxnSpPr>
          <p:nvPr/>
        </p:nvCxnSpPr>
        <p:spPr>
          <a:xfrm>
            <a:off x="4706055" y="4215431"/>
            <a:ext cx="0" cy="27190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908777" y="5795495"/>
            <a:ext cx="28504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Pertinence et excellence des formations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87193" y="1567555"/>
            <a:ext cx="227894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Recherche en </a:t>
            </a:r>
            <a:r>
              <a:rPr lang="fr-FR" dirty="0" err="1" smtClean="0"/>
              <a:t>staps</a:t>
            </a:r>
            <a:r>
              <a:rPr lang="fr-FR" dirty="0" smtClean="0"/>
              <a:t>: pertinence et excellence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196668" y="1659888"/>
            <a:ext cx="1594555" cy="83099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Recherche fondamentale; recherche développement</a:t>
            </a:r>
            <a:endParaRPr lang="fr-FR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603499" y="1382889"/>
            <a:ext cx="1763889" cy="64633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Recherche opérationnelle; recherche appliquée</a:t>
            </a:r>
            <a:endParaRPr lang="fr-FR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765776" y="2128134"/>
            <a:ext cx="1763889" cy="646331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Recherche action,  transformation des pratiques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1086558" y="1780000"/>
            <a:ext cx="1255888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Diffusion; vulgarisation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7066138" y="3544332"/>
            <a:ext cx="1894419" cy="1477328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Monde professionnel: étude besoin social et fonctionnement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549275" y="3749006"/>
            <a:ext cx="1876776" cy="175432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Monde professionnel: pratiquants, praticiens de l’intervention,</a:t>
            </a:r>
          </a:p>
          <a:p>
            <a:r>
              <a:rPr lang="fr-FR" dirty="0" smtClean="0"/>
              <a:t>professionnels</a:t>
            </a:r>
            <a:endParaRPr lang="fr-FR" dirty="0"/>
          </a:p>
        </p:txBody>
      </p:sp>
      <p:sp>
        <p:nvSpPr>
          <p:cNvPr id="34" name="Flèche vers la droite 33"/>
          <p:cNvSpPr/>
          <p:nvPr/>
        </p:nvSpPr>
        <p:spPr>
          <a:xfrm>
            <a:off x="2765776" y="4064000"/>
            <a:ext cx="578556" cy="26811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vers la droite 34"/>
          <p:cNvSpPr/>
          <p:nvPr/>
        </p:nvSpPr>
        <p:spPr>
          <a:xfrm rot="5243660">
            <a:off x="3540194" y="3217334"/>
            <a:ext cx="483164" cy="5316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bas 36"/>
          <p:cNvSpPr/>
          <p:nvPr/>
        </p:nvSpPr>
        <p:spPr>
          <a:xfrm>
            <a:off x="4529665" y="5110665"/>
            <a:ext cx="257528" cy="42089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courbée vers la droite 37"/>
          <p:cNvSpPr/>
          <p:nvPr/>
        </p:nvSpPr>
        <p:spPr>
          <a:xfrm>
            <a:off x="296333" y="2128134"/>
            <a:ext cx="536223" cy="1608454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Flèche courbée vers la gauche 38"/>
          <p:cNvSpPr/>
          <p:nvPr/>
        </p:nvSpPr>
        <p:spPr>
          <a:xfrm>
            <a:off x="8591551" y="2490885"/>
            <a:ext cx="369006" cy="105344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0" name="Flèche vers la gauche 39"/>
          <p:cNvSpPr/>
          <p:nvPr/>
        </p:nvSpPr>
        <p:spPr>
          <a:xfrm>
            <a:off x="6067777" y="4332111"/>
            <a:ext cx="691445" cy="1552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Virage 41"/>
          <p:cNvSpPr/>
          <p:nvPr/>
        </p:nvSpPr>
        <p:spPr>
          <a:xfrm rot="10800000">
            <a:off x="7448553" y="5619106"/>
            <a:ext cx="1142998" cy="352778"/>
          </a:xfrm>
          <a:prstGeom prst="bentArrow">
            <a:avLst>
              <a:gd name="adj1" fmla="val 3300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3" name="Virage 42"/>
          <p:cNvSpPr/>
          <p:nvPr/>
        </p:nvSpPr>
        <p:spPr>
          <a:xfrm flipV="1">
            <a:off x="1404060" y="5960761"/>
            <a:ext cx="1282107" cy="41339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79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9" grpId="0" animBg="1"/>
      <p:bldP spid="27" grpId="0" animBg="1"/>
      <p:bldP spid="22" grpId="0" animBg="1"/>
      <p:bldP spid="16" grpId="0" animBg="1"/>
      <p:bldP spid="16" grpId="1" animBg="1"/>
      <p:bldP spid="2" grpId="0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 animBg="1"/>
      <p:bldP spid="28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504" y="116632"/>
            <a:ext cx="2880320" cy="150810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</a:rPr>
              <a:t>Bien Accueillir tous les </a:t>
            </a:r>
            <a:r>
              <a:rPr lang="fr-FR" b="1" dirty="0" smtClean="0">
                <a:solidFill>
                  <a:srgbClr val="000000"/>
                </a:solidFill>
              </a:rPr>
              <a:t>étudiants</a:t>
            </a:r>
            <a:endParaRPr lang="fr-FR" b="1" dirty="0">
              <a:solidFill>
                <a:srgbClr val="000000"/>
              </a:solidFill>
            </a:endParaRPr>
          </a:p>
          <a:p>
            <a:pPr marL="176213" lvl="1" algn="ctr"/>
            <a:r>
              <a:rPr lang="fr-FR" sz="1400" dirty="0">
                <a:solidFill>
                  <a:srgbClr val="000000"/>
                </a:solidFill>
              </a:rPr>
              <a:t>Améliorer les conditions matérielles et humaines </a:t>
            </a:r>
            <a:r>
              <a:rPr lang="fr-FR" sz="1400" dirty="0" smtClean="0">
                <a:solidFill>
                  <a:srgbClr val="000000"/>
                </a:solidFill>
              </a:rPr>
              <a:t>correspondantes.</a:t>
            </a:r>
            <a:endParaRPr lang="fr-FR" sz="1400" dirty="0">
              <a:solidFill>
                <a:srgbClr val="000000"/>
              </a:solidFill>
            </a:endParaRPr>
          </a:p>
          <a:p>
            <a:pPr marL="176213" lvl="1" algn="ctr"/>
            <a:r>
              <a:rPr lang="fr-FR" sz="1400" dirty="0">
                <a:solidFill>
                  <a:srgbClr val="000000"/>
                </a:solidFill>
              </a:rPr>
              <a:t>Dynamiser; </a:t>
            </a:r>
            <a:r>
              <a:rPr lang="fr-FR" sz="1400" dirty="0" smtClean="0">
                <a:solidFill>
                  <a:srgbClr val="000000"/>
                </a:solidFill>
              </a:rPr>
              <a:t>suivre;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300192" y="116632"/>
            <a:ext cx="2736304" cy="150810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</a:rPr>
              <a:t>Maintenir et augmenter le niveau d’exigence </a:t>
            </a:r>
            <a:endParaRPr lang="fr-FR" dirty="0">
              <a:solidFill>
                <a:srgbClr val="000000"/>
              </a:solidFill>
            </a:endParaRPr>
          </a:p>
          <a:p>
            <a:pPr marL="77788" lvl="1" algn="ctr"/>
            <a:r>
              <a:rPr lang="fr-FR" sz="1400" dirty="0">
                <a:solidFill>
                  <a:srgbClr val="000000"/>
                </a:solidFill>
              </a:rPr>
              <a:t>Clarifier les attendus, la pertinence des modalités de validation, </a:t>
            </a:r>
            <a:r>
              <a:rPr lang="fr-FR" sz="1400" dirty="0" smtClean="0">
                <a:solidFill>
                  <a:srgbClr val="000000"/>
                </a:solidFill>
              </a:rPr>
              <a:t>d’évaluation</a:t>
            </a:r>
          </a:p>
          <a:p>
            <a:pPr marL="77788" lvl="1" algn="ctr"/>
            <a:r>
              <a:rPr lang="fr-FR" sz="1400" dirty="0" smtClean="0">
                <a:solidFill>
                  <a:srgbClr val="000000"/>
                </a:solidFill>
              </a:rPr>
              <a:t>Qualité d’enseignement 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629" y="5598377"/>
            <a:ext cx="2560930" cy="123110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Professionnaliser</a:t>
            </a:r>
            <a:r>
              <a:rPr lang="fr-FR" dirty="0"/>
              <a:t> </a:t>
            </a:r>
          </a:p>
          <a:p>
            <a:pPr algn="ctr"/>
            <a:r>
              <a:rPr lang="fr-FR" sz="1400" dirty="0"/>
              <a:t>- diversification des formations professionnelles</a:t>
            </a:r>
          </a:p>
          <a:p>
            <a:pPr algn="ctr"/>
            <a:r>
              <a:rPr lang="fr-FR" sz="1400" dirty="0"/>
              <a:t>- diversification des parcours de formation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6176" y="5536821"/>
            <a:ext cx="2880320" cy="129266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b="1" dirty="0"/>
              <a:t>Développer la Formation Tout au Long de la Vie </a:t>
            </a:r>
            <a:endParaRPr lang="fr-FR" dirty="0"/>
          </a:p>
          <a:p>
            <a:pPr marL="285750" lvl="0" indent="-285750" algn="ctr">
              <a:buFontTx/>
              <a:buChar char="-"/>
            </a:pPr>
            <a:r>
              <a:rPr lang="fr-FR" sz="1400" dirty="0"/>
              <a:t>Relation FI/FC</a:t>
            </a:r>
          </a:p>
          <a:p>
            <a:pPr marL="285750" lvl="0" indent="-285750" algn="ctr">
              <a:buFontTx/>
              <a:buChar char="-"/>
            </a:pPr>
            <a:r>
              <a:rPr lang="fr-FR" sz="1400" dirty="0" smtClean="0"/>
              <a:t>Réseaux de </a:t>
            </a:r>
            <a:r>
              <a:rPr lang="fr-FR" sz="1400" dirty="0"/>
              <a:t>professionnels</a:t>
            </a:r>
          </a:p>
          <a:p>
            <a:pPr marL="285750" lvl="0" indent="-285750" algn="ctr">
              <a:buFontTx/>
              <a:buChar char="-"/>
            </a:pPr>
            <a:r>
              <a:rPr lang="fr-FR" sz="1400" dirty="0" smtClean="0"/>
              <a:t>Professionnalité des personnels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987824" y="4727794"/>
            <a:ext cx="2664296" cy="193899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b="1" dirty="0"/>
              <a:t>Complémentarité recherche/formation </a:t>
            </a:r>
          </a:p>
          <a:p>
            <a:pPr lvl="0" algn="ctr">
              <a:defRPr/>
            </a:pPr>
            <a:r>
              <a:rPr lang="fr-FR" sz="1400" b="1" dirty="0"/>
              <a:t>-     </a:t>
            </a:r>
            <a:r>
              <a:rPr lang="fr-FR" sz="1400" dirty="0"/>
              <a:t>Production de connaissance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400" dirty="0"/>
              <a:t>Investissement vers de nouveaux secteurs et de nouveaux marchés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400" dirty="0"/>
              <a:t>Diffusion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400" dirty="0"/>
              <a:t>Transformation des </a:t>
            </a:r>
            <a:r>
              <a:rPr lang="fr-FR" sz="1400" dirty="0" smtClean="0"/>
              <a:t>pratiques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03848" y="476672"/>
            <a:ext cx="2952328" cy="200054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b="1" dirty="0">
                <a:solidFill>
                  <a:srgbClr val="000000"/>
                </a:solidFill>
              </a:rPr>
              <a:t>Faire réussir </a:t>
            </a:r>
            <a:r>
              <a:rPr lang="fr-FR" b="1" dirty="0" smtClean="0">
                <a:solidFill>
                  <a:srgbClr val="000000"/>
                </a:solidFill>
              </a:rPr>
              <a:t>:  </a:t>
            </a:r>
            <a:r>
              <a:rPr lang="fr-FR" b="1" dirty="0">
                <a:solidFill>
                  <a:srgbClr val="000000"/>
                </a:solidFill>
              </a:rPr>
              <a:t>Un Plan Réussite Licence multidimensionnel </a:t>
            </a:r>
            <a:r>
              <a:rPr lang="fr-FR" dirty="0">
                <a:solidFill>
                  <a:srgbClr val="000000"/>
                </a:solidFill>
              </a:rPr>
              <a:t>: </a:t>
            </a:r>
          </a:p>
          <a:p>
            <a:pPr marL="288925" lvl="1" indent="-285750" algn="ctr">
              <a:buFontTx/>
              <a:buChar char="-"/>
            </a:pPr>
            <a:r>
              <a:rPr lang="fr-FR" sz="1400" dirty="0">
                <a:solidFill>
                  <a:srgbClr val="000000"/>
                </a:solidFill>
              </a:rPr>
              <a:t>Différencier /Hétérogénéité des étudiants,</a:t>
            </a:r>
          </a:p>
          <a:p>
            <a:pPr marL="288925" lvl="1" indent="-285750" algn="ctr">
              <a:buFontTx/>
              <a:buChar char="-"/>
            </a:pPr>
            <a:r>
              <a:rPr lang="fr-FR" sz="1400" dirty="0">
                <a:solidFill>
                  <a:srgbClr val="000000"/>
                </a:solidFill>
              </a:rPr>
              <a:t> Amélioration pédagogique, et accompagnement</a:t>
            </a:r>
          </a:p>
          <a:p>
            <a:pPr marL="288925" lvl="1" indent="-285750" algn="ctr">
              <a:buFontTx/>
              <a:buChar char="-"/>
            </a:pPr>
            <a:r>
              <a:rPr lang="fr-FR" sz="1400" dirty="0">
                <a:solidFill>
                  <a:srgbClr val="000000"/>
                </a:solidFill>
              </a:rPr>
              <a:t>Orientation/</a:t>
            </a:r>
            <a:r>
              <a:rPr lang="fr-FR" sz="1400" dirty="0" smtClean="0">
                <a:solidFill>
                  <a:srgbClr val="000000"/>
                </a:solidFill>
              </a:rPr>
              <a:t>projets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88224" y="2132856"/>
            <a:ext cx="2448272" cy="2893099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b="1" dirty="0"/>
              <a:t>Cohérence d’investissement des secteurs professionnels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600" dirty="0"/>
              <a:t>Par les départements, les formations, la recherche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600" dirty="0"/>
              <a:t>Des instances de coordinations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600" dirty="0"/>
              <a:t>Des personnels dédiés par </a:t>
            </a:r>
            <a:r>
              <a:rPr lang="fr-FR" sz="1600" dirty="0" smtClean="0"/>
              <a:t>secteur économique</a:t>
            </a:r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1831112"/>
            <a:ext cx="2560930" cy="3385542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b="1" dirty="0"/>
              <a:t>Croisement et complémentarité des compétences</a:t>
            </a:r>
          </a:p>
          <a:p>
            <a:pPr lvl="0" algn="ctr">
              <a:defRPr/>
            </a:pPr>
            <a:r>
              <a:rPr lang="fr-FR" sz="1600" b="1" dirty="0"/>
              <a:t> </a:t>
            </a:r>
            <a:r>
              <a:rPr lang="fr-FR" sz="1600" dirty="0" smtClean="0"/>
              <a:t>- D’interventions pédagogique, de projet</a:t>
            </a:r>
            <a:r>
              <a:rPr lang="fr-FR" sz="1600" dirty="0"/>
              <a:t>, </a:t>
            </a:r>
            <a:r>
              <a:rPr lang="fr-FR" sz="1600" dirty="0" smtClean="0"/>
              <a:t>de pilotage;</a:t>
            </a:r>
          </a:p>
          <a:p>
            <a:pPr lvl="0" algn="ctr">
              <a:defRPr/>
            </a:pPr>
            <a:r>
              <a:rPr lang="fr-FR" sz="1600" dirty="0" smtClean="0"/>
              <a:t> - /publics</a:t>
            </a:r>
            <a:r>
              <a:rPr lang="fr-FR" sz="1600" dirty="0"/>
              <a:t>; </a:t>
            </a:r>
            <a:r>
              <a:rPr lang="fr-FR" sz="1600" dirty="0" smtClean="0"/>
              <a:t>/cultures professionnelles </a:t>
            </a:r>
          </a:p>
          <a:p>
            <a:pPr lvl="0" algn="ctr">
              <a:defRPr/>
            </a:pPr>
            <a:r>
              <a:rPr lang="fr-FR" sz="1600" dirty="0" smtClean="0"/>
              <a:t>- Entre départements,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600" dirty="0" smtClean="0"/>
              <a:t>Entre formations (pro et académiques),</a:t>
            </a:r>
          </a:p>
          <a:p>
            <a:pPr marL="285750" lvl="0" indent="-285750" algn="ctr">
              <a:buFontTx/>
              <a:buChar char="-"/>
              <a:defRPr/>
            </a:pPr>
            <a:r>
              <a:rPr lang="fr-FR" sz="1600" dirty="0"/>
              <a:t>E</a:t>
            </a:r>
            <a:r>
              <a:rPr lang="fr-FR" sz="1600" dirty="0" smtClean="0"/>
              <a:t>ntre laboratoires</a:t>
            </a:r>
          </a:p>
          <a:p>
            <a:pPr lvl="0" algn="ctr">
              <a:defRPr/>
            </a:pPr>
            <a:r>
              <a:rPr lang="fr-FR" sz="1600" dirty="0" smtClean="0"/>
              <a:t>- Sur L’université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833162" y="2622983"/>
            <a:ext cx="3755062" cy="20928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Des outils</a:t>
            </a:r>
          </a:p>
          <a:p>
            <a:pPr marL="285750" indent="-285750" algn="ctr">
              <a:buFontTx/>
              <a:buChar char="-"/>
              <a:defRPr/>
            </a:pPr>
            <a:r>
              <a:rPr lang="fr-FR" sz="1600" dirty="0">
                <a:solidFill>
                  <a:srgbClr val="000000"/>
                </a:solidFill>
              </a:rPr>
              <a:t>Politique </a:t>
            </a:r>
            <a:r>
              <a:rPr lang="fr-FR" sz="1600" dirty="0" smtClean="0">
                <a:solidFill>
                  <a:srgbClr val="000000"/>
                </a:solidFill>
              </a:rPr>
              <a:t>RH enseignants/</a:t>
            </a:r>
            <a:r>
              <a:rPr lang="fr-FR" sz="1600" dirty="0" err="1" smtClean="0">
                <a:solidFill>
                  <a:srgbClr val="000000"/>
                </a:solidFill>
              </a:rPr>
              <a:t>biatss</a:t>
            </a:r>
            <a:r>
              <a:rPr lang="fr-FR" sz="1600" dirty="0" smtClean="0">
                <a:solidFill>
                  <a:srgbClr val="000000"/>
                </a:solidFill>
              </a:rPr>
              <a:t>/vacataires professionnels</a:t>
            </a:r>
            <a:endParaRPr lang="fr-FR" sz="1600" dirty="0">
              <a:solidFill>
                <a:srgbClr val="00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Compétences et Blocs </a:t>
            </a:r>
            <a:r>
              <a:rPr lang="fr-FR" sz="1600" dirty="0">
                <a:solidFill>
                  <a:srgbClr val="000000"/>
                </a:solidFill>
              </a:rPr>
              <a:t>de compétences</a:t>
            </a:r>
          </a:p>
          <a:p>
            <a:pPr marL="285750" indent="-285750" algn="ctr">
              <a:buFontTx/>
              <a:buChar char="-"/>
            </a:pPr>
            <a:r>
              <a:rPr lang="fr-FR" sz="1600" dirty="0">
                <a:solidFill>
                  <a:srgbClr val="000000"/>
                </a:solidFill>
              </a:rPr>
              <a:t>Innovation </a:t>
            </a:r>
            <a:r>
              <a:rPr lang="fr-FR" sz="1600" dirty="0" smtClean="0">
                <a:solidFill>
                  <a:srgbClr val="000000"/>
                </a:solidFill>
              </a:rPr>
              <a:t>pédagogique et utilisation Numérique;</a:t>
            </a:r>
          </a:p>
          <a:p>
            <a:pPr marL="285750" indent="-285750" algn="ctr">
              <a:buFontTx/>
              <a:buChar char="-"/>
            </a:pPr>
            <a:r>
              <a:rPr lang="fr-FR" sz="1600" dirty="0" smtClean="0">
                <a:solidFill>
                  <a:srgbClr val="000000"/>
                </a:solidFill>
              </a:rPr>
              <a:t> Production </a:t>
            </a:r>
            <a:r>
              <a:rPr lang="fr-FR" sz="1600" dirty="0">
                <a:solidFill>
                  <a:srgbClr val="000000"/>
                </a:solidFill>
              </a:rPr>
              <a:t>vidéo; </a:t>
            </a:r>
            <a:r>
              <a:rPr lang="fr-FR" sz="1600" dirty="0" smtClean="0">
                <a:solidFill>
                  <a:srgbClr val="000000"/>
                </a:solidFill>
              </a:rPr>
              <a:t>centre ressources</a:t>
            </a:r>
          </a:p>
          <a:p>
            <a:pPr marL="285750" indent="-285750" algn="ctr">
              <a:buFontTx/>
              <a:buChar char="-"/>
            </a:pPr>
            <a:r>
              <a:rPr lang="fr-FR" sz="1600" b="1" dirty="0" smtClean="0">
                <a:solidFill>
                  <a:srgbClr val="000000"/>
                </a:solidFill>
              </a:rPr>
              <a:t>Nœud de réseaux</a:t>
            </a:r>
            <a:endParaRPr lang="fr-FR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51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Idex</a:t>
            </a:r>
            <a:r>
              <a:rPr lang="fr-FR" dirty="0" smtClean="0"/>
              <a:t> : Initiative d’excellence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Investissement d’avenir</a:t>
            </a:r>
          </a:p>
          <a:p>
            <a:r>
              <a:rPr lang="fr-FR" dirty="0" smtClean="0"/>
              <a:t>Ensemble </a:t>
            </a:r>
            <a:r>
              <a:rPr lang="fr-FR" dirty="0" err="1" smtClean="0"/>
              <a:t>pluridisiciplinaire</a:t>
            </a:r>
            <a:r>
              <a:rPr lang="fr-FR" dirty="0" smtClean="0"/>
              <a:t> d’enseignement sup et de recherche de rang mondial</a:t>
            </a:r>
          </a:p>
          <a:p>
            <a:r>
              <a:rPr lang="fr-FR" b="1" i="1" dirty="0"/>
              <a:t>3 ENJEUX MAJEURS DE L’IDEX </a:t>
            </a:r>
            <a:endParaRPr lang="fr-FR" dirty="0"/>
          </a:p>
          <a:p>
            <a:r>
              <a:rPr lang="fr-FR" b="1" i="1" dirty="0"/>
              <a:t># </a:t>
            </a:r>
            <a:r>
              <a:rPr lang="fr-FR" i="1" dirty="0"/>
              <a:t>Affirmer le site de Lyon Saint-Etienne comme une acteur </a:t>
            </a:r>
            <a:r>
              <a:rPr lang="fr-FR" i="1" dirty="0" err="1"/>
              <a:t>académique</a:t>
            </a:r>
            <a:r>
              <a:rPr lang="fr-FR" i="1" dirty="0"/>
              <a:t> majeur, en </a:t>
            </a:r>
            <a:r>
              <a:rPr lang="fr-FR" i="1" dirty="0" err="1"/>
              <a:t>résonance</a:t>
            </a:r>
            <a:r>
              <a:rPr lang="fr-FR" i="1" dirty="0"/>
              <a:t> avec la dynamique de son territoire. </a:t>
            </a:r>
            <a:endParaRPr lang="fr-FR" dirty="0"/>
          </a:p>
          <a:p>
            <a:r>
              <a:rPr lang="fr-FR" i="1" dirty="0"/>
              <a:t># </a:t>
            </a:r>
            <a:r>
              <a:rPr lang="fr-FR" i="1" dirty="0" err="1"/>
              <a:t>Créer</a:t>
            </a:r>
            <a:r>
              <a:rPr lang="fr-FR" i="1" dirty="0"/>
              <a:t> des leviers de </a:t>
            </a:r>
            <a:r>
              <a:rPr lang="fr-FR" i="1" dirty="0" err="1"/>
              <a:t>développement</a:t>
            </a:r>
            <a:r>
              <a:rPr lang="fr-FR" i="1" dirty="0"/>
              <a:t> pour lancer de grands programmes de recherche et de formation et des actions transversales à forte valeur </a:t>
            </a:r>
            <a:r>
              <a:rPr lang="fr-FR" i="1" dirty="0" err="1"/>
              <a:t>ajoutée</a:t>
            </a:r>
            <a:r>
              <a:rPr lang="fr-FR" i="1" dirty="0"/>
              <a:t>. </a:t>
            </a:r>
            <a:endParaRPr lang="fr-FR" dirty="0"/>
          </a:p>
          <a:p>
            <a:r>
              <a:rPr lang="fr-FR" i="1" dirty="0"/>
              <a:t># Obtenir une </a:t>
            </a:r>
            <a:r>
              <a:rPr lang="fr-FR" b="1" i="1" dirty="0"/>
              <a:t>dotation </a:t>
            </a:r>
            <a:r>
              <a:rPr lang="fr-FR" b="1" i="1" dirty="0" err="1"/>
              <a:t>spécifique</a:t>
            </a:r>
            <a:r>
              <a:rPr lang="fr-FR" b="1" i="1" dirty="0"/>
              <a:t> de 800 millions d’euros pour le projet</a:t>
            </a:r>
            <a:r>
              <a:rPr lang="fr-FR" i="1" dirty="0"/>
              <a:t>, </a:t>
            </a:r>
            <a:r>
              <a:rPr lang="fr-FR" i="1" dirty="0" err="1"/>
              <a:t>représentant</a:t>
            </a:r>
            <a:r>
              <a:rPr lang="fr-FR" i="1" dirty="0"/>
              <a:t> un financement de 19,9 millions d’euros par an pour le projet, et un financement total de 32,6 millions d’euros par an incluant les LABEX et les IDEFI. </a:t>
            </a:r>
            <a:endParaRPr lang="fr-FR" i="1" dirty="0" smtClean="0"/>
          </a:p>
          <a:p>
            <a:r>
              <a:rPr lang="fr-FR" i="1" dirty="0" smtClean="0"/>
              <a:t>Lyon  a été évalué et doit répondre à différents critères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02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oc n°A1b Presentation IDEX ppt-uCBL - copie 7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202077" y="836958"/>
            <a:ext cx="8941923" cy="5289206"/>
          </a:xfrm>
        </p:spPr>
      </p:pic>
    </p:spTree>
    <p:extLst>
      <p:ext uri="{BB962C8B-B14F-4D97-AF65-F5344CB8AC3E}">
        <p14:creationId xmlns:p14="http://schemas.microsoft.com/office/powerpoint/2010/main" val="1018183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3- Projet - Collèges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8FB-7655-48F6-980A-86FCBDF2E288}" type="datetime1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D66B-1A26-4D16-B530-51D07FB6E732}" type="slidenum">
              <a:rPr lang="fr-FR" smtClean="0"/>
              <a:t>6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8887" y="1988840"/>
            <a:ext cx="6397320" cy="3600400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6345396" y="5642737"/>
            <a:ext cx="452782" cy="37855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248084" y="6021288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(benchmark international)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7704" y="6356350"/>
            <a:ext cx="6048672" cy="365125"/>
          </a:xfrm>
        </p:spPr>
        <p:txBody>
          <a:bodyPr/>
          <a:lstStyle/>
          <a:p>
            <a:r>
              <a:rPr lang="fr-FR" dirty="0" smtClean="0"/>
              <a:t>Réunion d’information IDEX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392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Connecteur en angle 88"/>
          <p:cNvCxnSpPr>
            <a:stCxn id="71" idx="3"/>
            <a:endCxn id="36" idx="2"/>
          </p:cNvCxnSpPr>
          <p:nvPr/>
        </p:nvCxnSpPr>
        <p:spPr>
          <a:xfrm>
            <a:off x="3560521" y="4514059"/>
            <a:ext cx="676189" cy="5432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2114838" y="4974728"/>
            <a:ext cx="1775346" cy="1021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Master </a:t>
            </a:r>
            <a:r>
              <a:rPr lang="fr-FR" sz="1200" dirty="0" smtClean="0"/>
              <a:t>Droit et Management des Organisations Sanitaires et Sociales (</a:t>
            </a:r>
            <a:r>
              <a:rPr lang="fr-FR" sz="1100" dirty="0" smtClean="0"/>
              <a:t>Lyon 3)</a:t>
            </a:r>
            <a:endParaRPr lang="fr-FR" sz="1100" dirty="0"/>
          </a:p>
        </p:txBody>
      </p:sp>
      <p:sp>
        <p:nvSpPr>
          <p:cNvPr id="97" name="Double flèche horizontale 96"/>
          <p:cNvSpPr/>
          <p:nvPr/>
        </p:nvSpPr>
        <p:spPr>
          <a:xfrm rot="16200000">
            <a:off x="2470990" y="3789021"/>
            <a:ext cx="2393958" cy="206655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4236711" y="1195795"/>
            <a:ext cx="1951082" cy="3890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SAMSEI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36710" y="2348543"/>
            <a:ext cx="1951079" cy="7906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Laboratoire HESPER </a:t>
            </a:r>
            <a:r>
              <a:rPr lang="fr-FR" sz="1200" dirty="0" smtClean="0">
                <a:solidFill>
                  <a:schemeClr val="tx1"/>
                </a:solidFill>
              </a:rPr>
              <a:t>Lyon 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236710" y="5113956"/>
            <a:ext cx="1951079" cy="74274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Equipe de recherche </a:t>
            </a:r>
            <a:r>
              <a:rPr lang="fr-FR" sz="1400" dirty="0" err="1" smtClean="0">
                <a:solidFill>
                  <a:schemeClr val="tx1"/>
                </a:solidFill>
              </a:rPr>
              <a:t>Graphos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4236711" y="406621"/>
            <a:ext cx="1951079" cy="4611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Laboratoire CRPC </a:t>
            </a:r>
            <a:r>
              <a:rPr lang="fr-FR" sz="1200" dirty="0" smtClean="0">
                <a:solidFill>
                  <a:schemeClr val="tx1"/>
                </a:solidFill>
              </a:rPr>
              <a:t>Lyon2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36710" y="3581014"/>
            <a:ext cx="1951080" cy="6439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Laboratoire Acté EA 4189 (UBP)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237306" y="2736930"/>
            <a:ext cx="1671676" cy="20084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Pôle SPEP </a:t>
            </a: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Santé Publique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Prévention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>P</a:t>
            </a:r>
            <a:r>
              <a:rPr lang="fr-FR" dirty="0" smtClean="0">
                <a:solidFill>
                  <a:schemeClr val="tx1"/>
                </a:solidFill>
              </a:rPr>
              <a:t>erformance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118752" y="1806514"/>
            <a:ext cx="1775346" cy="8888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Master </a:t>
            </a:r>
            <a:br>
              <a:rPr lang="fr-FR" sz="1600" dirty="0" smtClean="0"/>
            </a:br>
            <a:r>
              <a:rPr lang="fr-FR" sz="1400" dirty="0" smtClean="0"/>
              <a:t>Santé Publique </a:t>
            </a:r>
            <a:br>
              <a:rPr lang="fr-FR" sz="1400" dirty="0" smtClean="0"/>
            </a:br>
            <a:r>
              <a:rPr lang="fr-FR" sz="1200" dirty="0" smtClean="0"/>
              <a:t>(Lyon 1 &amp; Lyon 2)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661120" y="132742"/>
            <a:ext cx="1887114" cy="1033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Univ</a:t>
            </a:r>
            <a:r>
              <a:rPr lang="fr-FR" dirty="0" smtClean="0">
                <a:solidFill>
                  <a:srgbClr val="000000"/>
                </a:solidFill>
              </a:rPr>
              <a:t> Lyon 2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1400" dirty="0" err="1" smtClean="0">
                <a:solidFill>
                  <a:srgbClr val="000000"/>
                </a:solidFill>
              </a:rPr>
              <a:t>Ispef</a:t>
            </a:r>
            <a:r>
              <a:rPr lang="fr-FR" sz="14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Institut de psychologie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1120" y="1806514"/>
            <a:ext cx="1887114" cy="108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Univ</a:t>
            </a:r>
            <a:r>
              <a:rPr lang="fr-FR" dirty="0" smtClean="0">
                <a:solidFill>
                  <a:srgbClr val="000000"/>
                </a:solidFill>
              </a:rPr>
              <a:t> Lyon 1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Faculté de médecine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Biologie Humaine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ESPE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1121" y="5199826"/>
            <a:ext cx="1887114" cy="84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Univ</a:t>
            </a:r>
            <a:r>
              <a:rPr lang="fr-FR" dirty="0" smtClean="0">
                <a:solidFill>
                  <a:srgbClr val="000000"/>
                </a:solidFill>
              </a:rPr>
              <a:t> Lyon 3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IFROSS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77401" y="3204114"/>
            <a:ext cx="1770834" cy="385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Université Blaise Pascal Clermont 2 ESPE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1120" y="4038139"/>
            <a:ext cx="1887114" cy="9518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Univ</a:t>
            </a:r>
            <a:r>
              <a:rPr lang="fr-FR" dirty="0" smtClean="0">
                <a:solidFill>
                  <a:srgbClr val="000000"/>
                </a:solidFill>
              </a:rPr>
              <a:t> J. Monnet</a:t>
            </a:r>
            <a:r>
              <a:rPr lang="fr-FR" sz="1400" dirty="0" smtClean="0">
                <a:solidFill>
                  <a:srgbClr val="000000"/>
                </a:solidFill>
              </a:rPr>
              <a:t> (Saint-Etienne)</a:t>
            </a:r>
            <a:br>
              <a:rPr lang="fr-FR" sz="1400" dirty="0" smtClean="0">
                <a:solidFill>
                  <a:srgbClr val="000000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Sciences de l’éducation</a:t>
            </a:r>
            <a:endParaRPr lang="fr-FR" sz="1400" dirty="0">
              <a:solidFill>
                <a:srgbClr val="000000"/>
              </a:solidFill>
            </a:endParaRPr>
          </a:p>
        </p:txBody>
      </p:sp>
      <p:cxnSp>
        <p:nvCxnSpPr>
          <p:cNvPr id="26" name="Connecteur en angle 25"/>
          <p:cNvCxnSpPr>
            <a:stCxn id="8" idx="6"/>
            <a:endCxn id="12" idx="1"/>
          </p:cNvCxnSpPr>
          <p:nvPr/>
        </p:nvCxnSpPr>
        <p:spPr>
          <a:xfrm flipV="1">
            <a:off x="6187789" y="2348543"/>
            <a:ext cx="473331" cy="39533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9" idx="6"/>
            <a:endCxn id="15" idx="1"/>
          </p:cNvCxnSpPr>
          <p:nvPr/>
        </p:nvCxnSpPr>
        <p:spPr>
          <a:xfrm flipV="1">
            <a:off x="6187790" y="3396714"/>
            <a:ext cx="589611" cy="50628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14" idx="6"/>
            <a:endCxn id="13" idx="1"/>
          </p:cNvCxnSpPr>
          <p:nvPr/>
        </p:nvCxnSpPr>
        <p:spPr>
          <a:xfrm>
            <a:off x="6187789" y="5485327"/>
            <a:ext cx="473332" cy="13732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5" idx="1"/>
            <a:endCxn id="4" idx="0"/>
          </p:cNvCxnSpPr>
          <p:nvPr/>
        </p:nvCxnSpPr>
        <p:spPr>
          <a:xfrm rot="10800000" flipV="1">
            <a:off x="1073144" y="2250942"/>
            <a:ext cx="1045608" cy="48598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4" idx="3"/>
            <a:endCxn id="6" idx="1"/>
          </p:cNvCxnSpPr>
          <p:nvPr/>
        </p:nvCxnSpPr>
        <p:spPr>
          <a:xfrm flipV="1">
            <a:off x="1908982" y="3509817"/>
            <a:ext cx="209770" cy="23135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ngle 43"/>
          <p:cNvCxnSpPr>
            <a:stCxn id="4" idx="2"/>
            <a:endCxn id="7" idx="1"/>
          </p:cNvCxnSpPr>
          <p:nvPr/>
        </p:nvCxnSpPr>
        <p:spPr>
          <a:xfrm rot="16200000" flipH="1">
            <a:off x="1224035" y="4594523"/>
            <a:ext cx="739913" cy="1041694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2118752" y="637190"/>
            <a:ext cx="1775346" cy="7774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Master </a:t>
            </a:r>
            <a:r>
              <a:rPr lang="fr-FR" sz="1400" dirty="0" smtClean="0"/>
              <a:t>Psychologie de la santé </a:t>
            </a:r>
            <a:r>
              <a:rPr lang="fr-FR" sz="1200" dirty="0" smtClean="0"/>
              <a:t>(Lyon 2)</a:t>
            </a:r>
            <a:endParaRPr lang="fr-FR" sz="1200" dirty="0"/>
          </a:p>
        </p:txBody>
      </p:sp>
      <p:cxnSp>
        <p:nvCxnSpPr>
          <p:cNvPr id="57" name="Connecteur en angle 56"/>
          <p:cNvCxnSpPr>
            <a:stCxn id="46" idx="1"/>
            <a:endCxn id="4" idx="0"/>
          </p:cNvCxnSpPr>
          <p:nvPr/>
        </p:nvCxnSpPr>
        <p:spPr>
          <a:xfrm rot="10800000" flipV="1">
            <a:off x="1073144" y="1025928"/>
            <a:ext cx="1045608" cy="1711001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2118752" y="2981494"/>
            <a:ext cx="1775346" cy="10566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Master </a:t>
            </a:r>
            <a:r>
              <a:rPr lang="fr-FR" sz="1400" dirty="0" smtClean="0"/>
              <a:t>Education et Santé Publique </a:t>
            </a:r>
            <a:r>
              <a:rPr lang="fr-FR" sz="1100" dirty="0" smtClean="0"/>
              <a:t>(</a:t>
            </a:r>
            <a:r>
              <a:rPr lang="fr-FR" sz="1100" dirty="0" err="1" smtClean="0"/>
              <a:t>Cohabilité</a:t>
            </a:r>
            <a:r>
              <a:rPr lang="fr-FR" sz="1100" dirty="0" smtClean="0"/>
              <a:t> UCBL, UA, EHESP, UBP)</a:t>
            </a:r>
            <a:endParaRPr lang="fr-FR" sz="1100" dirty="0"/>
          </a:p>
        </p:txBody>
      </p:sp>
      <p:sp>
        <p:nvSpPr>
          <p:cNvPr id="36" name="Ellipse 35"/>
          <p:cNvSpPr/>
          <p:nvPr/>
        </p:nvSpPr>
        <p:spPr>
          <a:xfrm>
            <a:off x="4236710" y="4304849"/>
            <a:ext cx="1951081" cy="527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0000"/>
                </a:solidFill>
              </a:rPr>
              <a:t>Centre de Recherche Cancer-Lyon</a:t>
            </a:r>
            <a:endParaRPr lang="fr-FR" sz="1050" dirty="0">
              <a:solidFill>
                <a:srgbClr val="000000"/>
              </a:solidFill>
            </a:endParaRPr>
          </a:p>
        </p:txBody>
      </p:sp>
      <p:cxnSp>
        <p:nvCxnSpPr>
          <p:cNvPr id="41" name="Connecteur droit avec flèche 40"/>
          <p:cNvCxnSpPr>
            <a:stCxn id="60" idx="6"/>
            <a:endCxn id="11" idx="1"/>
          </p:cNvCxnSpPr>
          <p:nvPr/>
        </p:nvCxnSpPr>
        <p:spPr>
          <a:xfrm>
            <a:off x="6187790" y="637190"/>
            <a:ext cx="473330" cy="12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ngle 48"/>
          <p:cNvCxnSpPr>
            <a:stCxn id="11" idx="1"/>
            <a:endCxn id="5" idx="3"/>
          </p:cNvCxnSpPr>
          <p:nvPr/>
        </p:nvCxnSpPr>
        <p:spPr>
          <a:xfrm rot="10800000" flipV="1">
            <a:off x="3894098" y="649361"/>
            <a:ext cx="2767022" cy="1601581"/>
          </a:xfrm>
          <a:prstGeom prst="bentConnector3">
            <a:avLst>
              <a:gd name="adj1" fmla="val 9238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à coins arrondis 55"/>
          <p:cNvSpPr/>
          <p:nvPr/>
        </p:nvSpPr>
        <p:spPr>
          <a:xfrm>
            <a:off x="237307" y="6499052"/>
            <a:ext cx="8310928" cy="235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Pôle de compétitivité Rhône</a:t>
            </a:r>
            <a:r>
              <a:rPr lang="fr-FR" dirty="0"/>
              <a:t>-</a:t>
            </a:r>
            <a:r>
              <a:rPr lang="fr-FR" dirty="0" smtClean="0"/>
              <a:t>Alpes : </a:t>
            </a:r>
            <a:r>
              <a:rPr lang="fr-FR" sz="1400" dirty="0" smtClean="0"/>
              <a:t>Cluster 1 </a:t>
            </a:r>
            <a:r>
              <a:rPr lang="fr-FR" sz="2400" dirty="0" err="1" smtClean="0"/>
              <a:t>I-Care</a:t>
            </a:r>
            <a:endParaRPr lang="fr-FR" sz="2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237306" y="132853"/>
            <a:ext cx="3533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Axe IDEX2 : Santé individus sociétés</a:t>
            </a:r>
            <a:endParaRPr lang="fr-FR" dirty="0"/>
          </a:p>
        </p:txBody>
      </p:sp>
      <p:sp>
        <p:nvSpPr>
          <p:cNvPr id="64" name="Double flèche horizontale 63"/>
          <p:cNvSpPr/>
          <p:nvPr/>
        </p:nvSpPr>
        <p:spPr>
          <a:xfrm rot="5400000">
            <a:off x="-309588" y="5255485"/>
            <a:ext cx="1805513" cy="451144"/>
          </a:xfrm>
          <a:prstGeom prst="leftRightArrow">
            <a:avLst>
              <a:gd name="adj1" fmla="val 51833"/>
              <a:gd name="adj2" fmla="val 50000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2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à coins arrondis 70"/>
          <p:cNvSpPr/>
          <p:nvPr/>
        </p:nvSpPr>
        <p:spPr>
          <a:xfrm>
            <a:off x="2114839" y="4168628"/>
            <a:ext cx="1445682" cy="6908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Master </a:t>
            </a:r>
            <a:r>
              <a:rPr lang="fr-FR" sz="1100" dirty="0" smtClean="0"/>
              <a:t>Sciences de l’éducation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100" dirty="0" smtClean="0"/>
              <a:t>parcours santé (UJM)</a:t>
            </a:r>
            <a:endParaRPr lang="fr-FR" sz="1100" dirty="0"/>
          </a:p>
        </p:txBody>
      </p:sp>
      <p:sp>
        <p:nvSpPr>
          <p:cNvPr id="52" name="Ellipse 51"/>
          <p:cNvSpPr/>
          <p:nvPr/>
        </p:nvSpPr>
        <p:spPr>
          <a:xfrm>
            <a:off x="4236711" y="1701015"/>
            <a:ext cx="1951078" cy="39430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Laboratoire S2HEP </a:t>
            </a:r>
            <a:r>
              <a:rPr lang="fr-FR" sz="1050" dirty="0" smtClean="0">
                <a:solidFill>
                  <a:schemeClr val="tx1"/>
                </a:solidFill>
              </a:rPr>
              <a:t>Lyon 1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47" name="Double flèche horizontale 46"/>
          <p:cNvSpPr/>
          <p:nvPr/>
        </p:nvSpPr>
        <p:spPr>
          <a:xfrm rot="16200000">
            <a:off x="2086965" y="2787243"/>
            <a:ext cx="426515" cy="206655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7" name="Connecteur en angle 76"/>
          <p:cNvCxnSpPr>
            <a:stCxn id="60" idx="2"/>
            <a:endCxn id="46" idx="3"/>
          </p:cNvCxnSpPr>
          <p:nvPr/>
        </p:nvCxnSpPr>
        <p:spPr>
          <a:xfrm rot="10800000" flipV="1">
            <a:off x="3894099" y="637189"/>
            <a:ext cx="342613" cy="388739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>
            <a:stCxn id="35" idx="2"/>
            <a:endCxn id="5" idx="3"/>
          </p:cNvCxnSpPr>
          <p:nvPr/>
        </p:nvCxnSpPr>
        <p:spPr>
          <a:xfrm rot="10800000" flipV="1">
            <a:off x="3894099" y="1390311"/>
            <a:ext cx="342613" cy="860631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80"/>
          <p:cNvCxnSpPr>
            <a:stCxn id="5" idx="3"/>
            <a:endCxn id="8" idx="2"/>
          </p:cNvCxnSpPr>
          <p:nvPr/>
        </p:nvCxnSpPr>
        <p:spPr>
          <a:xfrm>
            <a:off x="3894098" y="2250943"/>
            <a:ext cx="342612" cy="49293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stCxn id="8" idx="2"/>
            <a:endCxn id="6" idx="3"/>
          </p:cNvCxnSpPr>
          <p:nvPr/>
        </p:nvCxnSpPr>
        <p:spPr>
          <a:xfrm rot="10800000" flipV="1">
            <a:off x="3894098" y="2743881"/>
            <a:ext cx="342612" cy="76593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ngle 86"/>
          <p:cNvCxnSpPr>
            <a:stCxn id="6" idx="3"/>
            <a:endCxn id="9" idx="2"/>
          </p:cNvCxnSpPr>
          <p:nvPr/>
        </p:nvCxnSpPr>
        <p:spPr>
          <a:xfrm>
            <a:off x="3894098" y="3509817"/>
            <a:ext cx="342612" cy="39318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en angle 90"/>
          <p:cNvCxnSpPr>
            <a:stCxn id="6" idx="3"/>
            <a:endCxn id="36" idx="2"/>
          </p:cNvCxnSpPr>
          <p:nvPr/>
        </p:nvCxnSpPr>
        <p:spPr>
          <a:xfrm>
            <a:off x="3894098" y="3509817"/>
            <a:ext cx="342612" cy="1058564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en angle 98"/>
          <p:cNvCxnSpPr>
            <a:stCxn id="14" idx="2"/>
            <a:endCxn id="7" idx="3"/>
          </p:cNvCxnSpPr>
          <p:nvPr/>
        </p:nvCxnSpPr>
        <p:spPr>
          <a:xfrm rot="10800000">
            <a:off x="3890184" y="5485327"/>
            <a:ext cx="346526" cy="12700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241423" y="6151836"/>
            <a:ext cx="8310928" cy="27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Cancéropôle</a:t>
            </a:r>
            <a:r>
              <a:rPr lang="fr-FR" dirty="0" smtClean="0"/>
              <a:t> Rhône-Alpes Auvergne </a:t>
            </a:r>
            <a:r>
              <a:rPr lang="fr-FR" b="1" dirty="0" smtClean="0"/>
              <a:t>CLARA</a:t>
            </a:r>
            <a:endParaRPr lang="fr-FR" sz="2400" b="1" dirty="0"/>
          </a:p>
        </p:txBody>
      </p:sp>
      <p:sp>
        <p:nvSpPr>
          <p:cNvPr id="45" name="Ellipse 44"/>
          <p:cNvSpPr/>
          <p:nvPr/>
        </p:nvSpPr>
        <p:spPr>
          <a:xfrm>
            <a:off x="4240830" y="3152281"/>
            <a:ext cx="1951082" cy="3890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OPERA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48" name="Double flèche horizontale 47"/>
          <p:cNvSpPr/>
          <p:nvPr/>
        </p:nvSpPr>
        <p:spPr>
          <a:xfrm rot="16200000">
            <a:off x="2066367" y="1481548"/>
            <a:ext cx="426515" cy="206655"/>
          </a:xfrm>
          <a:prstGeom prst="left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en angle 49"/>
          <p:cNvCxnSpPr>
            <a:stCxn id="8" idx="6"/>
            <a:endCxn id="16" idx="1"/>
          </p:cNvCxnSpPr>
          <p:nvPr/>
        </p:nvCxnSpPr>
        <p:spPr>
          <a:xfrm>
            <a:off x="6187789" y="2743881"/>
            <a:ext cx="473331" cy="1770177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5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oc n°A1b Presentation IDEX ppt-uCBL - copie 20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202077" y="1251328"/>
            <a:ext cx="8941923" cy="5606672"/>
          </a:xfrm>
        </p:spPr>
      </p:pic>
      <p:sp>
        <p:nvSpPr>
          <p:cNvPr id="5" name="ZoneTexte 4"/>
          <p:cNvSpPr txBox="1"/>
          <p:nvPr/>
        </p:nvSpPr>
        <p:spPr>
          <a:xfrm>
            <a:off x="548496" y="288606"/>
            <a:ext cx="816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place université nouvelle et unique (perte personnalité morale) : structure organisationnelle et fonctionnelle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00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oc n°A1b Presentation IDEX ppt-uCBL - copie 18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b="2884"/>
          <a:stretch>
            <a:fillRect/>
          </a:stretch>
        </p:blipFill>
        <p:spPr>
          <a:xfrm>
            <a:off x="-1581405" y="-670827"/>
            <a:ext cx="11788662" cy="8864489"/>
          </a:xfrm>
        </p:spPr>
      </p:pic>
      <p:cxnSp>
        <p:nvCxnSpPr>
          <p:cNvPr id="6" name="Connecteur droit avec flèche 5"/>
          <p:cNvCxnSpPr/>
          <p:nvPr/>
        </p:nvCxnSpPr>
        <p:spPr>
          <a:xfrm flipV="1">
            <a:off x="2995087" y="2683305"/>
            <a:ext cx="479214" cy="3593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4983824" y="2683305"/>
            <a:ext cx="1389721" cy="3593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4288964" y="2683305"/>
            <a:ext cx="47922" cy="3593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964777" y="2443724"/>
            <a:ext cx="1509524" cy="5989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10800000" flipV="1">
            <a:off x="1693504" y="1877264"/>
            <a:ext cx="1564650" cy="566459"/>
          </a:xfrm>
          <a:prstGeom prst="bentConnector3">
            <a:avLst>
              <a:gd name="adj1" fmla="val 1470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288964" y="1877264"/>
            <a:ext cx="0" cy="3312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2438400" y="0"/>
            <a:ext cx="171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À terme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9214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2528</Words>
  <Application>Microsoft Macintosh PowerPoint</Application>
  <PresentationFormat>Présentation à l'écran (4:3)</PresentationFormat>
  <Paragraphs>332</Paragraphs>
  <Slides>34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AG 22 Novembre 2016</vt:lpstr>
      <vt:lpstr>Plan</vt:lpstr>
      <vt:lpstr>Infos pratiques et contraintes organisationnelles</vt:lpstr>
      <vt:lpstr>Idex : Initiative d’excellence</vt:lpstr>
      <vt:lpstr>Présentation PowerPoint</vt:lpstr>
      <vt:lpstr>3- Projet - Collèges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Question : existence du domaine STAPS, de la composante STAPS et de la recherche en STAPS</vt:lpstr>
      <vt:lpstr>Les axes de l’idex en Recherche : opérations structurantes</vt:lpstr>
      <vt:lpstr>Les axes de l’idex en Formations</vt:lpstr>
      <vt:lpstr>Les axes complémentaires</vt:lpstr>
      <vt:lpstr>Présentation PowerPoint</vt:lpstr>
      <vt:lpstr>Projets opérationnels</vt:lpstr>
      <vt:lpstr>Différents axes, différentes missions</vt:lpstr>
      <vt:lpstr>Harmoniser et diversifier les parcours de formation.</vt:lpstr>
      <vt:lpstr>Améliorer le suivi et l'accompagnement des étudiants.</vt:lpstr>
      <vt:lpstr>Développer la communication envers les étudiants ou les futurs étudiants</vt:lpstr>
      <vt:lpstr>Améliorer l'évaluation des étudiants sous toutes ses formes </vt:lpstr>
      <vt:lpstr>Intégration des axes généraux pour chacune des missions</vt:lpstr>
      <vt:lpstr>3- Coordination et politique globale masters (pascal)</vt:lpstr>
      <vt:lpstr>Présentation PowerPoint</vt:lpstr>
      <vt:lpstr>Nos atouts recherche</vt:lpstr>
      <vt:lpstr>Présentation PowerPoint</vt:lpstr>
      <vt:lpstr>Fédération de recherche</vt:lpstr>
      <vt:lpstr> Politique coordonnée de recherche au niveau de l’UFR (Guillaume)</vt:lpstr>
      <vt:lpstr>Nos atouts : Organisation et gouvernance</vt:lpstr>
      <vt:lpstr>Traduction opérationnelle et stratégique!</vt:lpstr>
      <vt:lpstr>Présentation PowerPoint</vt:lpstr>
      <vt:lpstr>Développement de compétences et construction de connaissances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Yannick Vanpoulle</dc:creator>
  <cp:lastModifiedBy>Yannick Vanpoulle</cp:lastModifiedBy>
  <cp:revision>16</cp:revision>
  <dcterms:created xsi:type="dcterms:W3CDTF">2016-11-21T12:29:12Z</dcterms:created>
  <dcterms:modified xsi:type="dcterms:W3CDTF">2016-11-22T12:46:51Z</dcterms:modified>
</cp:coreProperties>
</file>