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10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EFD8-4E31-4F51-8614-26598C87536D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B08C-0C5C-4D96-87E5-B6D491A6DA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958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EFD8-4E31-4F51-8614-26598C87536D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B08C-0C5C-4D96-87E5-B6D491A6DA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8216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EFD8-4E31-4F51-8614-26598C87536D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B08C-0C5C-4D96-87E5-B6D491A6DA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3756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EFD8-4E31-4F51-8614-26598C87536D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B08C-0C5C-4D96-87E5-B6D491A6DA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548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EFD8-4E31-4F51-8614-26598C87536D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B08C-0C5C-4D96-87E5-B6D491A6DA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5918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EFD8-4E31-4F51-8614-26598C87536D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B08C-0C5C-4D96-87E5-B6D491A6DA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9226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EFD8-4E31-4F51-8614-26598C87536D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B08C-0C5C-4D96-87E5-B6D491A6DA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7611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EFD8-4E31-4F51-8614-26598C87536D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B08C-0C5C-4D96-87E5-B6D491A6DA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0436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EFD8-4E31-4F51-8614-26598C87536D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B08C-0C5C-4D96-87E5-B6D491A6DA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4709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EFD8-4E31-4F51-8614-26598C87536D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B08C-0C5C-4D96-87E5-B6D491A6DA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6646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EFD8-4E31-4F51-8614-26598C87536D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B08C-0C5C-4D96-87E5-B6D491A6DA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8097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BEFD8-4E31-4F51-8614-26598C87536D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1B08C-0C5C-4D96-87E5-B6D491A6DA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105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1A5CC5-EE3D-4B04-8CE7-A974EFE08A6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31853" y="6474"/>
            <a:ext cx="8493072" cy="499442"/>
          </a:xfrm>
        </p:spPr>
        <p:txBody>
          <a:bodyPr>
            <a:normAutofit/>
          </a:bodyPr>
          <a:lstStyle/>
          <a:p>
            <a:pPr algn="ctr"/>
            <a:r>
              <a:rPr lang="fr-FR" sz="2400" dirty="0"/>
              <a:t>Modalité de contrôle des connaissances et des compétences L2 </a:t>
            </a:r>
            <a:endParaRPr lang="fr-FR" sz="4000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4F89E5B-428F-4047-82D2-8BE6691C24B9}"/>
              </a:ext>
            </a:extLst>
          </p:cNvPr>
          <p:cNvSpPr txBox="1"/>
          <p:nvPr/>
        </p:nvSpPr>
        <p:spPr>
          <a:xfrm>
            <a:off x="336551" y="505916"/>
            <a:ext cx="3913476" cy="477053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1600" b="1" u="sng" dirty="0"/>
              <a:t>LE CC/CT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sz="1600" b="1" dirty="0"/>
              <a:t>CC pendant les cours / CT 1ére session / CT 2</a:t>
            </a:r>
            <a:r>
              <a:rPr lang="fr-FR" sz="1600" b="1" baseline="30000" dirty="0"/>
              <a:t>e</a:t>
            </a:r>
            <a:r>
              <a:rPr lang="fr-FR" sz="1600" b="1" dirty="0"/>
              <a:t> session, pendant les périodes d’examen.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sz="1600" b="1" dirty="0">
                <a:solidFill>
                  <a:srgbClr val="FF0000"/>
                </a:solidFill>
              </a:rPr>
              <a:t>Règles du max pour le CC/CT : si l’étudiant qui ne valide pas l’année et ne vient pas en session 2 il garde ses notes de session 1 , s’il vient en session 2 les notes de session 1 sont automatiquement remplacées par les notes de session 2. Le CCI n’est pas impacté, car notre CCI n’a pas de 2e session.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sz="1600" b="1" dirty="0"/>
              <a:t>Les DA salariés, </a:t>
            </a:r>
            <a:r>
              <a:rPr lang="fr-FR" sz="1600" b="1" dirty="0" err="1"/>
              <a:t>Shn</a:t>
            </a:r>
            <a:r>
              <a:rPr lang="fr-FR" sz="1600" b="1" dirty="0"/>
              <a:t> ne passent que le CT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sz="1600" b="1" dirty="0"/>
              <a:t>Si ABJ au CC: soit rattrapage de l’épreuve, soit  neutralisation de l’épreuve correspondante, le calcul se faisant alors sur les coefficients des épreuves effectivement réalisées.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140ACEB-BED9-4A21-97F8-D7A40F12C2C4}"/>
              </a:ext>
            </a:extLst>
          </p:cNvPr>
          <p:cNvSpPr txBox="1"/>
          <p:nvPr/>
        </p:nvSpPr>
        <p:spPr>
          <a:xfrm>
            <a:off x="4308528" y="505915"/>
            <a:ext cx="5067947" cy="57861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u="sng" dirty="0"/>
              <a:t>LE CCI en licence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sz="1600" b="1" dirty="0"/>
              <a:t>Toutes les épreuves de CCI sont de poids égal en  L2.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sz="1600" b="1" dirty="0">
                <a:solidFill>
                  <a:srgbClr val="FF0000"/>
                </a:solidFill>
              </a:rPr>
              <a:t>UE à 3 ECT= 3 épreuves + seconde chance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sz="1600" b="1" dirty="0">
                <a:solidFill>
                  <a:srgbClr val="FF0000"/>
                </a:solidFill>
              </a:rPr>
              <a:t>UE à 6 ECTS = 5 à 6 épreuves (</a:t>
            </a:r>
            <a:r>
              <a:rPr lang="fr-FR" sz="1600" b="1">
                <a:solidFill>
                  <a:srgbClr val="FF0000"/>
                </a:solidFill>
              </a:rPr>
              <a:t>dont seconde chance)</a:t>
            </a:r>
            <a:endParaRPr lang="fr-FR" sz="1600" b="1" dirty="0">
              <a:solidFill>
                <a:srgbClr val="FF00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sz="1600" b="1" dirty="0"/>
              <a:t>Les dates de l’ensemble des épreuves doivent être connues dès le début du semestre.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sz="1600" b="1" dirty="0"/>
              <a:t>Les DA doivent avoir une note pour tous les CCI. Epreuve spécifique possible.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sz="1600" b="1" dirty="0"/>
              <a:t>Obligation d’organiser une épreuve de rattrapage pour les ABJ.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sz="1600" b="1" dirty="0"/>
              <a:t>La 2</a:t>
            </a:r>
            <a:r>
              <a:rPr lang="fr-FR" sz="1600" b="1" baseline="30000" dirty="0"/>
              <a:t>e</a:t>
            </a:r>
            <a:r>
              <a:rPr lang="fr-FR" sz="1600" b="1" dirty="0"/>
              <a:t> chance : tous les étudiants ont la possibilité de se présenter à une épreuve de 2</a:t>
            </a:r>
            <a:r>
              <a:rPr lang="fr-FR" sz="1600" b="1" baseline="30000" dirty="0"/>
              <a:t>e</a:t>
            </a:r>
            <a:r>
              <a:rPr lang="fr-FR" sz="1600" b="1" dirty="0"/>
              <a:t> chance.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sz="1600" b="1" dirty="0"/>
              <a:t>La note obtenue en 2</a:t>
            </a:r>
            <a:r>
              <a:rPr lang="fr-FR" sz="1600" b="1" baseline="30000" dirty="0"/>
              <a:t>e</a:t>
            </a:r>
            <a:r>
              <a:rPr lang="fr-FR" sz="1600" b="1" dirty="0"/>
              <a:t> chance, si elle est meilleure, vient remplacer la moins bonne des notes obtenues en CCI, sinon elle ne compte pas.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sz="1600" b="1" dirty="0"/>
              <a:t>Dans TOMUSS : saisir les notes ou ABINJ ou si</a:t>
            </a:r>
            <a:r>
              <a:rPr lang="fr-FR" dirty="0"/>
              <a:t> </a:t>
            </a:r>
            <a:r>
              <a:rPr lang="fr-FR" sz="1600" b="1" dirty="0"/>
              <a:t>impossibilité totale sur l’ensemble du semestre de passation des évaluations de la prestation physique constatée par certificat médical, l’étudiant sera noté « ABJUS » à la pratique (=prise en compte d’une note de 0/20 dans le calcul de la moyenne)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sz="1600" b="1" dirty="0"/>
              <a:t>Pour la 2</a:t>
            </a:r>
            <a:r>
              <a:rPr lang="fr-FR" sz="1600" b="1" baseline="30000" dirty="0"/>
              <a:t>ème</a:t>
            </a:r>
            <a:r>
              <a:rPr lang="fr-FR" sz="1600" b="1" dirty="0"/>
              <a:t> chance, mettre DIS si l’étudiant ne vient pas ou la note obtenue. </a:t>
            </a:r>
            <a:endParaRPr lang="fr-FR" dirty="0"/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1DF7C1BD-EEA4-466C-B922-4A31BB28E9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68588"/>
              </p:ext>
            </p:extLst>
          </p:nvPr>
        </p:nvGraphicFramePr>
        <p:xfrm>
          <a:off x="366064" y="5276453"/>
          <a:ext cx="3854450" cy="21485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0401">
                  <a:extLst>
                    <a:ext uri="{9D8B030D-6E8A-4147-A177-3AD203B41FA5}">
                      <a16:colId xmlns:a16="http://schemas.microsoft.com/office/drawing/2014/main" val="1332367282"/>
                    </a:ext>
                  </a:extLst>
                </a:gridCol>
                <a:gridCol w="3144049">
                  <a:extLst>
                    <a:ext uri="{9D8B030D-6E8A-4147-A177-3AD203B41FA5}">
                      <a16:colId xmlns:a16="http://schemas.microsoft.com/office/drawing/2014/main" val="3957318258"/>
                    </a:ext>
                  </a:extLst>
                </a:gridCol>
              </a:tblGrid>
              <a:tr h="80270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Formations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35" marR="552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Pour valider l’année, il faut obtenir la moyenne à l’année et répondre aux exigences ci-dessous : 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35" marR="55235" marT="0" marB="0"/>
                </a:tc>
                <a:extLst>
                  <a:ext uri="{0D108BD9-81ED-4DB2-BD59-A6C34878D82A}">
                    <a16:rowId xmlns:a16="http://schemas.microsoft.com/office/drawing/2014/main" val="2809939440"/>
                  </a:ext>
                </a:extLst>
              </a:tr>
              <a:tr h="13458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</a:rPr>
                        <a:t>L2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35" marR="552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</a:rPr>
                        <a:t>L’année ne peut être validée si le bloc B8 présente une moyenne inférieure à 10 et le B6 une moyenne inférieure à 08/20.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Détail des UE concernées en B8 et B6 ci-dessous :</a:t>
                      </a:r>
                    </a:p>
                  </a:txBody>
                  <a:tcPr marL="55235" marR="55235" marT="0" marB="0"/>
                </a:tc>
                <a:extLst>
                  <a:ext uri="{0D108BD9-81ED-4DB2-BD59-A6C34878D82A}">
                    <a16:rowId xmlns:a16="http://schemas.microsoft.com/office/drawing/2014/main" val="36945827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E7148B1C-C351-4217-A5B9-9461006C2A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397624"/>
              </p:ext>
            </p:extLst>
          </p:nvPr>
        </p:nvGraphicFramePr>
        <p:xfrm>
          <a:off x="452362" y="7267242"/>
          <a:ext cx="6981751" cy="1519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316">
                  <a:extLst>
                    <a:ext uri="{9D8B030D-6E8A-4147-A177-3AD203B41FA5}">
                      <a16:colId xmlns:a16="http://schemas.microsoft.com/office/drawing/2014/main" val="1000245665"/>
                    </a:ext>
                  </a:extLst>
                </a:gridCol>
                <a:gridCol w="799728">
                  <a:extLst>
                    <a:ext uri="{9D8B030D-6E8A-4147-A177-3AD203B41FA5}">
                      <a16:colId xmlns:a16="http://schemas.microsoft.com/office/drawing/2014/main" val="1583151758"/>
                    </a:ext>
                  </a:extLst>
                </a:gridCol>
                <a:gridCol w="2145302">
                  <a:extLst>
                    <a:ext uri="{9D8B030D-6E8A-4147-A177-3AD203B41FA5}">
                      <a16:colId xmlns:a16="http://schemas.microsoft.com/office/drawing/2014/main" val="2847853158"/>
                    </a:ext>
                  </a:extLst>
                </a:gridCol>
                <a:gridCol w="3427405">
                  <a:extLst>
                    <a:ext uri="{9D8B030D-6E8A-4147-A177-3AD203B41FA5}">
                      <a16:colId xmlns:a16="http://schemas.microsoft.com/office/drawing/2014/main" val="173833079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BLOC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2LSP01BC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BC6-analyser expliquer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BC6-analyser et expliquer actions motrices pratiquants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492393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UE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SPT2241L</a:t>
                      </a:r>
                      <a:endParaRPr lang="fr-FR" sz="1000" b="0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analyser Expliquer 2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analyser et expliquer actions motrices des pratiquants 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1645037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SPT2242L</a:t>
                      </a:r>
                      <a:endParaRPr lang="fr-FR" sz="1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SHS-Psycho. Groupe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Psychologie de la Motivation et des groupes dans les apsa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8462198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SPT2243L</a:t>
                      </a:r>
                      <a:endParaRPr lang="fr-FR" sz="1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SDV-Neurosciences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Neurosciences et Contrôle Moteur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0452788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UE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SPT2244L</a:t>
                      </a:r>
                      <a:endParaRPr lang="fr-FR" sz="1000" b="0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analyser Expliquer 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analyser et expliquer actions motrices des pratiquants 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6981201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SPT2245L</a:t>
                      </a:r>
                      <a:endParaRPr lang="fr-FR" sz="1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Sociologie des pratiques physiques et sportives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Sociologie des APSA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4517384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SPT2246L</a:t>
                      </a:r>
                      <a:endParaRPr lang="fr-FR" sz="1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SDV-Bioméca Mouvement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Biomécanique du Mouvement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65053211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347B5C27-75AB-4853-A4B8-5FE301ED84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128034"/>
              </p:ext>
            </p:extLst>
          </p:nvPr>
        </p:nvGraphicFramePr>
        <p:xfrm>
          <a:off x="452362" y="8862328"/>
          <a:ext cx="6825114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5646">
                  <a:extLst>
                    <a:ext uri="{9D8B030D-6E8A-4147-A177-3AD203B41FA5}">
                      <a16:colId xmlns:a16="http://schemas.microsoft.com/office/drawing/2014/main" val="2684908498"/>
                    </a:ext>
                  </a:extLst>
                </a:gridCol>
                <a:gridCol w="781786">
                  <a:extLst>
                    <a:ext uri="{9D8B030D-6E8A-4147-A177-3AD203B41FA5}">
                      <a16:colId xmlns:a16="http://schemas.microsoft.com/office/drawing/2014/main" val="1156258480"/>
                    </a:ext>
                  </a:extLst>
                </a:gridCol>
                <a:gridCol w="2097172">
                  <a:extLst>
                    <a:ext uri="{9D8B030D-6E8A-4147-A177-3AD203B41FA5}">
                      <a16:colId xmlns:a16="http://schemas.microsoft.com/office/drawing/2014/main" val="2390345425"/>
                    </a:ext>
                  </a:extLst>
                </a:gridCol>
                <a:gridCol w="3350510">
                  <a:extLst>
                    <a:ext uri="{9D8B030D-6E8A-4147-A177-3AD203B41FA5}">
                      <a16:colId xmlns:a16="http://schemas.microsoft.com/office/drawing/2014/main" val="3342582517"/>
                    </a:ext>
                  </a:extLst>
                </a:gridCol>
              </a:tblGrid>
              <a:tr h="107626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BLOC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2LSP01BD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BC-8- face à face péda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BC8-Encadrement de séances et face à face pédagogique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045493"/>
                  </a:ext>
                </a:extLst>
              </a:tr>
              <a:tr h="107626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EC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SPT2248L</a:t>
                      </a:r>
                      <a:endParaRPr lang="fr-FR" sz="1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TI- A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Théorie Inter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87417784"/>
                  </a:ext>
                </a:extLst>
              </a:tr>
              <a:tr h="107626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CHOI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SPT2249L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Pratique de l'inter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Pratique de l'intervention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56829314"/>
                  </a:ext>
                </a:extLst>
              </a:tr>
              <a:tr h="107626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SPT2257L</a:t>
                      </a:r>
                      <a:endParaRPr lang="fr-FR" sz="1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MIC-B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Méthodo interprétation conduite motrice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92170646"/>
                  </a:ext>
                </a:extLst>
              </a:tr>
              <a:tr h="107626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CHOI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SPT2258L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TR-</a:t>
                      </a:r>
                      <a:r>
                        <a:rPr lang="fr-FR" sz="1100" u="none" strike="noStrike" dirty="0" err="1">
                          <a:effectLst/>
                        </a:rPr>
                        <a:t>Prépro</a:t>
                      </a:r>
                      <a:r>
                        <a:rPr lang="fr-FR" sz="1100" u="none" strike="noStrike" dirty="0">
                          <a:effectLst/>
                        </a:rPr>
                        <a:t> Intervention 2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PRE-Professionnalisation dans les Secteurs d'INTERVENTION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57754989"/>
                  </a:ext>
                </a:extLst>
              </a:tr>
              <a:tr h="107626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SPT2259L</a:t>
                      </a:r>
                      <a:endParaRPr lang="fr-FR" sz="1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TR-PREPRO Jeux de balles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Pratique et Didactique des APSA (Jeux de Balle)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09339081"/>
                  </a:ext>
                </a:extLst>
              </a:tr>
              <a:tr h="107626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SPT2260L</a:t>
                      </a:r>
                      <a:endParaRPr lang="fr-FR" sz="1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TR-PREPRO ES Fact. Perf.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Facteurs de la Performance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92365072"/>
                  </a:ext>
                </a:extLst>
              </a:tr>
              <a:tr h="107626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SPT2261L</a:t>
                      </a:r>
                      <a:endParaRPr lang="fr-FR" sz="1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TR-PREPRO MS Evenement.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Management Evénementiel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35536513"/>
                  </a:ext>
                </a:extLst>
              </a:tr>
              <a:tr h="107626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SPT2262L</a:t>
                      </a:r>
                      <a:endParaRPr lang="fr-FR" sz="1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TR-PREPRO EM Boxe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TR-PREPRO EM Boxe Française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03122104"/>
                  </a:ext>
                </a:extLst>
              </a:tr>
              <a:tr h="107626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SPT2263L</a:t>
                      </a:r>
                      <a:endParaRPr lang="fr-FR" sz="1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TR-PREPRO EM Danse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TR-PREPRO EM Danse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82969013"/>
                  </a:ext>
                </a:extLst>
              </a:tr>
              <a:tr h="107626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SPT2264L</a:t>
                      </a:r>
                      <a:endParaRPr lang="fr-FR" sz="1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TR-PREPRO EM Jeux collect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TR-PREPRO EM Jeux collectifs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27457377"/>
                  </a:ext>
                </a:extLst>
              </a:tr>
              <a:tr h="107626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SPT2265L</a:t>
                      </a:r>
                      <a:endParaRPr lang="fr-FR" sz="1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TR-PREPRO EM ES BNSSA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BNSSA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80541633"/>
                  </a:ext>
                </a:extLst>
              </a:tr>
              <a:tr h="180401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SPT2266L</a:t>
                      </a:r>
                      <a:endParaRPr lang="fr-FR" sz="1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TR-PREPRO Escalade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Pratique et Didactique des APSA:Escalade-Course d'orientation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43815043"/>
                  </a:ext>
                </a:extLst>
              </a:tr>
              <a:tr h="107626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CHOI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SPT2267L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APSA-SPECIALITE Sportive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Intervenir dans une spécialité sportive-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55919811"/>
                  </a:ext>
                </a:extLst>
              </a:tr>
              <a:tr h="107626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CHOI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effectLst/>
                        </a:rPr>
                        <a:t>SPT2288L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Approf sportif santé 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Intervention en approfondissement 5 santé-entretien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68804611"/>
                  </a:ext>
                </a:extLst>
              </a:tr>
              <a:tr h="107626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CHOI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SPT2295L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Approf 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Intervention en APPN approfondissement sportif 4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39515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9294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F46E33-1FF1-46D1-95B2-E4D34D27A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670" y="4848446"/>
            <a:ext cx="8983223" cy="6846455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fr-FR" dirty="0"/>
              <a:t>En APPN, en spécifique 1 : boxe, danse, jeux collectifs, BNSSA, en spécialité sportive : les redoublants repassent la totalité de </a:t>
            </a:r>
            <a:r>
              <a:rPr lang="fr-FR" dirty="0" err="1"/>
              <a:t>l’ue</a:t>
            </a:r>
            <a:r>
              <a:rPr lang="fr-FR" dirty="0"/>
              <a:t> pratique + théorie puisqu’il n’y a plus de distinction sur les évaluations saisies sur SNW.</a:t>
            </a:r>
          </a:p>
          <a:p>
            <a:pPr lvl="0"/>
            <a:r>
              <a:rPr lang="fr-FR" dirty="0">
                <a:highlight>
                  <a:srgbClr val="FFFF00"/>
                </a:highlight>
              </a:rPr>
              <a:t>Pas de deuxième session pour les UE </a:t>
            </a:r>
            <a:r>
              <a:rPr lang="fr-FR">
                <a:highlight>
                  <a:srgbClr val="FFFF00"/>
                </a:highlight>
              </a:rPr>
              <a:t>organisées en </a:t>
            </a:r>
            <a:r>
              <a:rPr lang="fr-FR" dirty="0">
                <a:highlight>
                  <a:srgbClr val="FFFF00"/>
                </a:highlight>
              </a:rPr>
              <a:t>CCI.</a:t>
            </a:r>
          </a:p>
          <a:p>
            <a:pPr algn="just"/>
            <a:r>
              <a:rPr lang="fr-FR" dirty="0"/>
              <a:t>3 exemples pour comprendre si vous devez aller aux épreuves de rattrapage = Contrôle Terminal en session 2 :</a:t>
            </a:r>
          </a:p>
          <a:p>
            <a:pPr algn="just"/>
            <a:r>
              <a:rPr lang="fr-FR" b="1" u="sng" dirty="0"/>
              <a:t>Cas n ° 1 :</a:t>
            </a:r>
            <a:endParaRPr lang="fr-FR" dirty="0"/>
          </a:p>
          <a:p>
            <a:pPr marL="0" indent="0" algn="just">
              <a:buNone/>
            </a:pPr>
            <a:r>
              <a:rPr lang="fr-FR" dirty="0"/>
              <a:t>Vous êtes au-dessus des seuils dans les blocs 6 et 8 et votre moyenne annuelle est supérieure ou égale à 10/20 alors vous validez votre année. </a:t>
            </a:r>
          </a:p>
          <a:p>
            <a:pPr algn="just"/>
            <a:r>
              <a:rPr lang="fr-FR" b="1" u="sng" dirty="0"/>
              <a:t>Cas n ° 2 :</a:t>
            </a:r>
            <a:endParaRPr lang="fr-FR" dirty="0"/>
          </a:p>
          <a:p>
            <a:pPr marL="0" indent="0" algn="just">
              <a:buNone/>
            </a:pPr>
            <a:r>
              <a:rPr lang="fr-FR" dirty="0"/>
              <a:t>Vous êtes en dessous des seuils à un ou aux 2 blocs 6 et/ou 8 alors vous êtes ajournés même si vous obtenez une moyenne à l’année supérieure ou égale à 10/20.</a:t>
            </a:r>
          </a:p>
          <a:p>
            <a:pPr marL="0" indent="0" algn="just">
              <a:buNone/>
            </a:pPr>
            <a:r>
              <a:rPr lang="fr-FR" dirty="0"/>
              <a:t>Vous serez attendus en CT session 2 dans toutes les UE non validées du ou des blocs non validés de votre année. </a:t>
            </a:r>
          </a:p>
          <a:p>
            <a:pPr algn="just"/>
            <a:r>
              <a:rPr lang="fr-FR" b="1" u="sng" dirty="0"/>
              <a:t>Cas n° 3 :</a:t>
            </a:r>
            <a:endParaRPr lang="fr-FR" dirty="0"/>
          </a:p>
          <a:p>
            <a:pPr marL="0" indent="0" algn="just">
              <a:buNone/>
            </a:pPr>
            <a:r>
              <a:rPr lang="fr-FR" dirty="0"/>
              <a:t>Vous êtes au-dessus des seuils dans les blocs 6 et 8 mais votre moyenne annuelle est inférieure à 10/20 alors vous êtes ajournés et vous serez attendus en CT session 2 dans toutes les UE non validées qui ne sont pas en CCI. </a:t>
            </a:r>
          </a:p>
          <a:p>
            <a:pPr algn="just"/>
            <a:r>
              <a:rPr lang="fr-FR" b="1" u="sng" dirty="0">
                <a:solidFill>
                  <a:srgbClr val="FF0000"/>
                </a:solidFill>
              </a:rPr>
              <a:t>Cas n° 4 :</a:t>
            </a:r>
            <a:endParaRPr lang="fr-F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fr-FR" dirty="0">
                <a:solidFill>
                  <a:srgbClr val="FF0000"/>
                </a:solidFill>
              </a:rPr>
              <a:t>Votre moyenne annuelle est inférieure à 10/20 alors vous êtes ajournés et vous serez attendus en CT session 2 dans toutes les UE non validées qui ne sont pas en CCI </a:t>
            </a:r>
            <a:r>
              <a:rPr lang="fr-FR" b="1" u="sng" dirty="0">
                <a:solidFill>
                  <a:srgbClr val="FF0000"/>
                </a:solidFill>
              </a:rPr>
              <a:t>du ou des blocs non validés seulement </a:t>
            </a:r>
            <a:r>
              <a:rPr lang="fr-FR" dirty="0">
                <a:solidFill>
                  <a:srgbClr val="FF0000"/>
                </a:solidFill>
              </a:rPr>
              <a:t>! 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endParaRPr lang="fr-FR" dirty="0"/>
          </a:p>
          <a:p>
            <a:pPr algn="just"/>
            <a:endParaRPr lang="fr-FR" dirty="0"/>
          </a:p>
          <a:p>
            <a:pPr algn="just"/>
            <a:endParaRPr lang="fr-FR" dirty="0"/>
          </a:p>
          <a:p>
            <a:pPr algn="just"/>
            <a:endParaRPr lang="fr-FR" dirty="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427BA393-2251-4A7D-B07B-0358D4FDBD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779853"/>
              </p:ext>
            </p:extLst>
          </p:nvPr>
        </p:nvGraphicFramePr>
        <p:xfrm>
          <a:off x="485388" y="1106699"/>
          <a:ext cx="8280400" cy="34036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2600">
                  <a:extLst>
                    <a:ext uri="{9D8B030D-6E8A-4147-A177-3AD203B41FA5}">
                      <a16:colId xmlns:a16="http://schemas.microsoft.com/office/drawing/2014/main" val="2918161384"/>
                    </a:ext>
                  </a:extLst>
                </a:gridCol>
                <a:gridCol w="851841">
                  <a:extLst>
                    <a:ext uri="{9D8B030D-6E8A-4147-A177-3AD203B41FA5}">
                      <a16:colId xmlns:a16="http://schemas.microsoft.com/office/drawing/2014/main" val="3691581963"/>
                    </a:ext>
                  </a:extLst>
                </a:gridCol>
                <a:gridCol w="1966752">
                  <a:extLst>
                    <a:ext uri="{9D8B030D-6E8A-4147-A177-3AD203B41FA5}">
                      <a16:colId xmlns:a16="http://schemas.microsoft.com/office/drawing/2014/main" val="14369605"/>
                    </a:ext>
                  </a:extLst>
                </a:gridCol>
                <a:gridCol w="4259207">
                  <a:extLst>
                    <a:ext uri="{9D8B030D-6E8A-4147-A177-3AD203B41FA5}">
                      <a16:colId xmlns:a16="http://schemas.microsoft.com/office/drawing/2014/main" val="2466251721"/>
                    </a:ext>
                  </a:extLst>
                </a:gridCol>
              </a:tblGrid>
              <a:tr h="2618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    AN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45" marR="438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2LSP01L2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45" marR="438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L2 STAPS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45" marR="438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L2 STAPS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45" marR="43845" marT="0" marB="0" anchor="b"/>
                </a:tc>
                <a:extLst>
                  <a:ext uri="{0D108BD9-81ED-4DB2-BD59-A6C34878D82A}">
                    <a16:rowId xmlns:a16="http://schemas.microsoft.com/office/drawing/2014/main" val="2643827954"/>
                  </a:ext>
                </a:extLst>
              </a:tr>
              <a:tr h="2618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        BC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45" marR="438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2LSP01BA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45" marR="438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Tranversales L2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45" marR="438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Tranversales L2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45" marR="43845" marT="0" marB="0" anchor="b"/>
                </a:tc>
                <a:extLst>
                  <a:ext uri="{0D108BD9-81ED-4DB2-BD59-A6C34878D82A}">
                    <a16:rowId xmlns:a16="http://schemas.microsoft.com/office/drawing/2014/main" val="3612523215"/>
                  </a:ext>
                </a:extLst>
              </a:tr>
              <a:tr h="2618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           UE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45" marR="438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SPT2162L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45" marR="438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TR4-Anglais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45" marR="438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Anglais (TR4 STAPS)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45" marR="43845" marT="0" marB="0" anchor="b"/>
                </a:tc>
                <a:extLst>
                  <a:ext uri="{0D108BD9-81ED-4DB2-BD59-A6C34878D82A}">
                    <a16:rowId xmlns:a16="http://schemas.microsoft.com/office/drawing/2014/main" val="740596569"/>
                  </a:ext>
                </a:extLst>
              </a:tr>
              <a:tr h="2618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           CHOI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45" marR="438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SPT2237L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45" marR="438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MTU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45" marR="438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Méthodologie du travail universitaire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45" marR="43845" marT="0" marB="0" anchor="b"/>
                </a:tc>
                <a:extLst>
                  <a:ext uri="{0D108BD9-81ED-4DB2-BD59-A6C34878D82A}">
                    <a16:rowId xmlns:a16="http://schemas.microsoft.com/office/drawing/2014/main" val="1288381098"/>
                  </a:ext>
                </a:extLst>
              </a:tr>
              <a:tr h="2618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               UE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45" marR="438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SPT2238L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45" marR="438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MTU SHS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45" marR="438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Exploiter et analyser des données: MTU SHS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45" marR="43845" marT="0" marB="0" anchor="b"/>
                </a:tc>
                <a:extLst>
                  <a:ext uri="{0D108BD9-81ED-4DB2-BD59-A6C34878D82A}">
                    <a16:rowId xmlns:a16="http://schemas.microsoft.com/office/drawing/2014/main" val="2627988258"/>
                  </a:ext>
                </a:extLst>
              </a:tr>
              <a:tr h="2618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               UE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45" marR="438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SPT2239L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45" marR="438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MTU SDV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45" marR="438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Exploiter et analyser des données: MTU SDV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45" marR="43845" marT="0" marB="0" anchor="b"/>
                </a:tc>
                <a:extLst>
                  <a:ext uri="{0D108BD9-81ED-4DB2-BD59-A6C34878D82A}">
                    <a16:rowId xmlns:a16="http://schemas.microsoft.com/office/drawing/2014/main" val="851327314"/>
                  </a:ext>
                </a:extLst>
              </a:tr>
              <a:tr h="2618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       BC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45" marR="438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2LSP01BB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45" marR="438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BC4-milieu professionnel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45" marR="438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BC4-Positionnement environnement professionnel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45" marR="43845" marT="0" marB="0" anchor="b"/>
                </a:tc>
                <a:extLst>
                  <a:ext uri="{0D108BD9-81ED-4DB2-BD59-A6C34878D82A}">
                    <a16:rowId xmlns:a16="http://schemas.microsoft.com/office/drawing/2014/main" val="3210621899"/>
                  </a:ext>
                </a:extLst>
              </a:tr>
              <a:tr h="2618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           CHOI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45" marR="438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SPT2240L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45" marR="438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Spécifique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45" marR="438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Ouverture scientifique au service des compétences pro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45" marR="43845" marT="0" marB="0" anchor="b"/>
                </a:tc>
                <a:extLst>
                  <a:ext uri="{0D108BD9-81ED-4DB2-BD59-A6C34878D82A}">
                    <a16:rowId xmlns:a16="http://schemas.microsoft.com/office/drawing/2014/main" val="3564562698"/>
                  </a:ext>
                </a:extLst>
              </a:tr>
              <a:tr h="2618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               UE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45" marR="438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SPT2175L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45" marR="438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Psycho. Relation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45" marR="438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Psychologie de la Relation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45" marR="43845" marT="0" marB="0" anchor="b"/>
                </a:tc>
                <a:extLst>
                  <a:ext uri="{0D108BD9-81ED-4DB2-BD59-A6C34878D82A}">
                    <a16:rowId xmlns:a16="http://schemas.microsoft.com/office/drawing/2014/main" val="2824560489"/>
                  </a:ext>
                </a:extLst>
              </a:tr>
              <a:tr h="2618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               UE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45" marR="438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SPT2176L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45" marR="438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Philo Prat. Corporelles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45" marR="438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Philosophie des Pratiques Corporelles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45" marR="43845" marT="0" marB="0" anchor="b"/>
                </a:tc>
                <a:extLst>
                  <a:ext uri="{0D108BD9-81ED-4DB2-BD59-A6C34878D82A}">
                    <a16:rowId xmlns:a16="http://schemas.microsoft.com/office/drawing/2014/main" val="3546455176"/>
                  </a:ext>
                </a:extLst>
              </a:tr>
              <a:tr h="2618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               UE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45" marR="438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SPT2177L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45" marR="438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Introduction Management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45" marR="438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Introduction au Management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45" marR="43845" marT="0" marB="0" anchor="b"/>
                </a:tc>
                <a:extLst>
                  <a:ext uri="{0D108BD9-81ED-4DB2-BD59-A6C34878D82A}">
                    <a16:rowId xmlns:a16="http://schemas.microsoft.com/office/drawing/2014/main" val="1324255218"/>
                  </a:ext>
                </a:extLst>
              </a:tr>
              <a:tr h="2618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               UE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45" marR="438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SPT2179L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45" marR="438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Hist. Sociale &amp; Politique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45" marR="438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Histoire Sociale et Politique du Sport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45" marR="43845" marT="0" marB="0" anchor="b"/>
                </a:tc>
                <a:extLst>
                  <a:ext uri="{0D108BD9-81ED-4DB2-BD59-A6C34878D82A}">
                    <a16:rowId xmlns:a16="http://schemas.microsoft.com/office/drawing/2014/main" val="3515330556"/>
                  </a:ext>
                </a:extLst>
              </a:tr>
              <a:tr h="2618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                UE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45" marR="438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SPT2222L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45" marR="438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Gest admin financière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45" marR="438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Intro à la gestion admin et financière d'un club sportif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45" marR="43845" marT="0" marB="0" anchor="b"/>
                </a:tc>
                <a:extLst>
                  <a:ext uri="{0D108BD9-81ED-4DB2-BD59-A6C34878D82A}">
                    <a16:rowId xmlns:a16="http://schemas.microsoft.com/office/drawing/2014/main" val="2630352793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293D19DB-ECAE-46C8-A8CA-4BEB5D06F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388" y="530595"/>
            <a:ext cx="446938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Puis transversales et bloc 4 pour finir la L2 :</a:t>
            </a:r>
            <a:endParaRPr kumimoji="0" lang="fr-FR" altLang="fr-F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2313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1199</TotalTime>
  <Words>1190</Words>
  <Application>Microsoft Office PowerPoint</Application>
  <PresentationFormat>A3 (297 x 420 mm)</PresentationFormat>
  <Paragraphs>182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Thème Office</vt:lpstr>
      <vt:lpstr>Modalité de contrôle des connaissances et des compétences L2 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Règles MCCC en licence</dc:title>
  <dc:creator>WECKERLE JEAN-CHRISTOPHE</dc:creator>
  <cp:lastModifiedBy>MEYER SEBASTIEN</cp:lastModifiedBy>
  <cp:revision>41</cp:revision>
  <dcterms:created xsi:type="dcterms:W3CDTF">2022-06-30T14:07:16Z</dcterms:created>
  <dcterms:modified xsi:type="dcterms:W3CDTF">2023-06-08T13:21:24Z</dcterms:modified>
</cp:coreProperties>
</file>