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9"/>
  </p:notesMasterIdLst>
  <p:handoutMasterIdLst>
    <p:handoutMasterId r:id="rId20"/>
  </p:handoutMasterIdLst>
  <p:sldIdLst>
    <p:sldId id="270" r:id="rId5"/>
    <p:sldId id="257" r:id="rId6"/>
    <p:sldId id="267" r:id="rId7"/>
    <p:sldId id="272" r:id="rId8"/>
    <p:sldId id="271" r:id="rId9"/>
    <p:sldId id="259" r:id="rId10"/>
    <p:sldId id="273" r:id="rId11"/>
    <p:sldId id="274" r:id="rId12"/>
    <p:sldId id="275" r:id="rId13"/>
    <p:sldId id="262" r:id="rId14"/>
    <p:sldId id="265" r:id="rId15"/>
    <p:sldId id="263" r:id="rId16"/>
    <p:sldId id="276" r:id="rId17"/>
    <p:sldId id="264" r:id="rId18"/>
  </p:sldIdLst>
  <p:sldSz cx="9144000" cy="6858000" type="screen4x3"/>
  <p:notesSz cx="6799263" cy="9929813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04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67D299-A12A-45EF-8051-C6C8569B704F}" type="datetimeFigureOut">
              <a:rPr lang="fr-FR" smtClean="0"/>
              <a:t>18/12/2014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F8E60-9BDD-48E8-9394-8D86FB5961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217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7F719-3425-4491-B8BA-B0FBFC60794B}" type="datetimeFigureOut">
              <a:rPr lang="fr-FR" smtClean="0"/>
              <a:t>18/12/2014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4538A-AA17-44D4-A549-D2E71C0BB8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361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BC1B06-3437-4C3B-9571-8822B9E565AA}" type="slidenum">
              <a:rPr lang="fr-FR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D68ABA-F812-4250-AD9E-4135720B1B1E}" type="slidenum">
              <a:rPr lang="fr-FR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780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D68ABA-F812-4250-AD9E-4135720B1B1E}" type="slidenum">
              <a:rPr lang="fr-FR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780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D68ABA-F812-4250-AD9E-4135720B1B1E}" type="slidenum">
              <a:rPr lang="fr-FR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780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D68ABA-F812-4250-AD9E-4135720B1B1E}" type="slidenum">
              <a:rPr lang="fr-FR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780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E37-14C7-6E4B-83F9-BFD1115B1CA2}" type="datetimeFigureOut">
              <a:rPr lang="fr-FR" smtClean="0"/>
              <a:t>18/12/2014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0D243-9C3C-9D4A-A7F7-1D56BC3329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2449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E37-14C7-6E4B-83F9-BFD1115B1CA2}" type="datetimeFigureOut">
              <a:rPr lang="fr-FR" smtClean="0"/>
              <a:t>18/12/2014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0D243-9C3C-9D4A-A7F7-1D56BC3329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6329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E37-14C7-6E4B-83F9-BFD1115B1CA2}" type="datetimeFigureOut">
              <a:rPr lang="fr-FR" smtClean="0"/>
              <a:t>18/12/2014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0D243-9C3C-9D4A-A7F7-1D56BC3329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6206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15888"/>
            <a:ext cx="50403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23038"/>
            <a:ext cx="91440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F51A8-4BC4-44E7-8F54-0D345D3E286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0A7A5-FD9E-4FF5-96A1-8904B136F7F9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037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AC80F-6A6B-4566-8003-1BA9C2DCBB1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77753-20A5-4FF4-B7F3-AF2271E443B1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431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3BACE-EDA0-48DD-9E07-9BF05A81CA02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DCED7-4BD2-41CA-BDA8-168471144C79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434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5B7C8-5188-4843-A2E3-6A74E959E17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0BDD1-9C63-4A53-BBB9-343428D88C31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8066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BB076-967D-493F-A1B5-8740C932C75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EF13A-5D19-4377-A413-B2C035F94F32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345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D62F8-F418-4119-BACD-70F86488D29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BF3E7-98A3-405D-B95F-A7F02B4D563E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0997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3EE8A-9EC6-41AD-AFEF-B4691CC0513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E5E8F-CA9E-4630-8870-2E3FFF19307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705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9F440-54C8-4ACC-A145-EB4A392E3FB0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F34B2-89FE-485C-BCCD-C1B8F2D2DEFE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536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E37-14C7-6E4B-83F9-BFD1115B1CA2}" type="datetimeFigureOut">
              <a:rPr lang="fr-FR" smtClean="0"/>
              <a:t>18/12/2014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0D243-9C3C-9D4A-A7F7-1D56BC3329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42153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F7874-C664-40F3-8207-502C69E7CC8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464C9-0F1A-4F79-B92A-45770BF6D256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57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11178-8E00-4066-91E1-9AAA7B3B09EF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31049-3891-4ABD-AACF-F43B7CD4F4B5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1114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C409B-7C3B-410B-9F6D-3D0E38B05B2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E2B21-B8DD-476D-AB05-FD34882F4BA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1045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15888"/>
            <a:ext cx="50403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23038"/>
            <a:ext cx="91440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F51A8-4BC4-44E7-8F54-0D345D3E286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0A7A5-FD9E-4FF5-96A1-8904B136F7F9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5743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AC80F-6A6B-4566-8003-1BA9C2DCBB1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77753-20A5-4FF4-B7F3-AF2271E443B1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542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3BACE-EDA0-48DD-9E07-9BF05A81CA02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DCED7-4BD2-41CA-BDA8-168471144C79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0384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5B7C8-5188-4843-A2E3-6A74E959E17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0BDD1-9C63-4A53-BBB9-343428D88C31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0576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BB076-967D-493F-A1B5-8740C932C75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EF13A-5D19-4377-A413-B2C035F94F32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9950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D62F8-F418-4119-BACD-70F86488D29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BF3E7-98A3-405D-B95F-A7F02B4D563E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7063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3EE8A-9EC6-41AD-AFEF-B4691CC0513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E5E8F-CA9E-4630-8870-2E3FFF19307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6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E37-14C7-6E4B-83F9-BFD1115B1CA2}" type="datetimeFigureOut">
              <a:rPr lang="fr-FR" smtClean="0"/>
              <a:t>18/12/2014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0D243-9C3C-9D4A-A7F7-1D56BC3329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96194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9F440-54C8-4ACC-A145-EB4A392E3FB0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F34B2-89FE-485C-BCCD-C1B8F2D2DEFE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7324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F7874-C664-40F3-8207-502C69E7CC8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464C9-0F1A-4F79-B92A-45770BF6D256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9411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11178-8E00-4066-91E1-9AAA7B3B09EF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31049-3891-4ABD-AACF-F43B7CD4F4B5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5393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C409B-7C3B-410B-9F6D-3D0E38B05B2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E2B21-B8DD-476D-AB05-FD34882F4BA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3101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15888"/>
            <a:ext cx="50403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23038"/>
            <a:ext cx="91440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F51A8-4BC4-44E7-8F54-0D345D3E286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0A7A5-FD9E-4FF5-96A1-8904B136F7F9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08397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AC80F-6A6B-4566-8003-1BA9C2DCBB1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77753-20A5-4FF4-B7F3-AF2271E443B1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33405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3BACE-EDA0-48DD-9E07-9BF05A81CA02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DCED7-4BD2-41CA-BDA8-168471144C79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5399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5B7C8-5188-4843-A2E3-6A74E959E17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0BDD1-9C63-4A53-BBB9-343428D88C31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20015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BB076-967D-493F-A1B5-8740C932C75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EF13A-5D19-4377-A413-B2C035F94F32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4729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D62F8-F418-4119-BACD-70F86488D29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BF3E7-98A3-405D-B95F-A7F02B4D563E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366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E37-14C7-6E4B-83F9-BFD1115B1CA2}" type="datetimeFigureOut">
              <a:rPr lang="fr-FR" smtClean="0"/>
              <a:t>18/12/2014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0D243-9C3C-9D4A-A7F7-1D56BC3329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95011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3EE8A-9EC6-41AD-AFEF-B4691CC0513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E5E8F-CA9E-4630-8870-2E3FFF19307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56924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9F440-54C8-4ACC-A145-EB4A392E3FB0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F34B2-89FE-485C-BCCD-C1B8F2D2DEFE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2690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F7874-C664-40F3-8207-502C69E7CC8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464C9-0F1A-4F79-B92A-45770BF6D256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10359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11178-8E00-4066-91E1-9AAA7B3B09EF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31049-3891-4ABD-AACF-F43B7CD4F4B5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73109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C409B-7C3B-410B-9F6D-3D0E38B05B2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E2B21-B8DD-476D-AB05-FD34882F4BA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383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E37-14C7-6E4B-83F9-BFD1115B1CA2}" type="datetimeFigureOut">
              <a:rPr lang="fr-FR" smtClean="0"/>
              <a:t>18/12/2014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0D243-9C3C-9D4A-A7F7-1D56BC3329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9103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E37-14C7-6E4B-83F9-BFD1115B1CA2}" type="datetimeFigureOut">
              <a:rPr lang="fr-FR" smtClean="0"/>
              <a:t>18/12/2014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0D243-9C3C-9D4A-A7F7-1D56BC3329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3541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E37-14C7-6E4B-83F9-BFD1115B1CA2}" type="datetimeFigureOut">
              <a:rPr lang="fr-FR" smtClean="0"/>
              <a:t>18/12/2014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0D243-9C3C-9D4A-A7F7-1D56BC3329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3289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E37-14C7-6E4B-83F9-BFD1115B1CA2}" type="datetimeFigureOut">
              <a:rPr lang="fr-FR" smtClean="0"/>
              <a:t>18/12/2014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0D243-9C3C-9D4A-A7F7-1D56BC3329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156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E37-14C7-6E4B-83F9-BFD1115B1CA2}" type="datetimeFigureOut">
              <a:rPr lang="fr-FR" smtClean="0"/>
              <a:t>18/12/2014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0D243-9C3C-9D4A-A7F7-1D56BC3329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0268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79E37-14C7-6E4B-83F9-BFD1115B1CA2}" type="datetimeFigureOut">
              <a:rPr lang="fr-FR" smtClean="0"/>
              <a:t>18/12/2014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0D243-9C3C-9D4A-A7F7-1D56BC3329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3850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4096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914400">
              <a:defRPr/>
            </a:pPr>
            <a:fld id="{0F472027-7193-495E-B2BA-F75CFA5E5685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18/12/2014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914400"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914400">
              <a:defRPr/>
            </a:pPr>
            <a:fld id="{1F18B2C2-7AAD-4CAB-B488-93AEABE1485F}" type="slidenum">
              <a:rPr lang="fr-FR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039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4096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914400">
              <a:defRPr/>
            </a:pPr>
            <a:fld id="{0F472027-7193-495E-B2BA-F75CFA5E5685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18/12/2014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914400"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914400">
              <a:defRPr/>
            </a:pPr>
            <a:fld id="{1F18B2C2-7AAD-4CAB-B488-93AEABE1485F}" type="slidenum">
              <a:rPr lang="fr-FR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09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4096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914400">
              <a:defRPr/>
            </a:pPr>
            <a:fld id="{0F472027-7193-495E-B2BA-F75CFA5E5685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18/12/2014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914400"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914400">
              <a:defRPr/>
            </a:pPr>
            <a:fld id="{1F18B2C2-7AAD-4CAB-B488-93AEABE1485F}" type="slidenum">
              <a:rPr lang="fr-FR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57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ctrTitle"/>
          </p:nvPr>
        </p:nvSpPr>
        <p:spPr>
          <a:xfrm>
            <a:off x="539552" y="1628800"/>
            <a:ext cx="8061077" cy="2376488"/>
          </a:xfrm>
        </p:spPr>
        <p:txBody>
          <a:bodyPr>
            <a:normAutofit/>
          </a:bodyPr>
          <a:lstStyle/>
          <a:p>
            <a:pPr eaLnBrk="1" hangingPunct="1"/>
            <a:r>
              <a:rPr lang="fr-FR" sz="5400" b="1" dirty="0" smtClean="0">
                <a:solidFill>
                  <a:srgbClr val="E46C0A"/>
                </a:solidFill>
              </a:rPr>
              <a:t>AG UFR STAPS</a:t>
            </a:r>
            <a:br>
              <a:rPr lang="fr-FR" sz="5400" b="1" dirty="0" smtClean="0">
                <a:solidFill>
                  <a:srgbClr val="E46C0A"/>
                </a:solidFill>
              </a:rPr>
            </a:br>
            <a:r>
              <a:rPr lang="fr-FR" sz="5400" b="1" smtClean="0">
                <a:solidFill>
                  <a:srgbClr val="E46C0A"/>
                </a:solidFill>
              </a:rPr>
              <a:t>9 décembre </a:t>
            </a:r>
            <a:r>
              <a:rPr lang="fr-FR" sz="5400" b="1" dirty="0" smtClean="0">
                <a:solidFill>
                  <a:srgbClr val="E46C0A"/>
                </a:solidFill>
              </a:rPr>
              <a:t>2014.</a:t>
            </a:r>
            <a:endParaRPr lang="fr-FR" sz="3100" b="1" dirty="0" smtClean="0"/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1628573" y="4432056"/>
            <a:ext cx="2096856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 smtClean="0"/>
              <a:t>Yannick </a:t>
            </a:r>
            <a:r>
              <a:rPr lang="fr-FR" b="1" dirty="0" smtClean="0"/>
              <a:t>VANPOULLE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5498737" y="4432056"/>
            <a:ext cx="1777794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 smtClean="0"/>
              <a:t>Pascal </a:t>
            </a:r>
            <a:r>
              <a:rPr lang="fr-FR" b="1" dirty="0" smtClean="0"/>
              <a:t>CHABAUD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4269682" y="4155057"/>
            <a:ext cx="684803" cy="92333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5400" b="1" dirty="0" smtClean="0"/>
              <a:t>&amp;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64115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65178"/>
            <a:ext cx="8229600" cy="5024967"/>
          </a:xfrm>
        </p:spPr>
        <p:txBody>
          <a:bodyPr>
            <a:normAutofit/>
          </a:bodyPr>
          <a:lstStyle/>
          <a:p>
            <a:r>
              <a:rPr lang="fr-FR" dirty="0" smtClean="0"/>
              <a:t>Objectifs</a:t>
            </a:r>
          </a:p>
          <a:p>
            <a:pPr lvl="1"/>
            <a:r>
              <a:rPr lang="fr-FR" dirty="0" smtClean="0"/>
              <a:t>État des lieux sur les compétences visées et leur évaluation</a:t>
            </a:r>
            <a:r>
              <a:rPr lang="fr-FR" dirty="0"/>
              <a:t> </a:t>
            </a:r>
            <a:r>
              <a:rPr lang="fr-FR" dirty="0" smtClean="0"/>
              <a:t>par domaine de compétence à partir fiche d’UE en L1, L2, L3, formations professionnelles (participation enseignants master nécessaire: leur rôle étant de faire préciser)</a:t>
            </a:r>
          </a:p>
          <a:p>
            <a:pPr lvl="1"/>
            <a:r>
              <a:rPr lang="fr-FR" dirty="0" smtClean="0"/>
              <a:t>Attendus et Évolution des compétences visées et des contenus en L3 et dans une perspective master au regard des projets de département (logique </a:t>
            </a:r>
            <a:r>
              <a:rPr lang="fr-FR" dirty="0" err="1" smtClean="0"/>
              <a:t>curriculaire</a:t>
            </a:r>
            <a:r>
              <a:rPr lang="fr-FR" dirty="0" smtClean="0"/>
              <a:t> et métiers)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215516" y="180445"/>
            <a:ext cx="8712968" cy="902586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3. Séminaire des 15-16 Janvier 2015 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3700" dirty="0" smtClean="0">
                <a:solidFill>
                  <a:srgbClr val="E46C0A"/>
                </a:solidFill>
                <a:latin typeface="Calibri"/>
              </a:rPr>
              <a:t>UNE étape dans la préparation du quinquennal 2016-2020</a:t>
            </a:r>
            <a:r>
              <a:rPr kumimoji="0" lang="fr-FR" sz="3700" i="0" u="none" strike="noStrike" kern="1200" cap="none" spc="0" normalizeH="0" baseline="0" noProof="0" dirty="0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Calibri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4100" b="1" i="0" u="none" strike="noStrike" kern="1200" cap="none" spc="0" normalizeH="0" baseline="0" noProof="0" dirty="0" smtClean="0">
              <a:ln>
                <a:noFill/>
              </a:ln>
              <a:solidFill>
                <a:srgbClr val="E46C0A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4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166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9895"/>
          </a:xfrm>
        </p:spPr>
        <p:txBody>
          <a:bodyPr>
            <a:normAutofit/>
          </a:bodyPr>
          <a:lstStyle/>
          <a:p>
            <a:r>
              <a:rPr lang="fr-FR" sz="3600" dirty="0" smtClean="0"/>
              <a:t>Organisation à affiner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88533"/>
            <a:ext cx="8229600" cy="5249333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Jeudi début matinée: présentation des indicateurs caractéristiques publics, réussite, orientation,  insertion professionnelle etc. (Pascal)</a:t>
            </a:r>
          </a:p>
          <a:p>
            <a:r>
              <a:rPr lang="fr-FR" dirty="0" smtClean="0"/>
              <a:t>Jeudi fin de matinée et après-midi: </a:t>
            </a:r>
            <a:r>
              <a:rPr lang="fr-FR" dirty="0"/>
              <a:t>État des lieux sur les compétences visées et </a:t>
            </a:r>
            <a:r>
              <a:rPr lang="fr-FR" dirty="0" smtClean="0"/>
              <a:t>leurs moyens d’évaluation </a:t>
            </a:r>
            <a:r>
              <a:rPr lang="fr-FR" dirty="0"/>
              <a:t>par domaine de compétence </a:t>
            </a:r>
            <a:endParaRPr lang="fr-FR" dirty="0" smtClean="0"/>
          </a:p>
          <a:p>
            <a:r>
              <a:rPr lang="fr-FR" dirty="0" smtClean="0"/>
              <a:t>Vendredi matin: travail par département; Analyse des travaux de la veille au regard besoins des départements dans une logique </a:t>
            </a:r>
            <a:r>
              <a:rPr lang="fr-FR" dirty="0" err="1" smtClean="0"/>
              <a:t>curriculaire</a:t>
            </a:r>
            <a:r>
              <a:rPr lang="fr-FR" dirty="0" smtClean="0"/>
              <a:t> et au regard des métiers envisagés</a:t>
            </a:r>
          </a:p>
          <a:p>
            <a:r>
              <a:rPr lang="fr-FR" dirty="0" smtClean="0"/>
              <a:t>Synthèse des réflexions en direction des autres départements (sous forme écrite pour travail ultérieur)</a:t>
            </a:r>
          </a:p>
          <a:p>
            <a:r>
              <a:rPr lang="fr-FR" dirty="0" smtClean="0"/>
              <a:t>Vendredi AM: travail par département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5922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15516" y="198245"/>
            <a:ext cx="8712968" cy="69272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/>
            <a:r>
              <a:rPr lang="fr-FR" sz="3700" b="1" dirty="0" smtClean="0">
                <a:solidFill>
                  <a:srgbClr val="E46C0A"/>
                </a:solidFill>
              </a:rPr>
              <a:t>a. Un OUTIL commun : </a:t>
            </a:r>
            <a:r>
              <a:rPr lang="fr-FR" sz="3700" dirty="0" smtClean="0">
                <a:solidFill>
                  <a:srgbClr val="E46C0A"/>
                </a:solidFill>
              </a:rPr>
              <a:t>une fiche d’enseignement.</a:t>
            </a:r>
          </a:p>
          <a:p>
            <a:pPr defTabSz="914400" eaLnBrk="1" hangingPunct="1"/>
            <a:endParaRPr lang="fr-FR" sz="4100" b="1" dirty="0" smtClean="0">
              <a:solidFill>
                <a:srgbClr val="E46C0A"/>
              </a:solidFill>
            </a:endParaRPr>
          </a:p>
          <a:p>
            <a:pPr defTabSz="914400" eaLnBrk="1" hangingPunct="1"/>
            <a:endParaRPr lang="fr-FR" sz="4000" dirty="0" smtClean="0">
              <a:solidFill>
                <a:prstClr val="black"/>
              </a:solidFill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35496" y="1124744"/>
            <a:ext cx="8735642" cy="4200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fr-FR" sz="1800" b="1" dirty="0" smtClean="0">
                <a:solidFill>
                  <a:srgbClr val="0000FF"/>
                </a:solidFill>
                <a:sym typeface="Wingdings"/>
              </a:rPr>
              <a:t> </a:t>
            </a:r>
            <a:r>
              <a:rPr lang="fr-FR" sz="1800" b="1" dirty="0" smtClean="0">
                <a:solidFill>
                  <a:srgbClr val="0000FF"/>
                </a:solidFill>
              </a:rPr>
              <a:t>Plusieurs OBJECTIFS :</a:t>
            </a:r>
            <a:endParaRPr lang="fr-FR" sz="1800" b="1" dirty="0">
              <a:solidFill>
                <a:srgbClr val="0000FF"/>
              </a:solidFill>
            </a:endParaRPr>
          </a:p>
          <a:p>
            <a:pPr marL="0" indent="0" fontAlgn="base">
              <a:spcAft>
                <a:spcPct val="0"/>
              </a:spcAft>
              <a:buFont typeface="Arial" panose="020B0604020202020204" pitchFamily="34" charset="0"/>
              <a:buNone/>
            </a:pPr>
            <a:endParaRPr lang="fr-FR" sz="1600" dirty="0">
              <a:solidFill>
                <a:prstClr val="black"/>
              </a:solidFill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251520" y="1607616"/>
            <a:ext cx="6840760" cy="372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fr-F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 Permettre de faire un BILAN de l’EXISTANT</a:t>
            </a:r>
            <a:endParaRPr lang="fr-FR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spcAft>
                <a:spcPct val="0"/>
              </a:spcAft>
              <a:buFont typeface="Arial" panose="020B0604020202020204" pitchFamily="34" charset="0"/>
              <a:buNone/>
            </a:pPr>
            <a:endParaRPr lang="fr-FR" sz="2000" dirty="0">
              <a:solidFill>
                <a:prstClr val="black"/>
              </a:solidFill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251520" y="2087840"/>
            <a:ext cx="7691208" cy="372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fr-F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 Préparer la constitution de LIVRET de l’ETUDIANT actualisé </a:t>
            </a:r>
            <a:endParaRPr lang="fr-FR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spcAft>
                <a:spcPct val="0"/>
              </a:spcAft>
              <a:buFont typeface="Arial" panose="020B0604020202020204" pitchFamily="34" charset="0"/>
              <a:buNone/>
            </a:pPr>
            <a:endParaRPr lang="fr-FR" sz="2000" dirty="0">
              <a:solidFill>
                <a:prstClr val="black"/>
              </a:solidFill>
            </a:endParaRP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251520" y="2568064"/>
            <a:ext cx="8288798" cy="372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fr-F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 Dégager les </a:t>
            </a:r>
            <a:r>
              <a:rPr lang="fr-FR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objectifs de formation / les compétences attendues</a:t>
            </a:r>
            <a:r>
              <a:rPr lang="fr-F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par niveau / filière</a:t>
            </a:r>
            <a:endParaRPr lang="fr-FR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spcAft>
                <a:spcPct val="0"/>
              </a:spcAft>
              <a:buFont typeface="Arial" panose="020B0604020202020204" pitchFamily="34" charset="0"/>
              <a:buNone/>
            </a:pPr>
            <a:endParaRPr lang="fr-FR" sz="2000" dirty="0">
              <a:solidFill>
                <a:prstClr val="black"/>
              </a:solidFill>
            </a:endParaRPr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252994" y="3048288"/>
            <a:ext cx="7691208" cy="372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fr-F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 Objectiver / Formaliser </a:t>
            </a:r>
            <a:r>
              <a:rPr lang="fr-FR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l’acquisition longitudinale</a:t>
            </a:r>
            <a:r>
              <a:rPr lang="fr-F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des contenus / compétences</a:t>
            </a:r>
            <a:endParaRPr lang="fr-FR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spcAft>
                <a:spcPct val="0"/>
              </a:spcAft>
              <a:buFont typeface="Arial" panose="020B0604020202020204" pitchFamily="34" charset="0"/>
              <a:buNone/>
            </a:pPr>
            <a:endParaRPr lang="fr-FR" sz="2000" dirty="0">
              <a:solidFill>
                <a:prstClr val="black"/>
              </a:solidFill>
            </a:endParaRP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252994" y="3528513"/>
            <a:ext cx="8518144" cy="372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fr-F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 </a:t>
            </a:r>
            <a:r>
              <a:rPr lang="fr-FR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Dégager des passerelles possibles </a:t>
            </a:r>
            <a:r>
              <a:rPr lang="fr-F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particulièrement entre le niveau L et DEUST / </a:t>
            </a:r>
            <a:r>
              <a:rPr lang="fr-FR" sz="16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LPro</a:t>
            </a:r>
            <a:endParaRPr lang="fr-FR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spcAft>
                <a:spcPct val="0"/>
              </a:spcAft>
              <a:buFont typeface="Arial" panose="020B0604020202020204" pitchFamily="34" charset="0"/>
              <a:buNone/>
            </a:pPr>
            <a:endParaRPr lang="fr-FR" sz="2000" dirty="0">
              <a:solidFill>
                <a:prstClr val="black"/>
              </a:solidFill>
            </a:endParaRP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36970" y="4126982"/>
            <a:ext cx="8735642" cy="4200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fr-FR" sz="1800" b="1" dirty="0" smtClean="0">
                <a:solidFill>
                  <a:srgbClr val="0000FF"/>
                </a:solidFill>
                <a:sym typeface="Wingdings"/>
              </a:rPr>
              <a:t> </a:t>
            </a:r>
            <a:r>
              <a:rPr lang="fr-FR" sz="1800" b="1" dirty="0" smtClean="0">
                <a:solidFill>
                  <a:srgbClr val="0000FF"/>
                </a:solidFill>
              </a:rPr>
              <a:t>Présentation de la fiche descriptive d’enseignement :</a:t>
            </a:r>
            <a:endParaRPr lang="fr-FR" sz="1800" b="1" dirty="0">
              <a:solidFill>
                <a:srgbClr val="0000FF"/>
              </a:solidFill>
            </a:endParaRPr>
          </a:p>
          <a:p>
            <a:pPr marL="0" indent="0" fontAlgn="base">
              <a:spcAft>
                <a:spcPct val="0"/>
              </a:spcAft>
              <a:buFont typeface="Arial" panose="020B0604020202020204" pitchFamily="34" charset="0"/>
              <a:buNone/>
            </a:pPr>
            <a:endParaRPr lang="fr-FR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76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00667"/>
            <a:ext cx="8229600" cy="5566833"/>
          </a:xfrm>
        </p:spPr>
        <p:txBody>
          <a:bodyPr>
            <a:normAutofit fontScale="92500" lnSpcReduction="20000"/>
          </a:bodyPr>
          <a:lstStyle/>
          <a:p>
            <a:r>
              <a:rPr lang="fr-FR" u="sng" dirty="0"/>
              <a:t>1</a:t>
            </a:r>
            <a:r>
              <a:rPr lang="fr-FR" u="sng" baseline="30000" dirty="0"/>
              <a:t>ère</a:t>
            </a:r>
            <a:r>
              <a:rPr lang="fr-FR" u="sng" dirty="0"/>
              <a:t> partie : éléments de contexte</a:t>
            </a:r>
            <a:r>
              <a:rPr lang="fr-FR" dirty="0"/>
              <a:t> </a:t>
            </a:r>
            <a:endParaRPr lang="fr-FR" dirty="0" smtClean="0"/>
          </a:p>
          <a:p>
            <a:r>
              <a:rPr lang="fr-FR" u="sng" dirty="0"/>
              <a:t>2è partie : axes stratégiques de l’UFR au regard de l’auto évaluation et des choix politiques de l’UFR.</a:t>
            </a:r>
            <a:endParaRPr lang="fr-FR" dirty="0"/>
          </a:p>
          <a:p>
            <a:pPr lvl="1"/>
            <a:r>
              <a:rPr lang="fr-FR" dirty="0" smtClean="0"/>
              <a:t>1- Formation </a:t>
            </a:r>
            <a:r>
              <a:rPr lang="fr-FR" dirty="0"/>
              <a:t>tout au long de la vie </a:t>
            </a:r>
            <a:endParaRPr lang="fr-FR" dirty="0" smtClean="0"/>
          </a:p>
          <a:p>
            <a:pPr lvl="1"/>
            <a:r>
              <a:rPr lang="fr-FR" dirty="0" smtClean="0"/>
              <a:t>2- </a:t>
            </a:r>
            <a:r>
              <a:rPr lang="fr-FR" dirty="0"/>
              <a:t>Recherche</a:t>
            </a:r>
            <a:r>
              <a:rPr lang="fr-FR" dirty="0" smtClean="0">
                <a:effectLst/>
              </a:rPr>
              <a:t> </a:t>
            </a:r>
          </a:p>
          <a:p>
            <a:pPr lvl="1"/>
            <a:r>
              <a:rPr lang="fr-FR" dirty="0" smtClean="0"/>
              <a:t>3- vie étudiante</a:t>
            </a:r>
          </a:p>
          <a:p>
            <a:pPr lvl="1"/>
            <a:r>
              <a:rPr lang="fr-FR" dirty="0" smtClean="0"/>
              <a:t>4- Politique internationale</a:t>
            </a:r>
          </a:p>
          <a:p>
            <a:pPr lvl="1"/>
            <a:r>
              <a:rPr lang="fr-FR" dirty="0" smtClean="0"/>
              <a:t>5- Gouvernance et gestion des personnels</a:t>
            </a:r>
          </a:p>
          <a:p>
            <a:pPr lvl="1"/>
            <a:r>
              <a:rPr lang="fr-FR" dirty="0" smtClean="0"/>
              <a:t>6- partenariats socio-économiques</a:t>
            </a:r>
          </a:p>
          <a:p>
            <a:pPr lvl="1"/>
            <a:r>
              <a:rPr lang="fr-FR" dirty="0" smtClean="0"/>
              <a:t>7- projets des départements</a:t>
            </a:r>
          </a:p>
          <a:p>
            <a:pPr lvl="1"/>
            <a:r>
              <a:rPr lang="fr-FR" dirty="0" smtClean="0"/>
              <a:t>8- Moyens, équipements et patrimoine</a:t>
            </a:r>
          </a:p>
          <a:p>
            <a:pPr lvl="1"/>
            <a:r>
              <a:rPr lang="fr-FR" dirty="0" smtClean="0"/>
              <a:t>9- Communication.</a:t>
            </a: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15516" y="180445"/>
            <a:ext cx="8712968" cy="90258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4. Projet 2016-2020 de l’UFR.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4100" b="1" i="0" u="none" strike="noStrike" kern="1200" cap="none" spc="0" normalizeH="0" baseline="0" noProof="0" dirty="0" smtClean="0">
              <a:ln>
                <a:noFill/>
              </a:ln>
              <a:solidFill>
                <a:srgbClr val="E46C0A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4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00777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Rendu projet UFRSTAPS conseil du 19 Mars</a:t>
            </a:r>
          </a:p>
          <a:p>
            <a:r>
              <a:rPr lang="fr-FR" dirty="0" smtClean="0"/>
              <a:t>Suite du travail du séminaire par département</a:t>
            </a:r>
          </a:p>
          <a:p>
            <a:r>
              <a:rPr lang="fr-FR" dirty="0" smtClean="0"/>
              <a:t>Séminaire 1</a:t>
            </a:r>
            <a:r>
              <a:rPr lang="fr-FR" baseline="30000" dirty="0" smtClean="0"/>
              <a:t>er</a:t>
            </a:r>
            <a:r>
              <a:rPr lang="fr-FR" dirty="0" smtClean="0"/>
              <a:t> et 2 Juillet: finalisation du travail commencé en Janvier</a:t>
            </a: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15516" y="180445"/>
            <a:ext cx="8712968" cy="90258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5. Quelques DATES à retenir.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4100" b="1" i="0" u="none" strike="noStrike" kern="1200" cap="none" spc="0" normalizeH="0" baseline="0" noProof="0" dirty="0" smtClean="0">
              <a:ln>
                <a:noFill/>
              </a:ln>
              <a:solidFill>
                <a:srgbClr val="E46C0A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4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0814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Actualités UFR et bilan semestre</a:t>
            </a:r>
          </a:p>
          <a:p>
            <a:r>
              <a:rPr lang="fr-FR" dirty="0" smtClean="0"/>
              <a:t>Plan de travail et objectifs de l’année</a:t>
            </a:r>
          </a:p>
          <a:p>
            <a:pPr lvl="1"/>
            <a:r>
              <a:rPr lang="fr-FR" dirty="0" smtClean="0"/>
              <a:t>Rappel présentation AG 11 septembre</a:t>
            </a:r>
          </a:p>
          <a:p>
            <a:pPr lvl="1"/>
            <a:r>
              <a:rPr lang="fr-FR" dirty="0" smtClean="0"/>
              <a:t>Travail sur projet composante</a:t>
            </a:r>
          </a:p>
          <a:p>
            <a:pPr lvl="1"/>
            <a:r>
              <a:rPr lang="fr-FR" dirty="0"/>
              <a:t>Séminaire </a:t>
            </a:r>
            <a:r>
              <a:rPr lang="fr-FR" dirty="0" smtClean="0"/>
              <a:t>janvier</a:t>
            </a:r>
          </a:p>
          <a:p>
            <a:r>
              <a:rPr lang="fr-FR" dirty="0" smtClean="0"/>
              <a:t>Questions diverses</a:t>
            </a:r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79512" y="216001"/>
            <a:ext cx="8712968" cy="69272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Ordre du Jour</a:t>
            </a:r>
            <a:endParaRPr kumimoji="0" lang="fr-FR" sz="3700" b="0" i="0" u="none" strike="noStrike" kern="1200" cap="none" spc="0" normalizeH="0" baseline="0" noProof="0" dirty="0" smtClean="0">
              <a:ln>
                <a:noFill/>
              </a:ln>
              <a:solidFill>
                <a:srgbClr val="E46C0A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4100" b="1" i="0" u="none" strike="noStrike" kern="1200" cap="none" spc="0" normalizeH="0" baseline="0" noProof="0" dirty="0" smtClean="0">
              <a:ln>
                <a:noFill/>
              </a:ln>
              <a:solidFill>
                <a:srgbClr val="E46C0A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4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4220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202267"/>
            <a:ext cx="8398933" cy="5435599"/>
          </a:xfrm>
        </p:spPr>
        <p:txBody>
          <a:bodyPr>
            <a:normAutofit/>
          </a:bodyPr>
          <a:lstStyle/>
          <a:p>
            <a:r>
              <a:rPr lang="fr-FR" dirty="0" smtClean="0"/>
              <a:t>Rappel fin de semestre:</a:t>
            </a:r>
          </a:p>
          <a:p>
            <a:pPr lvl="1"/>
            <a:r>
              <a:rPr lang="fr-FR" dirty="0" smtClean="0"/>
              <a:t>Copies à retirer!</a:t>
            </a:r>
          </a:p>
          <a:p>
            <a:pPr lvl="1"/>
            <a:r>
              <a:rPr lang="fr-FR" dirty="0" smtClean="0"/>
              <a:t>Retour et saisie des notes (fin de semaine)</a:t>
            </a:r>
          </a:p>
          <a:p>
            <a:pPr lvl="1"/>
            <a:r>
              <a:rPr lang="fr-FR" dirty="0" smtClean="0"/>
              <a:t>Affichage résultats et rendu copies </a:t>
            </a:r>
            <a:endParaRPr lang="fr-FR" dirty="0"/>
          </a:p>
          <a:p>
            <a:r>
              <a:rPr lang="fr-FR" dirty="0"/>
              <a:t>Salles et gestion des </a:t>
            </a:r>
            <a:r>
              <a:rPr lang="fr-FR" dirty="0" smtClean="0"/>
              <a:t>salles</a:t>
            </a:r>
          </a:p>
          <a:p>
            <a:r>
              <a:rPr lang="fr-FR" dirty="0"/>
              <a:t>Postes au redéploiement: PU physio et poste </a:t>
            </a:r>
            <a:r>
              <a:rPr lang="fr-FR" dirty="0" err="1"/>
              <a:t>biatss</a:t>
            </a:r>
            <a:r>
              <a:rPr lang="fr-FR" dirty="0"/>
              <a:t> scolarité L1</a:t>
            </a:r>
          </a:p>
          <a:p>
            <a:r>
              <a:rPr lang="fr-FR" dirty="0" smtClean="0"/>
              <a:t>Elections </a:t>
            </a:r>
            <a:r>
              <a:rPr lang="fr-FR" dirty="0"/>
              <a:t>conseil UFR</a:t>
            </a:r>
          </a:p>
          <a:p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79512" y="216001"/>
            <a:ext cx="8712968" cy="69272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1. Actualités UFR &amp; Bilan Semestre</a:t>
            </a:r>
            <a:r>
              <a:rPr kumimoji="0" lang="fr-FR" sz="3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4100" b="1" i="0" u="none" strike="noStrike" kern="1200" cap="none" spc="0" normalizeH="0" baseline="0" noProof="0" dirty="0" smtClean="0">
              <a:ln>
                <a:noFill/>
              </a:ln>
              <a:solidFill>
                <a:srgbClr val="E46C0A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4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9921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202268"/>
            <a:ext cx="8500533" cy="3982291"/>
          </a:xfrm>
        </p:spPr>
        <p:txBody>
          <a:bodyPr>
            <a:normAutofit/>
          </a:bodyPr>
          <a:lstStyle/>
          <a:p>
            <a:r>
              <a:rPr lang="fr-FR" dirty="0"/>
              <a:t>Budgets et </a:t>
            </a:r>
            <a:r>
              <a:rPr lang="fr-FR" dirty="0" smtClean="0"/>
              <a:t>projets</a:t>
            </a:r>
          </a:p>
          <a:p>
            <a:pPr lvl="1"/>
            <a:r>
              <a:rPr lang="fr-FR" dirty="0"/>
              <a:t>Échéances budgétaires (début juin, fin Novembre)</a:t>
            </a:r>
          </a:p>
          <a:p>
            <a:pPr lvl="1"/>
            <a:r>
              <a:rPr lang="fr-FR" dirty="0"/>
              <a:t>PRL: diminution sur passerelles </a:t>
            </a:r>
            <a:r>
              <a:rPr lang="fr-FR" dirty="0" err="1"/>
              <a:t>deust</a:t>
            </a:r>
            <a:r>
              <a:rPr lang="fr-FR" dirty="0"/>
              <a:t> et projet bac pro</a:t>
            </a:r>
          </a:p>
          <a:p>
            <a:pPr lvl="1"/>
            <a:r>
              <a:rPr lang="fr-FR" dirty="0"/>
              <a:t>COM: diminution (95000 à 75000)</a:t>
            </a:r>
          </a:p>
          <a:p>
            <a:pPr lvl="1"/>
            <a:r>
              <a:rPr lang="fr-FR" dirty="0"/>
              <a:t>Projets composante (début juin)</a:t>
            </a:r>
          </a:p>
          <a:p>
            <a:pPr lvl="1"/>
            <a:r>
              <a:rPr lang="fr-FR" dirty="0"/>
              <a:t>Projets université: PPI, </a:t>
            </a:r>
            <a:r>
              <a:rPr lang="fr-FR" dirty="0" err="1"/>
              <a:t>Clippe</a:t>
            </a:r>
            <a:r>
              <a:rPr lang="fr-FR" dirty="0"/>
              <a:t>.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2927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/>
        </p:nvSpPr>
        <p:spPr>
          <a:xfrm>
            <a:off x="179512" y="216001"/>
            <a:ext cx="8712968" cy="69272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/>
            <a:r>
              <a:rPr lang="fr-FR" sz="3700" b="1" dirty="0" smtClean="0">
                <a:solidFill>
                  <a:srgbClr val="E46C0A"/>
                </a:solidFill>
              </a:rPr>
              <a:t>a. Examens : </a:t>
            </a:r>
            <a:r>
              <a:rPr lang="fr-FR" sz="3700" dirty="0" smtClean="0">
                <a:solidFill>
                  <a:srgbClr val="E46C0A"/>
                </a:solidFill>
              </a:rPr>
              <a:t>Session 1 Déc. 2014.</a:t>
            </a:r>
          </a:p>
          <a:p>
            <a:pPr defTabSz="914400" eaLnBrk="1" hangingPunct="1"/>
            <a:endParaRPr lang="fr-FR" sz="4100" b="1" dirty="0" smtClean="0">
              <a:solidFill>
                <a:srgbClr val="E46C0A"/>
              </a:solidFill>
            </a:endParaRPr>
          </a:p>
          <a:p>
            <a:pPr defTabSz="914400" eaLnBrk="1" hangingPunct="1"/>
            <a:endParaRPr lang="fr-FR" sz="4000" dirty="0" smtClean="0">
              <a:solidFill>
                <a:prstClr val="black"/>
              </a:solidFill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165864" y="3342317"/>
            <a:ext cx="7560840" cy="420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fr-FR" sz="1800" b="1" dirty="0" smtClean="0">
                <a:solidFill>
                  <a:srgbClr val="0000FF"/>
                </a:solidFill>
                <a:sym typeface="Wingdings"/>
              </a:rPr>
              <a:t> </a:t>
            </a:r>
            <a:r>
              <a:rPr lang="fr-FR" sz="1800" b="1" dirty="0" smtClean="0">
                <a:solidFill>
                  <a:srgbClr val="0000FF"/>
                </a:solidFill>
              </a:rPr>
              <a:t>413 épreuves à organiser sur 17 jours !!! </a:t>
            </a:r>
            <a:endParaRPr lang="fr-FR" sz="1800" b="1" dirty="0">
              <a:solidFill>
                <a:srgbClr val="0000FF"/>
              </a:solidFill>
            </a:endParaRPr>
          </a:p>
          <a:p>
            <a:pPr marL="0" indent="0" fontAlgn="base">
              <a:spcAft>
                <a:spcPct val="0"/>
              </a:spcAft>
              <a:buFont typeface="Arial" panose="020B0604020202020204" pitchFamily="34" charset="0"/>
              <a:buNone/>
            </a:pPr>
            <a:endParaRPr lang="fr-FR" sz="2000" dirty="0">
              <a:solidFill>
                <a:prstClr val="black"/>
              </a:solidFill>
            </a:endParaRPr>
          </a:p>
        </p:txBody>
      </p:sp>
      <p:sp>
        <p:nvSpPr>
          <p:cNvPr id="17" name="Espace réservé du contenu 2"/>
          <p:cNvSpPr txBox="1">
            <a:spLocks/>
          </p:cNvSpPr>
          <p:nvPr/>
        </p:nvSpPr>
        <p:spPr>
          <a:xfrm>
            <a:off x="165864" y="1914886"/>
            <a:ext cx="8424936" cy="4200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fr-FR" sz="1800" b="1" dirty="0" smtClean="0">
                <a:solidFill>
                  <a:srgbClr val="0000FF"/>
                </a:solidFill>
                <a:sym typeface="Wingdings"/>
              </a:rPr>
              <a:t> </a:t>
            </a:r>
            <a:r>
              <a:rPr lang="fr-FR" sz="1800" b="1" dirty="0" smtClean="0">
                <a:solidFill>
                  <a:srgbClr val="0000FF"/>
                </a:solidFill>
              </a:rPr>
              <a:t>PLUSIEURS Changements :</a:t>
            </a:r>
            <a:endParaRPr lang="fr-FR" sz="1800" b="1" dirty="0">
              <a:solidFill>
                <a:srgbClr val="0000FF"/>
              </a:solidFill>
            </a:endParaRPr>
          </a:p>
          <a:p>
            <a:pPr marL="0" indent="0" fontAlgn="base">
              <a:spcAft>
                <a:spcPct val="0"/>
              </a:spcAft>
              <a:buFont typeface="Arial" panose="020B0604020202020204" pitchFamily="34" charset="0"/>
              <a:buNone/>
            </a:pPr>
            <a:endParaRPr lang="fr-FR" sz="1600" dirty="0">
              <a:solidFill>
                <a:prstClr val="black"/>
              </a:solidFill>
            </a:endParaRPr>
          </a:p>
        </p:txBody>
      </p:sp>
      <p:sp>
        <p:nvSpPr>
          <p:cNvPr id="18" name="Espace réservé du contenu 2"/>
          <p:cNvSpPr txBox="1">
            <a:spLocks/>
          </p:cNvSpPr>
          <p:nvPr/>
        </p:nvSpPr>
        <p:spPr>
          <a:xfrm>
            <a:off x="452759" y="2302544"/>
            <a:ext cx="6840760" cy="372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fr-F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 Ordre Epreuves Pratiques / Epreuves Théoriques</a:t>
            </a:r>
            <a:endParaRPr lang="fr-FR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spcAft>
                <a:spcPct val="0"/>
              </a:spcAft>
              <a:buFont typeface="Arial" panose="020B0604020202020204" pitchFamily="34" charset="0"/>
              <a:buNone/>
            </a:pPr>
            <a:endParaRPr lang="fr-FR" sz="1800" dirty="0">
              <a:solidFill>
                <a:prstClr val="black"/>
              </a:solidFill>
            </a:endParaRPr>
          </a:p>
        </p:txBody>
      </p:sp>
      <p:sp>
        <p:nvSpPr>
          <p:cNvPr id="20" name="Espace réservé du contenu 2"/>
          <p:cNvSpPr txBox="1">
            <a:spLocks/>
          </p:cNvSpPr>
          <p:nvPr/>
        </p:nvSpPr>
        <p:spPr>
          <a:xfrm>
            <a:off x="452759" y="2748593"/>
            <a:ext cx="6840760" cy="372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fr-F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 SUPPRESSION de la « règle » de l’heure de retard autorisée</a:t>
            </a:r>
            <a:endParaRPr lang="fr-FR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spcAft>
                <a:spcPct val="0"/>
              </a:spcAft>
              <a:buFont typeface="Arial" panose="020B0604020202020204" pitchFamily="34" charset="0"/>
              <a:buNone/>
            </a:pPr>
            <a:endParaRPr lang="fr-FR" sz="1800" dirty="0">
              <a:solidFill>
                <a:prstClr val="black"/>
              </a:solidFill>
            </a:endParaRPr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165864" y="3946575"/>
            <a:ext cx="7560840" cy="420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fr-FR" sz="1800" b="1" dirty="0" smtClean="0">
                <a:solidFill>
                  <a:srgbClr val="0000FF"/>
                </a:solidFill>
                <a:sym typeface="Wingdings"/>
              </a:rPr>
              <a:t> </a:t>
            </a:r>
            <a:r>
              <a:rPr lang="fr-FR" sz="1800" b="1" dirty="0" smtClean="0">
                <a:solidFill>
                  <a:srgbClr val="0000FF"/>
                </a:solidFill>
              </a:rPr>
              <a:t>Optimisation de la session d’épreuves théoriques </a:t>
            </a:r>
            <a:endParaRPr lang="fr-FR" sz="1800" b="1" dirty="0">
              <a:solidFill>
                <a:srgbClr val="0000FF"/>
              </a:solidFill>
            </a:endParaRPr>
          </a:p>
          <a:p>
            <a:pPr marL="0" indent="0" fontAlgn="base">
              <a:spcAft>
                <a:spcPct val="0"/>
              </a:spcAft>
              <a:buFont typeface="Arial" panose="020B0604020202020204" pitchFamily="34" charset="0"/>
              <a:buNone/>
            </a:pPr>
            <a:endParaRPr lang="fr-FR" sz="2000" dirty="0">
              <a:solidFill>
                <a:prstClr val="black"/>
              </a:solidFill>
            </a:endParaRPr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165864" y="4550833"/>
            <a:ext cx="7560840" cy="420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fr-FR" sz="1800" b="1" dirty="0" smtClean="0">
                <a:solidFill>
                  <a:srgbClr val="0000FF"/>
                </a:solidFill>
                <a:sym typeface="Wingdings"/>
              </a:rPr>
              <a:t> </a:t>
            </a:r>
            <a:r>
              <a:rPr lang="fr-FR" sz="1800" b="1" dirty="0" smtClean="0">
                <a:solidFill>
                  <a:srgbClr val="0000FF"/>
                </a:solidFill>
              </a:rPr>
              <a:t>Information de surveillants </a:t>
            </a:r>
            <a:endParaRPr lang="fr-FR" sz="1800" b="1" dirty="0">
              <a:solidFill>
                <a:srgbClr val="0000FF"/>
              </a:solidFill>
            </a:endParaRPr>
          </a:p>
          <a:p>
            <a:pPr marL="0" indent="0" fontAlgn="base">
              <a:spcAft>
                <a:spcPct val="0"/>
              </a:spcAft>
              <a:buFont typeface="Arial" panose="020B0604020202020204" pitchFamily="34" charset="0"/>
              <a:buNone/>
            </a:pPr>
            <a:endParaRPr lang="fr-FR" sz="2000" dirty="0">
              <a:solidFill>
                <a:prstClr val="black"/>
              </a:solidFill>
            </a:endParaRPr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165864" y="5263579"/>
            <a:ext cx="7560840" cy="420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fr-FR" sz="1800" b="1" dirty="0" smtClean="0">
                <a:solidFill>
                  <a:srgbClr val="0000FF"/>
                </a:solidFill>
                <a:sym typeface="Wingdings"/>
              </a:rPr>
              <a:t> </a:t>
            </a:r>
            <a:r>
              <a:rPr lang="fr-FR" sz="1800" b="1" dirty="0" smtClean="0">
                <a:solidFill>
                  <a:srgbClr val="0000FF"/>
                </a:solidFill>
              </a:rPr>
              <a:t>BILAN des étudiants en retard mais autorisés à composer : 10 étudiant(e)s !!</a:t>
            </a:r>
            <a:endParaRPr lang="fr-FR" sz="1800" b="1" dirty="0">
              <a:solidFill>
                <a:srgbClr val="0000FF"/>
              </a:solidFill>
            </a:endParaRPr>
          </a:p>
          <a:p>
            <a:pPr marL="0" indent="0" fontAlgn="base">
              <a:spcAft>
                <a:spcPct val="0"/>
              </a:spcAft>
              <a:buFont typeface="Arial" panose="020B0604020202020204" pitchFamily="34" charset="0"/>
              <a:buNone/>
            </a:pPr>
            <a:endParaRPr lang="fr-FR" sz="2000" i="1" dirty="0">
              <a:solidFill>
                <a:prstClr val="black"/>
              </a:solidFill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5652120" y="3342317"/>
            <a:ext cx="2376264" cy="1628562"/>
            <a:chOff x="5652120" y="2696345"/>
            <a:chExt cx="2376264" cy="1628562"/>
          </a:xfrm>
        </p:grpSpPr>
        <p:sp>
          <p:nvSpPr>
            <p:cNvPr id="21" name="Espace réservé du contenu 2"/>
            <p:cNvSpPr txBox="1">
              <a:spLocks/>
            </p:cNvSpPr>
            <p:nvPr/>
          </p:nvSpPr>
          <p:spPr>
            <a:xfrm>
              <a:off x="6012160" y="3084579"/>
              <a:ext cx="2016224" cy="85209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fontAlgn="base"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fr-FR" sz="3000" b="1" dirty="0" smtClean="0">
                  <a:solidFill>
                    <a:srgbClr val="FF0000"/>
                  </a:solidFill>
                </a:rPr>
                <a:t>MERCI</a:t>
              </a:r>
            </a:p>
            <a:p>
              <a:pPr marL="0" indent="0" algn="ctr" fontAlgn="base"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fr-FR" sz="3000" b="1" dirty="0" smtClean="0">
                  <a:solidFill>
                    <a:srgbClr val="FF0000"/>
                  </a:solidFill>
                </a:rPr>
                <a:t> Fabienne !!</a:t>
              </a:r>
              <a:endParaRPr lang="fr-FR" sz="3500" dirty="0">
                <a:solidFill>
                  <a:srgbClr val="FF0000"/>
                </a:solidFill>
              </a:endParaRPr>
            </a:p>
          </p:txBody>
        </p:sp>
        <p:sp>
          <p:nvSpPr>
            <p:cNvPr id="2" name="Accolade fermante 1"/>
            <p:cNvSpPr/>
            <p:nvPr/>
          </p:nvSpPr>
          <p:spPr>
            <a:xfrm>
              <a:off x="5652120" y="2696345"/>
              <a:ext cx="216024" cy="1628562"/>
            </a:xfrm>
            <a:prstGeom prst="righ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prstClr val="black"/>
                </a:solidFill>
              </a:endParaRPr>
            </a:p>
          </p:txBody>
        </p:sp>
      </p:grpSp>
      <p:sp>
        <p:nvSpPr>
          <p:cNvPr id="23" name="Espace réservé du contenu 2"/>
          <p:cNvSpPr txBox="1">
            <a:spLocks/>
          </p:cNvSpPr>
          <p:nvPr/>
        </p:nvSpPr>
        <p:spPr>
          <a:xfrm>
            <a:off x="215516" y="6214636"/>
            <a:ext cx="8712968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fr-FR" sz="2800" b="1" dirty="0" smtClean="0">
                <a:solidFill>
                  <a:srgbClr val="FF0000"/>
                </a:solidFill>
              </a:rPr>
              <a:t>MERCI aussi…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4" name="Espace réservé du contenu 2"/>
          <p:cNvSpPr txBox="1">
            <a:spLocks/>
          </p:cNvSpPr>
          <p:nvPr/>
        </p:nvSpPr>
        <p:spPr>
          <a:xfrm>
            <a:off x="482326" y="5695627"/>
            <a:ext cx="6840760" cy="372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fr-F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 6 en L1  //   1 en L3 EM     //     3 en L3 APA-S</a:t>
            </a:r>
            <a:endParaRPr lang="fr-FR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spcAft>
                <a:spcPct val="0"/>
              </a:spcAft>
              <a:buFont typeface="Arial" panose="020B0604020202020204" pitchFamily="34" charset="0"/>
              <a:buNone/>
            </a:pPr>
            <a:endParaRPr lang="fr-FR" sz="2000" dirty="0">
              <a:solidFill>
                <a:prstClr val="black"/>
              </a:solidFill>
            </a:endParaRPr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165864" y="993048"/>
            <a:ext cx="8424936" cy="4200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fr-FR" sz="1800" b="1" dirty="0" smtClean="0">
                <a:solidFill>
                  <a:srgbClr val="0000FF"/>
                </a:solidFill>
                <a:sym typeface="Wingdings"/>
              </a:rPr>
              <a:t> </a:t>
            </a:r>
            <a:r>
              <a:rPr lang="fr-FR" sz="1800" b="1" dirty="0" smtClean="0">
                <a:solidFill>
                  <a:srgbClr val="0000FF"/>
                </a:solidFill>
              </a:rPr>
              <a:t>Quelques très petits couacs :</a:t>
            </a:r>
            <a:endParaRPr lang="fr-FR" sz="1800" b="1" dirty="0">
              <a:solidFill>
                <a:srgbClr val="0000FF"/>
              </a:solidFill>
            </a:endParaRPr>
          </a:p>
          <a:p>
            <a:pPr marL="0" indent="0" fontAlgn="base">
              <a:spcAft>
                <a:spcPct val="0"/>
              </a:spcAft>
              <a:buFont typeface="Arial" panose="020B0604020202020204" pitchFamily="34" charset="0"/>
              <a:buNone/>
            </a:pPr>
            <a:endParaRPr lang="fr-FR" sz="1600" dirty="0">
              <a:solidFill>
                <a:prstClr val="black"/>
              </a:solidFill>
            </a:endParaRPr>
          </a:p>
        </p:txBody>
      </p:sp>
      <p:sp>
        <p:nvSpPr>
          <p:cNvPr id="19" name="Espace réservé du contenu 2"/>
          <p:cNvSpPr txBox="1">
            <a:spLocks/>
          </p:cNvSpPr>
          <p:nvPr/>
        </p:nvSpPr>
        <p:spPr>
          <a:xfrm>
            <a:off x="452759" y="1391919"/>
            <a:ext cx="8413579" cy="372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fr-F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 Quelques surveillances oubliées / 1 ou 2 sujets incomplets / Sujets SHN manquants </a:t>
            </a:r>
            <a:endParaRPr lang="fr-FR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spcAft>
                <a:spcPct val="0"/>
              </a:spcAft>
              <a:buFont typeface="Arial" panose="020B0604020202020204" pitchFamily="34" charset="0"/>
              <a:buNone/>
            </a:pPr>
            <a:endParaRPr lang="fr-FR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87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1- </a:t>
            </a:r>
            <a:r>
              <a:rPr lang="fr-FR" dirty="0"/>
              <a:t>Développer partenariats</a:t>
            </a:r>
          </a:p>
          <a:p>
            <a:r>
              <a:rPr lang="fr-FR" dirty="0" smtClean="0"/>
              <a:t>2- </a:t>
            </a:r>
            <a:r>
              <a:rPr lang="fr-FR" dirty="0"/>
              <a:t>Se doter d’outils de travail et de coordinations (salles, emplois du temps) et mettre en place des procédures communes (SNW par ex, </a:t>
            </a:r>
            <a:r>
              <a:rPr lang="fr-FR" dirty="0" err="1"/>
              <a:t>Thomus</a:t>
            </a:r>
            <a:r>
              <a:rPr lang="fr-FR" dirty="0"/>
              <a:t>)</a:t>
            </a:r>
          </a:p>
          <a:p>
            <a:pPr lvl="0"/>
            <a:r>
              <a:rPr lang="fr-FR" dirty="0" smtClean="0"/>
              <a:t>3- Finaliser le processus d’accréditation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79512" y="216001"/>
            <a:ext cx="8712968" cy="69272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2. Objectifs pour l’année 2014-2015</a:t>
            </a:r>
            <a:r>
              <a:rPr kumimoji="0" lang="fr-FR" sz="3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4100" b="1" i="0" u="none" strike="noStrike" kern="1200" cap="none" spc="0" normalizeH="0" baseline="0" noProof="0" dirty="0" smtClean="0">
              <a:ln>
                <a:noFill/>
              </a:ln>
              <a:solidFill>
                <a:srgbClr val="E46C0A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4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8411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/>
        </p:nvSpPr>
        <p:spPr>
          <a:xfrm>
            <a:off x="179512" y="216001"/>
            <a:ext cx="8712968" cy="69272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/>
            <a:r>
              <a:rPr lang="fr-FR" sz="3700" b="1" dirty="0" smtClean="0">
                <a:solidFill>
                  <a:srgbClr val="E46C0A"/>
                </a:solidFill>
              </a:rPr>
              <a:t>a. Accréditation 2016 : </a:t>
            </a:r>
            <a:r>
              <a:rPr lang="fr-FR" sz="3700" dirty="0" smtClean="0">
                <a:solidFill>
                  <a:srgbClr val="E46C0A"/>
                </a:solidFill>
              </a:rPr>
              <a:t>Informations.</a:t>
            </a:r>
          </a:p>
          <a:p>
            <a:pPr defTabSz="914400" eaLnBrk="1" hangingPunct="1"/>
            <a:endParaRPr lang="fr-FR" sz="4100" b="1" dirty="0" smtClean="0">
              <a:solidFill>
                <a:srgbClr val="E46C0A"/>
              </a:solidFill>
            </a:endParaRPr>
          </a:p>
          <a:p>
            <a:pPr defTabSz="914400" eaLnBrk="1" hangingPunct="1"/>
            <a:endParaRPr lang="fr-FR" sz="4000" dirty="0" smtClean="0">
              <a:solidFill>
                <a:prstClr val="black"/>
              </a:solidFill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35496" y="3368994"/>
            <a:ext cx="8604448" cy="420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fr-FR" sz="1800" b="1" dirty="0" smtClean="0">
                <a:solidFill>
                  <a:srgbClr val="0000FF"/>
                </a:solidFill>
                <a:sym typeface="Wingdings"/>
              </a:rPr>
              <a:t> CALENDRIER de l’é</a:t>
            </a:r>
            <a:r>
              <a:rPr lang="fr-FR" sz="1800" b="1" dirty="0" smtClean="0">
                <a:solidFill>
                  <a:srgbClr val="0000FF"/>
                </a:solidFill>
              </a:rPr>
              <a:t>tape 3 : la NAVETTE INTERNE     STAPS </a:t>
            </a:r>
            <a:r>
              <a:rPr lang="fr-FR" sz="1800" b="1" dirty="0" smtClean="0">
                <a:solidFill>
                  <a:srgbClr val="0000FF"/>
                </a:solidFill>
                <a:sym typeface="Wingdings"/>
              </a:rPr>
              <a:t></a:t>
            </a:r>
            <a:r>
              <a:rPr lang="fr-FR" sz="1800" b="1" dirty="0" smtClean="0">
                <a:solidFill>
                  <a:srgbClr val="0000FF"/>
                </a:solidFill>
              </a:rPr>
              <a:t> Gouvernance Lyon 1</a:t>
            </a:r>
            <a:endParaRPr lang="fr-FR" sz="1800" b="1" dirty="0">
              <a:solidFill>
                <a:srgbClr val="0000FF"/>
              </a:solidFill>
            </a:endParaRPr>
          </a:p>
          <a:p>
            <a:pPr marL="0" indent="0" fontAlgn="base">
              <a:spcAft>
                <a:spcPct val="0"/>
              </a:spcAft>
              <a:buFont typeface="Arial" panose="020B0604020202020204" pitchFamily="34" charset="0"/>
              <a:buNone/>
            </a:pPr>
            <a:endParaRPr lang="fr-FR" sz="2000" dirty="0">
              <a:solidFill>
                <a:prstClr val="black"/>
              </a:solidFill>
            </a:endParaRPr>
          </a:p>
        </p:txBody>
      </p:sp>
      <p:sp>
        <p:nvSpPr>
          <p:cNvPr id="17" name="Espace réservé du contenu 2"/>
          <p:cNvSpPr txBox="1">
            <a:spLocks/>
          </p:cNvSpPr>
          <p:nvPr/>
        </p:nvSpPr>
        <p:spPr>
          <a:xfrm>
            <a:off x="35496" y="1124744"/>
            <a:ext cx="8424936" cy="4200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fr-FR" sz="1800" b="1" dirty="0" smtClean="0">
                <a:solidFill>
                  <a:srgbClr val="0000FF"/>
                </a:solidFill>
                <a:sym typeface="Wingdings"/>
              </a:rPr>
              <a:t> </a:t>
            </a:r>
            <a:r>
              <a:rPr lang="fr-FR" sz="1800" b="1" dirty="0" smtClean="0">
                <a:solidFill>
                  <a:srgbClr val="0000FF"/>
                </a:solidFill>
              </a:rPr>
              <a:t>QUELQUES Bonnes Nouvelles !!</a:t>
            </a:r>
            <a:endParaRPr lang="fr-FR" sz="1800" b="1" dirty="0">
              <a:solidFill>
                <a:srgbClr val="0000FF"/>
              </a:solidFill>
            </a:endParaRPr>
          </a:p>
          <a:p>
            <a:pPr marL="0" indent="0" fontAlgn="base">
              <a:spcAft>
                <a:spcPct val="0"/>
              </a:spcAft>
              <a:buFont typeface="Arial" panose="020B0604020202020204" pitchFamily="34" charset="0"/>
              <a:buNone/>
            </a:pPr>
            <a:endParaRPr lang="fr-FR" sz="1600" dirty="0">
              <a:solidFill>
                <a:prstClr val="black"/>
              </a:solidFill>
            </a:endParaRPr>
          </a:p>
        </p:txBody>
      </p:sp>
      <p:sp>
        <p:nvSpPr>
          <p:cNvPr id="18" name="Espace réservé du contenu 2"/>
          <p:cNvSpPr txBox="1">
            <a:spLocks/>
          </p:cNvSpPr>
          <p:nvPr/>
        </p:nvSpPr>
        <p:spPr>
          <a:xfrm>
            <a:off x="251520" y="1607616"/>
            <a:ext cx="6840760" cy="3720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fr-F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 Licence Mention STAPS : </a:t>
            </a:r>
            <a:r>
              <a:rPr lang="fr-FR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inscription du parcours sur le diplôme</a:t>
            </a:r>
            <a:endParaRPr lang="fr-FR" sz="1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spcAft>
                <a:spcPct val="0"/>
              </a:spcAft>
              <a:buFont typeface="Arial" panose="020B0604020202020204" pitchFamily="34" charset="0"/>
              <a:buNone/>
            </a:pPr>
            <a:endParaRPr lang="fr-FR" sz="2000" dirty="0">
              <a:solidFill>
                <a:prstClr val="black"/>
              </a:solidFill>
            </a:endParaRPr>
          </a:p>
        </p:txBody>
      </p:sp>
      <p:sp>
        <p:nvSpPr>
          <p:cNvPr id="20" name="Espace réservé du contenu 2"/>
          <p:cNvSpPr txBox="1">
            <a:spLocks/>
          </p:cNvSpPr>
          <p:nvPr/>
        </p:nvSpPr>
        <p:spPr>
          <a:xfrm>
            <a:off x="251520" y="2105672"/>
            <a:ext cx="7691208" cy="3720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fr-F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 </a:t>
            </a:r>
            <a:r>
              <a:rPr lang="fr-FR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Possibilité de faire plusieurs parcours </a:t>
            </a:r>
            <a:r>
              <a:rPr lang="fr-F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d’une même mention de Licence</a:t>
            </a:r>
            <a:endParaRPr lang="fr-FR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spcAft>
                <a:spcPct val="0"/>
              </a:spcAft>
              <a:buFont typeface="Arial" panose="020B0604020202020204" pitchFamily="34" charset="0"/>
              <a:buNone/>
            </a:pPr>
            <a:endParaRPr lang="fr-FR" sz="2000" dirty="0">
              <a:solidFill>
                <a:prstClr val="black"/>
              </a:solidFill>
            </a:endParaRP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251520" y="2603727"/>
            <a:ext cx="7691208" cy="372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fr-F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 </a:t>
            </a:r>
            <a:r>
              <a:rPr lang="fr-FR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DEUST : </a:t>
            </a:r>
            <a:r>
              <a:rPr lang="fr-F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toujours et encore, ils résistent !!</a:t>
            </a:r>
            <a:endParaRPr lang="fr-FR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spcAft>
                <a:spcPct val="0"/>
              </a:spcAft>
              <a:buFont typeface="Arial" panose="020B0604020202020204" pitchFamily="34" charset="0"/>
              <a:buNone/>
            </a:pPr>
            <a:endParaRPr lang="fr-FR" sz="2000" dirty="0">
              <a:solidFill>
                <a:prstClr val="black"/>
              </a:solidFill>
            </a:endParaRP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251520" y="3909364"/>
            <a:ext cx="6840760" cy="372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fr-F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 Navette Interne : </a:t>
            </a:r>
            <a:r>
              <a:rPr lang="fr-FR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Octobre 2014 à Avril 2015</a:t>
            </a:r>
            <a:endParaRPr lang="fr-FR" sz="1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spcAft>
                <a:spcPct val="0"/>
              </a:spcAft>
              <a:buFont typeface="Arial" panose="020B0604020202020204" pitchFamily="34" charset="0"/>
              <a:buNone/>
            </a:pPr>
            <a:endParaRPr lang="fr-FR" sz="2000" dirty="0">
              <a:solidFill>
                <a:prstClr val="black"/>
              </a:solidFill>
            </a:endParaRP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251520" y="4407420"/>
            <a:ext cx="7691208" cy="372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fr-F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 </a:t>
            </a:r>
            <a:r>
              <a:rPr lang="fr-FR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MAI 2015</a:t>
            </a:r>
            <a:r>
              <a:rPr lang="fr-F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: vote des maquettes finales au Conseil d’Unité</a:t>
            </a:r>
            <a:endParaRPr lang="fr-FR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spcAft>
                <a:spcPct val="0"/>
              </a:spcAft>
              <a:buFont typeface="Arial" panose="020B0604020202020204" pitchFamily="34" charset="0"/>
              <a:buNone/>
            </a:pPr>
            <a:endParaRPr lang="fr-FR" sz="2000" dirty="0">
              <a:solidFill>
                <a:prstClr val="black"/>
              </a:solidFill>
            </a:endParaRPr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251520" y="4905475"/>
            <a:ext cx="7691208" cy="372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fr-F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 </a:t>
            </a:r>
            <a:r>
              <a:rPr lang="fr-FR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JUIN / JUILLET 2015 : </a:t>
            </a:r>
            <a:r>
              <a:rPr lang="fr-F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présentation et vote </a:t>
            </a:r>
            <a:r>
              <a:rPr lang="fr-FR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Conseils Centraux</a:t>
            </a:r>
            <a:endParaRPr lang="fr-FR" sz="1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spcAft>
                <a:spcPct val="0"/>
              </a:spcAft>
              <a:buFont typeface="Arial" panose="020B0604020202020204" pitchFamily="34" charset="0"/>
              <a:buNone/>
            </a:pPr>
            <a:endParaRPr lang="fr-FR" sz="2000" dirty="0">
              <a:solidFill>
                <a:prstClr val="black"/>
              </a:solidFill>
            </a:endParaRPr>
          </a:p>
        </p:txBody>
      </p:sp>
      <p:sp>
        <p:nvSpPr>
          <p:cNvPr id="19" name="Espace réservé du contenu 2"/>
          <p:cNvSpPr txBox="1">
            <a:spLocks/>
          </p:cNvSpPr>
          <p:nvPr/>
        </p:nvSpPr>
        <p:spPr>
          <a:xfrm>
            <a:off x="726396" y="5361215"/>
            <a:ext cx="7691208" cy="372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fr-F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Conseil Académique de la Formation (ex-CEVU) + Conseil Administration</a:t>
            </a:r>
            <a:endParaRPr lang="fr-FR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spcAft>
                <a:spcPct val="0"/>
              </a:spcAft>
              <a:buFont typeface="Arial" panose="020B0604020202020204" pitchFamily="34" charset="0"/>
              <a:buNone/>
            </a:pPr>
            <a:endParaRPr lang="fr-FR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1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/>
        </p:nvSpPr>
        <p:spPr>
          <a:xfrm>
            <a:off x="179512" y="216001"/>
            <a:ext cx="8712968" cy="69272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/>
            <a:r>
              <a:rPr lang="fr-FR" sz="3700" b="1" dirty="0" smtClean="0">
                <a:solidFill>
                  <a:srgbClr val="E46C0A"/>
                </a:solidFill>
              </a:rPr>
              <a:t>b. Navette INTERNE :  </a:t>
            </a:r>
            <a:r>
              <a:rPr lang="fr-FR" sz="3700" dirty="0" smtClean="0">
                <a:solidFill>
                  <a:srgbClr val="E46C0A"/>
                </a:solidFill>
              </a:rPr>
              <a:t>Bilan d’étape.</a:t>
            </a:r>
          </a:p>
          <a:p>
            <a:pPr defTabSz="914400" eaLnBrk="1" hangingPunct="1"/>
            <a:endParaRPr lang="fr-FR" sz="4100" b="1" dirty="0" smtClean="0">
              <a:solidFill>
                <a:srgbClr val="E46C0A"/>
              </a:solidFill>
            </a:endParaRPr>
          </a:p>
          <a:p>
            <a:pPr defTabSz="914400" eaLnBrk="1" hangingPunct="1"/>
            <a:endParaRPr lang="fr-FR" sz="4000" dirty="0" smtClean="0">
              <a:solidFill>
                <a:prstClr val="black"/>
              </a:solidFill>
            </a:endParaRPr>
          </a:p>
        </p:txBody>
      </p:sp>
      <p:sp>
        <p:nvSpPr>
          <p:cNvPr id="17" name="Espace réservé du contenu 2"/>
          <p:cNvSpPr txBox="1">
            <a:spLocks/>
          </p:cNvSpPr>
          <p:nvPr/>
        </p:nvSpPr>
        <p:spPr>
          <a:xfrm>
            <a:off x="35496" y="2545224"/>
            <a:ext cx="8424936" cy="4200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fr-FR" sz="1800" b="1" dirty="0" smtClean="0">
                <a:solidFill>
                  <a:srgbClr val="0000FF"/>
                </a:solidFill>
                <a:sym typeface="Wingdings"/>
              </a:rPr>
              <a:t> </a:t>
            </a:r>
            <a:r>
              <a:rPr lang="fr-FR" sz="1800" b="1" dirty="0" smtClean="0">
                <a:solidFill>
                  <a:srgbClr val="0000FF"/>
                </a:solidFill>
              </a:rPr>
              <a:t>PREMIERE marche (petite) : </a:t>
            </a:r>
            <a:r>
              <a:rPr lang="fr-FR" sz="1800" dirty="0" smtClean="0">
                <a:solidFill>
                  <a:srgbClr val="0000FF"/>
                </a:solidFill>
              </a:rPr>
              <a:t>respect de la lettre de cadrage Lyon 1 ?</a:t>
            </a:r>
            <a:endParaRPr lang="fr-FR" sz="1800" dirty="0">
              <a:solidFill>
                <a:srgbClr val="0000FF"/>
              </a:solidFill>
            </a:endParaRPr>
          </a:p>
          <a:p>
            <a:pPr marL="0" indent="0" fontAlgn="base">
              <a:spcAft>
                <a:spcPct val="0"/>
              </a:spcAft>
              <a:buFont typeface="Arial" panose="020B0604020202020204" pitchFamily="34" charset="0"/>
              <a:buNone/>
            </a:pPr>
            <a:endParaRPr lang="fr-FR" sz="1600" dirty="0">
              <a:solidFill>
                <a:prstClr val="black"/>
              </a:solidFill>
            </a:endParaRPr>
          </a:p>
        </p:txBody>
      </p:sp>
      <p:sp>
        <p:nvSpPr>
          <p:cNvPr id="18" name="Espace réservé du contenu 2"/>
          <p:cNvSpPr txBox="1">
            <a:spLocks/>
          </p:cNvSpPr>
          <p:nvPr/>
        </p:nvSpPr>
        <p:spPr>
          <a:xfrm>
            <a:off x="179512" y="3404643"/>
            <a:ext cx="6840760" cy="372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fr-F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 </a:t>
            </a:r>
            <a:r>
              <a:rPr lang="fr-F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Licence mention STAPS : enjeu</a:t>
            </a:r>
            <a:endParaRPr lang="fr-FR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spcAft>
                <a:spcPct val="0"/>
              </a:spcAft>
              <a:buFont typeface="Arial" panose="020B0604020202020204" pitchFamily="34" charset="0"/>
              <a:buNone/>
            </a:pPr>
            <a:endParaRPr lang="fr-FR" sz="2000" dirty="0">
              <a:solidFill>
                <a:prstClr val="black"/>
              </a:solidFill>
            </a:endParaRPr>
          </a:p>
        </p:txBody>
      </p:sp>
      <p:sp>
        <p:nvSpPr>
          <p:cNvPr id="21" name="Espace réservé du contenu 2"/>
          <p:cNvSpPr txBox="1">
            <a:spLocks/>
          </p:cNvSpPr>
          <p:nvPr/>
        </p:nvSpPr>
        <p:spPr>
          <a:xfrm>
            <a:off x="179512" y="3830050"/>
            <a:ext cx="6840760" cy="372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fr-F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 </a:t>
            </a:r>
            <a:r>
              <a:rPr lang="fr-F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Nos 4 masters STAPS : enjeu</a:t>
            </a:r>
            <a:endParaRPr lang="fr-FR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spcAft>
                <a:spcPct val="0"/>
              </a:spcAft>
              <a:buFont typeface="Arial" panose="020B0604020202020204" pitchFamily="34" charset="0"/>
              <a:buNone/>
            </a:pPr>
            <a:endParaRPr lang="fr-FR" sz="2000" dirty="0">
              <a:solidFill>
                <a:prstClr val="black"/>
              </a:solidFill>
            </a:endParaRPr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179512" y="2979236"/>
            <a:ext cx="6840760" cy="372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fr-F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 </a:t>
            </a:r>
            <a:r>
              <a:rPr lang="fr-F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Octobre – Novembre 2014</a:t>
            </a:r>
            <a:endParaRPr lang="fr-FR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spcAft>
                <a:spcPct val="0"/>
              </a:spcAft>
              <a:buFont typeface="Arial" panose="020B0604020202020204" pitchFamily="34" charset="0"/>
              <a:buNone/>
            </a:pPr>
            <a:endParaRPr lang="fr-FR" sz="2000" dirty="0">
              <a:solidFill>
                <a:prstClr val="black"/>
              </a:solidFill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3495333" y="2965270"/>
            <a:ext cx="1348413" cy="1309711"/>
            <a:chOff x="3495333" y="1544790"/>
            <a:chExt cx="1348413" cy="1309711"/>
          </a:xfrm>
        </p:grpSpPr>
        <p:sp>
          <p:nvSpPr>
            <p:cNvPr id="24" name="Espace réservé du contenu 2"/>
            <p:cNvSpPr txBox="1">
              <a:spLocks/>
            </p:cNvSpPr>
            <p:nvPr/>
          </p:nvSpPr>
          <p:spPr>
            <a:xfrm>
              <a:off x="3831694" y="1910211"/>
              <a:ext cx="1012052" cy="57886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fr-FR" sz="3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OK</a:t>
              </a:r>
              <a:endParaRPr kumimoji="0" lang="fr-FR" sz="3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Accolade fermante 24"/>
            <p:cNvSpPr/>
            <p:nvPr/>
          </p:nvSpPr>
          <p:spPr>
            <a:xfrm>
              <a:off x="3495333" y="1544790"/>
              <a:ext cx="209117" cy="1309711"/>
            </a:xfrm>
            <a:prstGeom prst="rightBrac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6" name="Espace réservé du contenu 2"/>
          <p:cNvSpPr txBox="1">
            <a:spLocks/>
          </p:cNvSpPr>
          <p:nvPr/>
        </p:nvSpPr>
        <p:spPr>
          <a:xfrm>
            <a:off x="36970" y="4624150"/>
            <a:ext cx="8424936" cy="4200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fr-FR" sz="1800" b="1" dirty="0" smtClean="0">
                <a:solidFill>
                  <a:srgbClr val="0000FF"/>
                </a:solidFill>
                <a:sym typeface="Wingdings"/>
              </a:rPr>
              <a:t> </a:t>
            </a:r>
            <a:r>
              <a:rPr lang="fr-FR" sz="1800" b="1" dirty="0" smtClean="0">
                <a:solidFill>
                  <a:srgbClr val="0000FF"/>
                </a:solidFill>
              </a:rPr>
              <a:t>DEUXIEME marche (moyenne) : </a:t>
            </a:r>
            <a:r>
              <a:rPr lang="fr-FR" sz="1800" dirty="0" smtClean="0">
                <a:solidFill>
                  <a:srgbClr val="0000FF"/>
                </a:solidFill>
              </a:rPr>
              <a:t>fiches UE et mutualisation ?</a:t>
            </a:r>
            <a:endParaRPr lang="fr-FR" sz="1800" dirty="0">
              <a:solidFill>
                <a:srgbClr val="0000FF"/>
              </a:solidFill>
            </a:endParaRPr>
          </a:p>
          <a:p>
            <a:pPr marL="0" indent="0" fontAlgn="base">
              <a:spcAft>
                <a:spcPct val="0"/>
              </a:spcAft>
              <a:buFont typeface="Arial" panose="020B0604020202020204" pitchFamily="34" charset="0"/>
              <a:buNone/>
            </a:pPr>
            <a:endParaRPr lang="fr-FR" sz="1600" dirty="0">
              <a:solidFill>
                <a:prstClr val="black"/>
              </a:solidFill>
            </a:endParaRP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>
          <a:xfrm>
            <a:off x="180986" y="5058162"/>
            <a:ext cx="6840760" cy="372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fr-F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 </a:t>
            </a:r>
            <a:r>
              <a:rPr lang="fr-F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Décembre 2014 – Janvier 2015</a:t>
            </a:r>
            <a:endParaRPr lang="fr-FR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spcAft>
                <a:spcPct val="0"/>
              </a:spcAft>
              <a:buFont typeface="Arial" panose="020B0604020202020204" pitchFamily="34" charset="0"/>
              <a:buNone/>
            </a:pPr>
            <a:endParaRPr lang="fr-FR" sz="2000" dirty="0">
              <a:solidFill>
                <a:prstClr val="black"/>
              </a:solidFill>
            </a:endParaRPr>
          </a:p>
        </p:txBody>
      </p:sp>
      <p:sp>
        <p:nvSpPr>
          <p:cNvPr id="33" name="Espace réservé du contenu 2"/>
          <p:cNvSpPr txBox="1">
            <a:spLocks/>
          </p:cNvSpPr>
          <p:nvPr/>
        </p:nvSpPr>
        <p:spPr>
          <a:xfrm>
            <a:off x="29566" y="5895178"/>
            <a:ext cx="8424936" cy="4200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fr-FR" sz="1800" b="1" dirty="0" smtClean="0">
                <a:solidFill>
                  <a:srgbClr val="0000FF"/>
                </a:solidFill>
                <a:sym typeface="Wingdings"/>
              </a:rPr>
              <a:t> </a:t>
            </a:r>
            <a:r>
              <a:rPr lang="fr-FR" sz="1800" b="1" dirty="0" smtClean="0">
                <a:solidFill>
                  <a:srgbClr val="0000FF"/>
                </a:solidFill>
              </a:rPr>
              <a:t>TROISIEME marche (haute) : </a:t>
            </a:r>
            <a:r>
              <a:rPr lang="fr-FR" sz="1800" dirty="0" smtClean="0">
                <a:solidFill>
                  <a:srgbClr val="0000FF"/>
                </a:solidFill>
              </a:rPr>
              <a:t>coût ?</a:t>
            </a:r>
            <a:endParaRPr lang="fr-FR" sz="1800" dirty="0">
              <a:solidFill>
                <a:srgbClr val="0000FF"/>
              </a:solidFill>
            </a:endParaRPr>
          </a:p>
          <a:p>
            <a:pPr marL="0" indent="0" fontAlgn="base">
              <a:spcAft>
                <a:spcPct val="0"/>
              </a:spcAft>
              <a:buFont typeface="Arial" panose="020B0604020202020204" pitchFamily="34" charset="0"/>
              <a:buNone/>
            </a:pPr>
            <a:endParaRPr lang="fr-FR" sz="1600" dirty="0">
              <a:solidFill>
                <a:prstClr val="black"/>
              </a:solidFill>
            </a:endParaRPr>
          </a:p>
        </p:txBody>
      </p:sp>
      <p:sp>
        <p:nvSpPr>
          <p:cNvPr id="35" name="Espace réservé du contenu 2"/>
          <p:cNvSpPr txBox="1">
            <a:spLocks/>
          </p:cNvSpPr>
          <p:nvPr/>
        </p:nvSpPr>
        <p:spPr>
          <a:xfrm>
            <a:off x="36970" y="1064072"/>
            <a:ext cx="8424936" cy="4200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fr-FR" sz="1800" b="1" dirty="0" smtClean="0">
                <a:solidFill>
                  <a:srgbClr val="0000FF"/>
                </a:solidFill>
                <a:sym typeface="Wingdings"/>
              </a:rPr>
              <a:t> </a:t>
            </a:r>
            <a:r>
              <a:rPr lang="fr-FR" sz="1800" b="1" dirty="0" smtClean="0">
                <a:solidFill>
                  <a:srgbClr val="0000FF"/>
                </a:solidFill>
              </a:rPr>
              <a:t>COMMENT ça marche ?</a:t>
            </a:r>
            <a:endParaRPr lang="fr-FR" sz="1800" dirty="0">
              <a:solidFill>
                <a:srgbClr val="0000FF"/>
              </a:solidFill>
            </a:endParaRPr>
          </a:p>
          <a:p>
            <a:pPr marL="0" indent="0" fontAlgn="base">
              <a:spcAft>
                <a:spcPct val="0"/>
              </a:spcAft>
              <a:buFont typeface="Arial" panose="020B0604020202020204" pitchFamily="34" charset="0"/>
              <a:buNone/>
            </a:pPr>
            <a:endParaRPr lang="fr-FR" sz="1600" dirty="0">
              <a:solidFill>
                <a:prstClr val="black"/>
              </a:solidFill>
            </a:endParaRPr>
          </a:p>
        </p:txBody>
      </p:sp>
      <p:sp>
        <p:nvSpPr>
          <p:cNvPr id="37" name="Espace réservé du contenu 2"/>
          <p:cNvSpPr txBox="1">
            <a:spLocks/>
          </p:cNvSpPr>
          <p:nvPr/>
        </p:nvSpPr>
        <p:spPr>
          <a:xfrm>
            <a:off x="331912" y="1789584"/>
            <a:ext cx="6840760" cy="372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fr-F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 </a:t>
            </a:r>
            <a:r>
              <a:rPr lang="fr-F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Rapporteur par formation</a:t>
            </a:r>
            <a:endParaRPr lang="fr-FR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spcAft>
                <a:spcPct val="0"/>
              </a:spcAft>
              <a:buFont typeface="Arial" panose="020B0604020202020204" pitchFamily="34" charset="0"/>
              <a:buNone/>
            </a:pPr>
            <a:endParaRPr lang="fr-FR" sz="2000" dirty="0">
              <a:solidFill>
                <a:prstClr val="black"/>
              </a:solidFill>
            </a:endParaRPr>
          </a:p>
        </p:txBody>
      </p:sp>
      <p:sp>
        <p:nvSpPr>
          <p:cNvPr id="38" name="Espace réservé du contenu 2"/>
          <p:cNvSpPr txBox="1">
            <a:spLocks/>
          </p:cNvSpPr>
          <p:nvPr/>
        </p:nvSpPr>
        <p:spPr>
          <a:xfrm>
            <a:off x="331912" y="1453694"/>
            <a:ext cx="6840760" cy="372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fr-F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 </a:t>
            </a:r>
            <a:r>
              <a:rPr lang="fr-F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Comité de Suivi LMD</a:t>
            </a:r>
            <a:endParaRPr lang="fr-FR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spcAft>
                <a:spcPct val="0"/>
              </a:spcAft>
              <a:buFont typeface="Arial" panose="020B0604020202020204" pitchFamily="34" charset="0"/>
              <a:buNone/>
            </a:pPr>
            <a:endParaRPr lang="fr-FR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14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1" grpId="0"/>
      <p:bldP spid="22" grpId="0"/>
      <p:bldP spid="26" grpId="0"/>
      <p:bldP spid="29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/>
        </p:nvSpPr>
        <p:spPr>
          <a:xfrm>
            <a:off x="179512" y="216001"/>
            <a:ext cx="8712968" cy="69272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/>
            <a:r>
              <a:rPr lang="fr-FR" sz="3700" b="1" dirty="0" smtClean="0">
                <a:solidFill>
                  <a:srgbClr val="E46C0A"/>
                </a:solidFill>
              </a:rPr>
              <a:t>c. Poursuivre le travail sur les maquettes</a:t>
            </a:r>
            <a:r>
              <a:rPr lang="fr-FR" sz="3700" dirty="0" smtClean="0">
                <a:solidFill>
                  <a:srgbClr val="E46C0A"/>
                </a:solidFill>
              </a:rPr>
              <a:t>.</a:t>
            </a:r>
          </a:p>
          <a:p>
            <a:pPr defTabSz="914400" eaLnBrk="1" hangingPunct="1"/>
            <a:endParaRPr lang="fr-FR" sz="4100" b="1" dirty="0" smtClean="0">
              <a:solidFill>
                <a:srgbClr val="E46C0A"/>
              </a:solidFill>
            </a:endParaRPr>
          </a:p>
          <a:p>
            <a:pPr defTabSz="914400" eaLnBrk="1" hangingPunct="1"/>
            <a:endParaRPr lang="fr-FR" sz="4000" dirty="0" smtClean="0">
              <a:solidFill>
                <a:prstClr val="black"/>
              </a:solidFill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35496" y="3653090"/>
            <a:ext cx="8604448" cy="420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fr-FR" sz="1800" b="1" dirty="0" smtClean="0">
                <a:solidFill>
                  <a:srgbClr val="0000FF"/>
                </a:solidFill>
                <a:sym typeface="Wingdings"/>
              </a:rPr>
              <a:t> COMMENT ?</a:t>
            </a:r>
            <a:endParaRPr lang="fr-FR" sz="1800" b="1" dirty="0">
              <a:solidFill>
                <a:srgbClr val="0000FF"/>
              </a:solidFill>
            </a:endParaRPr>
          </a:p>
          <a:p>
            <a:pPr marL="0" indent="0" fontAlgn="base">
              <a:spcAft>
                <a:spcPct val="0"/>
              </a:spcAft>
              <a:buFont typeface="Arial" panose="020B0604020202020204" pitchFamily="34" charset="0"/>
              <a:buNone/>
            </a:pPr>
            <a:endParaRPr lang="fr-FR" sz="2000" dirty="0">
              <a:solidFill>
                <a:prstClr val="black"/>
              </a:solidFill>
            </a:endParaRPr>
          </a:p>
        </p:txBody>
      </p:sp>
      <p:sp>
        <p:nvSpPr>
          <p:cNvPr id="17" name="Espace réservé du contenu 2"/>
          <p:cNvSpPr txBox="1">
            <a:spLocks/>
          </p:cNvSpPr>
          <p:nvPr/>
        </p:nvSpPr>
        <p:spPr>
          <a:xfrm>
            <a:off x="35496" y="1124744"/>
            <a:ext cx="8735642" cy="4200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fr-FR" sz="1800" b="1" dirty="0" smtClean="0">
                <a:solidFill>
                  <a:srgbClr val="0000FF"/>
                </a:solidFill>
                <a:sym typeface="Wingdings"/>
              </a:rPr>
              <a:t> </a:t>
            </a:r>
            <a:r>
              <a:rPr lang="fr-FR" sz="1800" b="1" dirty="0" smtClean="0">
                <a:solidFill>
                  <a:srgbClr val="0000FF"/>
                </a:solidFill>
              </a:rPr>
              <a:t>PASSER de l’architecture / l’ingénierie de formation aux CONTENUS &amp; l’EVALUATION !!</a:t>
            </a:r>
            <a:endParaRPr lang="fr-FR" sz="1800" b="1" dirty="0">
              <a:solidFill>
                <a:srgbClr val="0000FF"/>
              </a:solidFill>
            </a:endParaRPr>
          </a:p>
          <a:p>
            <a:pPr marL="0" indent="0" fontAlgn="base">
              <a:spcAft>
                <a:spcPct val="0"/>
              </a:spcAft>
              <a:buFont typeface="Arial" panose="020B0604020202020204" pitchFamily="34" charset="0"/>
              <a:buNone/>
            </a:pPr>
            <a:endParaRPr lang="fr-FR" sz="1600" dirty="0">
              <a:solidFill>
                <a:prstClr val="black"/>
              </a:solidFill>
            </a:endParaRPr>
          </a:p>
        </p:txBody>
      </p:sp>
      <p:sp>
        <p:nvSpPr>
          <p:cNvPr id="18" name="Espace réservé du contenu 2"/>
          <p:cNvSpPr txBox="1">
            <a:spLocks/>
          </p:cNvSpPr>
          <p:nvPr/>
        </p:nvSpPr>
        <p:spPr>
          <a:xfrm>
            <a:off x="251520" y="1607616"/>
            <a:ext cx="6840760" cy="372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fr-F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 Travailler sur les compétences, les contenus, l’évaluation</a:t>
            </a:r>
            <a:endParaRPr lang="fr-FR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spcAft>
                <a:spcPct val="0"/>
              </a:spcAft>
              <a:buFont typeface="Arial" panose="020B0604020202020204" pitchFamily="34" charset="0"/>
              <a:buNone/>
            </a:pPr>
            <a:endParaRPr lang="fr-FR" sz="2000" dirty="0">
              <a:solidFill>
                <a:prstClr val="black"/>
              </a:solidFill>
            </a:endParaRPr>
          </a:p>
        </p:txBody>
      </p:sp>
      <p:sp>
        <p:nvSpPr>
          <p:cNvPr id="20" name="Espace réservé du contenu 2"/>
          <p:cNvSpPr txBox="1">
            <a:spLocks/>
          </p:cNvSpPr>
          <p:nvPr/>
        </p:nvSpPr>
        <p:spPr>
          <a:xfrm>
            <a:off x="251520" y="2105672"/>
            <a:ext cx="7691208" cy="372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fr-F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 Développer une connaissance mutuelle et partagée</a:t>
            </a:r>
            <a:endParaRPr lang="fr-FR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spcAft>
                <a:spcPct val="0"/>
              </a:spcAft>
              <a:buFont typeface="Arial" panose="020B0604020202020204" pitchFamily="34" charset="0"/>
              <a:buNone/>
            </a:pPr>
            <a:endParaRPr lang="fr-FR" sz="2000" dirty="0">
              <a:solidFill>
                <a:prstClr val="black"/>
              </a:solidFill>
            </a:endParaRP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251520" y="2603727"/>
            <a:ext cx="7691208" cy="372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fr-F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 Avoir une vue transversale et longitudinale (</a:t>
            </a:r>
            <a:r>
              <a:rPr lang="fr-FR" sz="16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curriculaire</a:t>
            </a:r>
            <a:r>
              <a:rPr lang="fr-F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endParaRPr lang="fr-FR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spcAft>
                <a:spcPct val="0"/>
              </a:spcAft>
              <a:buFont typeface="Arial" panose="020B0604020202020204" pitchFamily="34" charset="0"/>
              <a:buNone/>
            </a:pPr>
            <a:endParaRPr lang="fr-FR" sz="2000" dirty="0">
              <a:solidFill>
                <a:prstClr val="black"/>
              </a:solidFill>
            </a:endParaRP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251520" y="4193460"/>
            <a:ext cx="6840760" cy="372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fr-F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 Organisation d’un travail commun : </a:t>
            </a:r>
            <a:r>
              <a:rPr lang="fr-FR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les journées de séminaire</a:t>
            </a:r>
            <a:endParaRPr lang="fr-FR" sz="1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spcAft>
                <a:spcPct val="0"/>
              </a:spcAft>
              <a:buFont typeface="Arial" panose="020B0604020202020204" pitchFamily="34" charset="0"/>
              <a:buNone/>
            </a:pPr>
            <a:endParaRPr lang="fr-FR" sz="2000" dirty="0">
              <a:solidFill>
                <a:prstClr val="black"/>
              </a:solidFill>
            </a:endParaRP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251520" y="4691516"/>
            <a:ext cx="8075734" cy="372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fr-F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 Utilisation d’un </a:t>
            </a:r>
            <a:r>
              <a:rPr lang="fr-FR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OUTIL COMMUN </a:t>
            </a:r>
            <a:r>
              <a:rPr lang="fr-F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: une fiche descriptive des enseignements</a:t>
            </a:r>
            <a:endParaRPr lang="fr-FR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spcAft>
                <a:spcPct val="0"/>
              </a:spcAft>
              <a:buFont typeface="Arial" panose="020B0604020202020204" pitchFamily="34" charset="0"/>
              <a:buNone/>
            </a:pPr>
            <a:endParaRPr lang="fr-FR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45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Thème Office">
  <a:themeElements>
    <a:clrScheme name="Personnalisé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hème Office">
  <a:themeElements>
    <a:clrScheme name="Personnalisé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hème Office">
  <a:themeElements>
    <a:clrScheme name="Personnalisé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839</Words>
  <Application>Microsoft Office PowerPoint</Application>
  <PresentationFormat>Affichage à l'écran (4:3)</PresentationFormat>
  <Paragraphs>113</Paragraphs>
  <Slides>14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4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Thème Office</vt:lpstr>
      <vt:lpstr>1_Thème Office</vt:lpstr>
      <vt:lpstr>2_Thème Office</vt:lpstr>
      <vt:lpstr>3_Thème Office</vt:lpstr>
      <vt:lpstr>AG UFR STAPS 9 décembre 2014.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Organisation à affiner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 9 Septembre</dc:title>
  <dc:creator>Yannick Vanpoulle</dc:creator>
  <cp:lastModifiedBy>SENOUCI NADIA</cp:lastModifiedBy>
  <cp:revision>28</cp:revision>
  <cp:lastPrinted>2014-12-09T08:56:23Z</cp:lastPrinted>
  <dcterms:created xsi:type="dcterms:W3CDTF">2014-12-05T16:08:02Z</dcterms:created>
  <dcterms:modified xsi:type="dcterms:W3CDTF">2014-12-18T10:01:25Z</dcterms:modified>
</cp:coreProperties>
</file>