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9" r:id="rId2"/>
    <p:sldId id="270" r:id="rId3"/>
    <p:sldId id="295" r:id="rId4"/>
    <p:sldId id="284" r:id="rId5"/>
    <p:sldId id="292" r:id="rId6"/>
    <p:sldId id="294" r:id="rId7"/>
    <p:sldId id="293" r:id="rId8"/>
    <p:sldId id="271" r:id="rId9"/>
    <p:sldId id="285" r:id="rId10"/>
    <p:sldId id="288" r:id="rId11"/>
    <p:sldId id="291" r:id="rId12"/>
    <p:sldId id="296" r:id="rId13"/>
    <p:sldId id="287" r:id="rId14"/>
    <p:sldId id="276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9495" autoAdjust="0"/>
  </p:normalViewPr>
  <p:slideViewPr>
    <p:cSldViewPr>
      <p:cViewPr varScale="1">
        <p:scale>
          <a:sx n="67" d="100"/>
          <a:sy n="67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0E793-804F-4AC8-8149-62C712BAD15E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E1C94-52E8-41B2-9005-DA2EE329E2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3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Méthodes</a:t>
            </a:r>
            <a:r>
              <a:rPr lang="fr-FR" baseline="0" dirty="0" smtClean="0"/>
              <a:t> de travail et organisation donc présentation en direct sur site: moi 15 mn max</a:t>
            </a:r>
          </a:p>
          <a:p>
            <a:r>
              <a:rPr lang="fr-FR" baseline="0" dirty="0" smtClean="0"/>
              <a:t>Méthodes de travail et outils de formation: pascal. 15mn avec démonstration sur spiral</a:t>
            </a:r>
          </a:p>
          <a:p>
            <a:r>
              <a:rPr lang="fr-FR" baseline="0" dirty="0" smtClean="0"/>
              <a:t>Examens: 5 mn</a:t>
            </a:r>
          </a:p>
          <a:p>
            <a:r>
              <a:rPr lang="fr-FR" baseline="0" dirty="0" smtClean="0"/>
              <a:t>Rentrée des notes : 5 mn</a:t>
            </a:r>
          </a:p>
          <a:p>
            <a:r>
              <a:rPr lang="fr-FR" baseline="0" dirty="0" smtClean="0"/>
              <a:t>HRS: 5 mn</a:t>
            </a:r>
          </a:p>
          <a:p>
            <a:r>
              <a:rPr lang="fr-FR" baseline="0" dirty="0" smtClean="0"/>
              <a:t>Informations diverses: appel à projet + vestiaire prof et rangement matériel (responsables)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1C94-52E8-41B2-9005-DA2EE329E29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843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 pour ceux qui se demandent ou nous allons, nous rappelons que Nous avons été élu sur une profession de foi.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1C94-52E8-41B2-9005-DA2EE329E29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73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(le commun et le spécifique)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nous aurons 2 ans pour travailler à la mise en œuvre</a:t>
            </a:r>
          </a:p>
          <a:p>
            <a:pPr lvl="1"/>
            <a:r>
              <a:rPr lang="fr-FR" dirty="0" smtClean="0"/>
              <a:t>Ne pas s’interdire de nouvelles idées ou organisations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1C94-52E8-41B2-9005-DA2EE329E29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999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À mettre après intervention</a:t>
            </a:r>
            <a:r>
              <a:rPr lang="fr-FR" baseline="0" dirty="0" smtClean="0"/>
              <a:t> de pascal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1C94-52E8-41B2-9005-DA2EE329E29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229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1C94-52E8-41B2-9005-DA2EE329E29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554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UE pour nourrir réflexion sur formation,</a:t>
            </a:r>
            <a:r>
              <a:rPr lang="fr-FR" baseline="0" dirty="0" smtClean="0"/>
              <a:t> mais non définitif en attente cadre de présentation</a:t>
            </a:r>
          </a:p>
          <a:p>
            <a:r>
              <a:rPr lang="fr-FR" baseline="0" smtClean="0"/>
              <a:t>40mn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1C94-52E8-41B2-9005-DA2EE329E29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12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 ici les problèmes de fonctionnement et remercier Anne Marie</a:t>
            </a:r>
          </a:p>
          <a:p>
            <a:r>
              <a:rPr lang="fr-FR" dirty="0" smtClean="0"/>
              <a:t>	- calendrier</a:t>
            </a:r>
            <a:r>
              <a:rPr lang="fr-FR" baseline="0" dirty="0" smtClean="0"/>
              <a:t> envoyé 1 mois avant retours incomplets!</a:t>
            </a:r>
          </a:p>
          <a:p>
            <a:r>
              <a:rPr lang="fr-FR" baseline="0" dirty="0" smtClean="0"/>
              <a:t>	- impossibilités non renseignées (pas possible pour nous de nous rappeler de tout)</a:t>
            </a:r>
          </a:p>
          <a:p>
            <a:r>
              <a:rPr lang="fr-FR" baseline="0" dirty="0" smtClean="0"/>
              <a:t>	- contraintes d’organisation pas liée au vacances (je ne vois pas comment ça aurait été faisable avec 2 semaines de vacances) </a:t>
            </a:r>
          </a:p>
          <a:p>
            <a:r>
              <a:rPr lang="fr-FR" baseline="0" dirty="0" smtClean="0"/>
              <a:t>Donc remerciements à Anne Marie; demande d’éviter les changements; donner vos obligations par l’intermédiaire de vos responsables de formation 1 Mois avant.</a:t>
            </a:r>
          </a:p>
          <a:p>
            <a:r>
              <a:rPr lang="fr-FR" baseline="0" dirty="0" smtClean="0"/>
              <a:t>Remarques générales sur les procédures non respectées (salles, examens, formations continues, budgets; travaux des commissions)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E1C94-52E8-41B2-9005-DA2EE329E29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30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504056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3038"/>
            <a:ext cx="91440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151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79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0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95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94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19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25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07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99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39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74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FFE3E-C2A1-4AC4-BC34-1F2E4876B260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AE12-A9CF-4C68-B6FA-40AF669939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83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AG du 8 Avril 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34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rgbClr val="E46C0A"/>
                </a:solidFill>
              </a:rPr>
              <a:t>Documents de Travail</a:t>
            </a:r>
            <a:endParaRPr lang="fr-FR" sz="3600" b="1" dirty="0">
              <a:solidFill>
                <a:srgbClr val="E46C0A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83568" y="3625128"/>
            <a:ext cx="2863669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- Arrêtés LICENCE + MASTER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8586" y="1340768"/>
            <a:ext cx="7711766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 Pour faire le BILAN des maquettes ACTUELLES :</a:t>
            </a:r>
            <a:endParaRPr lang="fr-FR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72824" y="1772816"/>
            <a:ext cx="422590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- Dossier d’évaluation fait pour Toulouse III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2824" y="2132856"/>
            <a:ext cx="2146165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- Rapport d’expertise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8586" y="3140968"/>
            <a:ext cx="7711766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 Pour construire les FUTURES maquettes : </a:t>
            </a:r>
            <a:endParaRPr lang="fr-FR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83568" y="4089114"/>
            <a:ext cx="6971204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- Référentiels COMPETENCES pour la LICENCE (texte DGESIP + texte C3D)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83568" y="4571836"/>
            <a:ext cx="1460656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- Fiches RNCP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83568" y="5075892"/>
            <a:ext cx="297248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- </a:t>
            </a:r>
            <a:r>
              <a:rPr lang="fr-FR" b="1" dirty="0" smtClean="0"/>
              <a:t>Lettre de cadrage de LYON 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35496" y="5745258"/>
            <a:ext cx="7711766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 Disponibles sur le site SPIRAL de la </a:t>
            </a:r>
            <a:r>
              <a:rPr lang="fr-FR" sz="2000" b="1" dirty="0" err="1" smtClean="0">
                <a:solidFill>
                  <a:srgbClr val="0000FF"/>
                </a:solidFill>
                <a:sym typeface="Wingdings"/>
              </a:rPr>
              <a:t>ComFORM</a:t>
            </a: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 </a:t>
            </a:r>
            <a:endParaRPr lang="fr-FR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75143" y="2492896"/>
            <a:ext cx="4886402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- Dossiers d’habilitation des maquettes 2011-2015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8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build="p"/>
      <p:bldP spid="14" grpId="0"/>
      <p:bldP spid="18" grpId="0"/>
      <p:bldP spid="19" grpId="0"/>
      <p:bldP spid="2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fr-FR" dirty="0" smtClean="0"/>
              <a:t>Bilan &amp; Perspectives par formation: 13 Mai</a:t>
            </a:r>
          </a:p>
          <a:p>
            <a:r>
              <a:rPr lang="fr-FR" dirty="0"/>
              <a:t>Croisement formations pro: 22 </a:t>
            </a:r>
            <a:r>
              <a:rPr lang="fr-FR" dirty="0" smtClean="0"/>
              <a:t>Avril</a:t>
            </a:r>
          </a:p>
          <a:p>
            <a:r>
              <a:rPr lang="fr-FR" dirty="0" smtClean="0"/>
              <a:t>LICENCE : Présentation &amp; Croisement</a:t>
            </a:r>
          </a:p>
          <a:p>
            <a:pPr lvl="1"/>
            <a:r>
              <a:rPr lang="fr-FR" b="1" dirty="0" err="1" smtClean="0"/>
              <a:t>ComFORM</a:t>
            </a:r>
            <a:r>
              <a:rPr lang="fr-FR" b="1" dirty="0" smtClean="0"/>
              <a:t> du 22 Mai</a:t>
            </a:r>
          </a:p>
          <a:p>
            <a:r>
              <a:rPr lang="fr-FR" dirty="0" smtClean="0"/>
              <a:t>MASTER </a:t>
            </a:r>
            <a:r>
              <a:rPr lang="fr-FR" dirty="0"/>
              <a:t>: Présentation &amp; </a:t>
            </a:r>
            <a:r>
              <a:rPr lang="fr-FR" dirty="0" smtClean="0"/>
              <a:t>Croisement</a:t>
            </a:r>
            <a:endParaRPr lang="fr-FR" dirty="0"/>
          </a:p>
          <a:p>
            <a:pPr lvl="1"/>
            <a:r>
              <a:rPr lang="fr-FR" b="1" dirty="0" err="1"/>
              <a:t>ComFORM</a:t>
            </a:r>
            <a:r>
              <a:rPr lang="fr-FR" b="1" dirty="0"/>
              <a:t> du </a:t>
            </a:r>
            <a:r>
              <a:rPr lang="fr-FR" b="1" dirty="0" smtClean="0"/>
              <a:t>5 Juin</a:t>
            </a:r>
            <a:endParaRPr lang="fr-FR" b="1" dirty="0"/>
          </a:p>
          <a:p>
            <a:r>
              <a:rPr lang="fr-FR" dirty="0" smtClean="0"/>
              <a:t>DEUST : Présentation &amp; Croisement</a:t>
            </a:r>
          </a:p>
          <a:p>
            <a:pPr lvl="1"/>
            <a:r>
              <a:rPr lang="fr-FR" b="1" dirty="0" err="1"/>
              <a:t>ComFORM</a:t>
            </a:r>
            <a:r>
              <a:rPr lang="fr-FR" b="1" dirty="0"/>
              <a:t> du </a:t>
            </a:r>
            <a:r>
              <a:rPr lang="fr-FR" b="1" dirty="0" smtClean="0"/>
              <a:t>19 Juin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rgbClr val="E46C0A"/>
                </a:solidFill>
              </a:rPr>
              <a:t>Echéancier de TRAVAIL </a:t>
            </a:r>
            <a:r>
              <a:rPr lang="fr-FR" sz="3600" b="1" smtClean="0">
                <a:solidFill>
                  <a:srgbClr val="E46C0A"/>
                </a:solidFill>
              </a:rPr>
              <a:t>jusqu’au dépôt</a:t>
            </a:r>
            <a:endParaRPr lang="fr-FR" sz="36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7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Bilan et perspectives département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État des lieux et attentes: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3300" dirty="0" smtClean="0"/>
              <a:t>4 axes de bilan et perspectives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Formation</a:t>
            </a:r>
          </a:p>
          <a:p>
            <a:pPr lvl="1"/>
            <a:r>
              <a:rPr lang="fr-FR" dirty="0" smtClean="0"/>
              <a:t>Recherche</a:t>
            </a:r>
          </a:p>
          <a:p>
            <a:pPr lvl="1"/>
            <a:r>
              <a:rPr lang="fr-FR" dirty="0" smtClean="0"/>
              <a:t>Acteurs externes: attentes, freins, intérêts conditions de partenariats</a:t>
            </a:r>
          </a:p>
          <a:p>
            <a:pPr lvl="1"/>
            <a:r>
              <a:rPr lang="fr-FR" dirty="0" smtClean="0"/>
              <a:t>Acteurs internes: compétences, attentes, intérêts, conditions de collaborations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sz="3300" dirty="0" smtClean="0"/>
              <a:t>au regard des solutions actuelles et de leur fonctionnalité </a:t>
            </a:r>
            <a:r>
              <a:rPr lang="fr-FR" dirty="0" smtClean="0"/>
              <a:t>(étudiants bien formés, personnel heureux, recherche d’excellence, plus value acteurs externes) </a:t>
            </a:r>
            <a:endParaRPr lang="fr-FR" dirty="0"/>
          </a:p>
          <a:p>
            <a:r>
              <a:rPr lang="fr-FR" dirty="0" smtClean="0"/>
              <a:t>Opportunités externes et internes</a:t>
            </a:r>
          </a:p>
          <a:p>
            <a:r>
              <a:rPr lang="fr-FR" dirty="0" smtClean="0"/>
              <a:t>Axes de développement</a:t>
            </a:r>
          </a:p>
          <a:p>
            <a:r>
              <a:rPr lang="fr-FR" dirty="0" smtClean="0"/>
              <a:t>Stratégies.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967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Outils de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r>
              <a:rPr lang="fr-FR" dirty="0"/>
              <a:t>Un lieu où trouver les documents nécessaires</a:t>
            </a:r>
            <a:r>
              <a:rPr lang="fr-FR" dirty="0" smtClean="0"/>
              <a:t>: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- intranet ufrstaps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788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Échéances générales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1- travail de bilan et perspectives par département, par formation,( par UE) : pour 13 Mai. </a:t>
            </a:r>
            <a:r>
              <a:rPr lang="fr-FR" dirty="0" err="1" smtClean="0"/>
              <a:t>Cf</a:t>
            </a:r>
            <a:r>
              <a:rPr lang="fr-FR" dirty="0" smtClean="0"/>
              <a:t> dates pascal)</a:t>
            </a:r>
          </a:p>
          <a:p>
            <a:r>
              <a:rPr lang="fr-FR" dirty="0" smtClean="0"/>
              <a:t>2- croisement des bilans départements et recherche, licences, formations pro, master: à finir pour 20 Juin.</a:t>
            </a:r>
          </a:p>
          <a:p>
            <a:pPr lvl="1"/>
            <a:r>
              <a:rPr lang="fr-FR" sz="3200" dirty="0"/>
              <a:t>Croisement politiques </a:t>
            </a:r>
            <a:r>
              <a:rPr lang="fr-FR" sz="3200" dirty="0" smtClean="0"/>
              <a:t>départements et recherche: </a:t>
            </a:r>
            <a:r>
              <a:rPr lang="fr-FR" sz="3200" dirty="0"/>
              <a:t>28 Mai</a:t>
            </a:r>
          </a:p>
          <a:p>
            <a:pPr lvl="1"/>
            <a:r>
              <a:rPr lang="fr-FR" sz="3200" dirty="0"/>
              <a:t>CPFP: 20 </a:t>
            </a:r>
            <a:r>
              <a:rPr lang="fr-FR" sz="3200" dirty="0" smtClean="0"/>
              <a:t>Juin?</a:t>
            </a:r>
            <a:endParaRPr lang="fr-FR" sz="3200" dirty="0" smtClean="0"/>
          </a:p>
          <a:p>
            <a:r>
              <a:rPr lang="fr-FR" dirty="0" smtClean="0"/>
              <a:t>3- formalisation projet: 4-5 Juillet et 8 Juillet.</a:t>
            </a:r>
          </a:p>
          <a:p>
            <a:r>
              <a:rPr lang="fr-FR" dirty="0" smtClean="0"/>
              <a:t>4- finalisation et validation projet UFR:</a:t>
            </a:r>
          </a:p>
          <a:p>
            <a:pPr lvl="1"/>
            <a:r>
              <a:rPr lang="fr-FR" sz="3200" dirty="0"/>
              <a:t>Fin septembre: conseil d’unité</a:t>
            </a:r>
          </a:p>
          <a:p>
            <a:pPr lvl="1"/>
            <a:r>
              <a:rPr lang="fr-FR" sz="3200" dirty="0"/>
              <a:t>Dépôt projet final: 15 Octobre</a:t>
            </a:r>
            <a:r>
              <a:rPr lang="fr-FR" sz="3200" dirty="0" smtClean="0"/>
              <a:t>.</a:t>
            </a:r>
            <a:endParaRPr lang="fr-FR" sz="3200" dirty="0"/>
          </a:p>
          <a:p>
            <a:r>
              <a:rPr lang="fr-FR" dirty="0" smtClean="0"/>
              <a:t>5- régulations, ajustement, validation projet université: </a:t>
            </a:r>
          </a:p>
          <a:p>
            <a:pPr lvl="1"/>
            <a:r>
              <a:rPr lang="fr-FR" sz="3200" dirty="0" smtClean="0"/>
              <a:t>Avril- mai 2015</a:t>
            </a:r>
          </a:p>
          <a:p>
            <a:r>
              <a:rPr lang="fr-FR" dirty="0" smtClean="0"/>
              <a:t>6- </a:t>
            </a:r>
            <a:r>
              <a:rPr lang="fr-FR" dirty="0"/>
              <a:t>opérationnalisation, recherche des meilleures </a:t>
            </a:r>
            <a:r>
              <a:rPr lang="fr-FR" dirty="0" smtClean="0"/>
              <a:t>solutions et décisions </a:t>
            </a:r>
          </a:p>
          <a:p>
            <a:pPr lvl="1"/>
            <a:r>
              <a:rPr lang="fr-FR" sz="3200" dirty="0" smtClean="0"/>
              <a:t>Jusqu’en juin 2016.</a:t>
            </a:r>
            <a:endParaRPr lang="fr-FR" sz="3200" dirty="0"/>
          </a:p>
          <a:p>
            <a:endParaRPr lang="fr-FR" dirty="0" smtClean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567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examens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Difficulté organisation et engagement de chacun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08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Rentrée des notes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Adresse </a:t>
            </a:r>
            <a:r>
              <a:rPr lang="fr-FR" dirty="0" err="1" smtClean="0"/>
              <a:t>univ</a:t>
            </a:r>
            <a:r>
              <a:rPr lang="fr-FR" dirty="0" smtClean="0"/>
              <a:t> nécessaire</a:t>
            </a:r>
          </a:p>
          <a:p>
            <a:r>
              <a:rPr lang="fr-FR" dirty="0" smtClean="0"/>
              <a:t>Mail de procédures envoyé</a:t>
            </a:r>
          </a:p>
          <a:p>
            <a:r>
              <a:rPr lang="fr-FR" dirty="0" smtClean="0"/>
              <a:t>obligation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09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HRS et responsabilité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des fonctions reconnues et des max possibles plus enveloppe UFR par l’université</a:t>
            </a:r>
          </a:p>
          <a:p>
            <a:r>
              <a:rPr lang="fr-FR" dirty="0"/>
              <a:t>Travail </a:t>
            </a:r>
            <a:r>
              <a:rPr lang="fr-FR" dirty="0" err="1"/>
              <a:t>comm</a:t>
            </a:r>
            <a:r>
              <a:rPr lang="fr-FR" dirty="0"/>
              <a:t> des </a:t>
            </a:r>
            <a:r>
              <a:rPr lang="fr-FR" dirty="0" smtClean="0"/>
              <a:t>personnels</a:t>
            </a:r>
          </a:p>
          <a:p>
            <a:pPr lvl="1"/>
            <a:r>
              <a:rPr lang="fr-FR" dirty="0" smtClean="0"/>
              <a:t>Définition de principes de répartition</a:t>
            </a:r>
          </a:p>
          <a:p>
            <a:pPr lvl="1"/>
            <a:r>
              <a:rPr lang="fr-FR" dirty="0" smtClean="0"/>
              <a:t>Attribution par fonction</a:t>
            </a:r>
          </a:p>
          <a:p>
            <a:r>
              <a:rPr lang="fr-FR" dirty="0" smtClean="0"/>
              <a:t>validation CU.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89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Informations diverses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Appel à projet.</a:t>
            </a:r>
          </a:p>
          <a:p>
            <a:r>
              <a:rPr lang="fr-FR" dirty="0" smtClean="0"/>
              <a:t>Rangement matériel </a:t>
            </a:r>
          </a:p>
          <a:p>
            <a:r>
              <a:rPr lang="fr-FR" dirty="0" smtClean="0"/>
              <a:t>Vestiaire profs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263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Questions diverses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Ordre du jour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1845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Orientations politiques et stratégiques</a:t>
            </a:r>
          </a:p>
          <a:p>
            <a:pPr>
              <a:buFontTx/>
              <a:buChar char="-"/>
            </a:pPr>
            <a:r>
              <a:rPr lang="fr-FR" dirty="0" smtClean="0"/>
              <a:t>Méthodes de travail et organisation du travail quinquennal</a:t>
            </a:r>
          </a:p>
          <a:p>
            <a:pPr>
              <a:buFontTx/>
              <a:buChar char="-"/>
            </a:pPr>
            <a:r>
              <a:rPr lang="fr-FR" dirty="0" smtClean="0"/>
              <a:t>Méthodes de travail et outils formation</a:t>
            </a:r>
          </a:p>
          <a:p>
            <a:pPr>
              <a:buFontTx/>
              <a:buChar char="-"/>
            </a:pPr>
            <a:r>
              <a:rPr lang="fr-FR" dirty="0" smtClean="0"/>
              <a:t>Examens</a:t>
            </a:r>
          </a:p>
          <a:p>
            <a:pPr>
              <a:buFontTx/>
              <a:buChar char="-"/>
            </a:pPr>
            <a:r>
              <a:rPr lang="fr-FR" dirty="0" smtClean="0"/>
              <a:t>Saisie des notes</a:t>
            </a:r>
          </a:p>
          <a:p>
            <a:pPr>
              <a:buFontTx/>
              <a:buChar char="-"/>
            </a:pPr>
            <a:r>
              <a:rPr lang="fr-FR" dirty="0" smtClean="0"/>
              <a:t>HRS</a:t>
            </a:r>
          </a:p>
          <a:p>
            <a:pPr>
              <a:buFontTx/>
              <a:buChar char="-"/>
            </a:pPr>
            <a:r>
              <a:rPr lang="fr-FR" dirty="0" smtClean="0"/>
              <a:t>Informations et Questions diverses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495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Orientations politiques et </a:t>
            </a:r>
            <a:r>
              <a:rPr lang="fr-FR" dirty="0" smtClean="0"/>
              <a:t>stratégiques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situation ufrstaps</a:t>
            </a:r>
          </a:p>
          <a:p>
            <a:r>
              <a:rPr lang="fr-FR" dirty="0" smtClean="0"/>
              <a:t>Une position fragile: un carrefour et des risques</a:t>
            </a:r>
          </a:p>
          <a:p>
            <a:r>
              <a:rPr lang="fr-FR" dirty="0" smtClean="0"/>
              <a:t>Jouer individuel ou jouer collectif?</a:t>
            </a:r>
          </a:p>
          <a:p>
            <a:pPr lvl="1"/>
            <a:r>
              <a:rPr lang="fr-FR" dirty="0" smtClean="0"/>
              <a:t>Maintenir, renforcer, diversifier</a:t>
            </a:r>
          </a:p>
          <a:p>
            <a:pPr lvl="1"/>
            <a:r>
              <a:rPr lang="fr-FR" dirty="0" smtClean="0"/>
              <a:t>Allonger le temps d’appropriation des compétences et répartir le travail</a:t>
            </a:r>
          </a:p>
          <a:p>
            <a:pPr lvl="1"/>
            <a:r>
              <a:rPr lang="fr-FR" dirty="0" smtClean="0"/>
              <a:t>Partager et mieux vivre au travail.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06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4213" y="1340768"/>
            <a:ext cx="77724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b="1" dirty="0" smtClean="0">
                <a:solidFill>
                  <a:srgbClr val="E46C0A"/>
                </a:solidFill>
              </a:rPr>
              <a:t>Futur CONTRAT FORMATION 2016-2020 :</a:t>
            </a:r>
          </a:p>
          <a:p>
            <a:r>
              <a:rPr lang="fr-FR" sz="5400" b="1" dirty="0" smtClean="0">
                <a:solidFill>
                  <a:srgbClr val="E46C0A"/>
                </a:solidFill>
              </a:rPr>
              <a:t/>
            </a:r>
            <a:br>
              <a:rPr lang="fr-FR" sz="5400" b="1" dirty="0" smtClean="0">
                <a:solidFill>
                  <a:srgbClr val="E46C0A"/>
                </a:solidFill>
              </a:rPr>
            </a:br>
            <a:r>
              <a:rPr lang="fr-FR" sz="5400" b="1" dirty="0" smtClean="0">
                <a:solidFill>
                  <a:srgbClr val="E46C0A"/>
                </a:solidFill>
              </a:rPr>
              <a:t>Calendrier LYON 1.</a:t>
            </a:r>
            <a:endParaRPr lang="fr-FR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45771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768903"/>
              </p:ext>
            </p:extLst>
          </p:nvPr>
        </p:nvGraphicFramePr>
        <p:xfrm>
          <a:off x="906188" y="804438"/>
          <a:ext cx="7352987" cy="3893938"/>
        </p:xfrm>
        <a:graphic>
          <a:graphicData uri="http://schemas.openxmlformats.org/drawingml/2006/table">
            <a:tbl>
              <a:tblPr firstRow="1" firstCol="1" bandRow="1"/>
              <a:tblGrid>
                <a:gridCol w="2213115"/>
                <a:gridCol w="5139872"/>
              </a:tblGrid>
              <a:tr h="2976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Phase 2 – EVALUATION Maquettes ACTUELLES – HCERES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 Mars 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Evaluation croisée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Retour </a:t>
                      </a: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 expertises à LYON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 Mars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Retour des expertises en STAPS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 Avril – 20 Mai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CSLMD – Analyse + Synthèse des expertises en Groupe de Travail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STAPS – Rédaction des dossiers définitifs d’évaluation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Juin 2014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Retour des dossiers définitifs à LYON 1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 Juillet 2014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CEVU – VALIDATION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Septembre au 15 Octobre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Dépôt des dossiers sur le site PELICAN de l’HCERES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Février - Mars 2015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FR" sz="1400" b="1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fr-F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Retour de l’évaluation de l’HCERES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Envoi des rapports préliminaires + Traitement des éventuelles demandes de corrections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545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Avril 2015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fr-FR" sz="1400" b="1" baseline="30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ième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Retour de l’évaluation de l’HCERES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Envoi des rapports définitifs à Lyon 1 + DGESIP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267744" y="5373216"/>
            <a:ext cx="4834880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 smtClean="0"/>
              <a:t>Échéance = </a:t>
            </a:r>
            <a:r>
              <a:rPr lang="fr-FR" sz="2400" b="1" dirty="0" smtClean="0"/>
              <a:t>2 Juin 2014</a:t>
            </a:r>
          </a:p>
        </p:txBody>
      </p:sp>
    </p:spTree>
    <p:extLst>
      <p:ext uri="{BB962C8B-B14F-4D97-AF65-F5344CB8AC3E}">
        <p14:creationId xmlns:p14="http://schemas.microsoft.com/office/powerpoint/2010/main" val="184347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255936"/>
              </p:ext>
            </p:extLst>
          </p:nvPr>
        </p:nvGraphicFramePr>
        <p:xfrm>
          <a:off x="763036" y="620688"/>
          <a:ext cx="7704856" cy="4575609"/>
        </p:xfrm>
        <a:graphic>
          <a:graphicData uri="http://schemas.openxmlformats.org/drawingml/2006/table">
            <a:tbl>
              <a:tblPr firstRow="1" firstCol="1" bandRow="1"/>
              <a:tblGrid>
                <a:gridCol w="2319021"/>
                <a:gridCol w="5385835"/>
              </a:tblGrid>
              <a:tr h="3456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Phase 3 – CREATION des FUTURES Maquettes – LYON 1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 Février 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CSLMD – 1</a:t>
                      </a:r>
                      <a:r>
                        <a:rPr lang="fr-FR" sz="16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ère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réunion de Cadrage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 Mars 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Rencontre VP-CEVU avec les Directeurs de Composantes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Mars 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CSLMD – 2</a:t>
                      </a:r>
                      <a:r>
                        <a:rPr lang="fr-FR" sz="16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ième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réunion de Cadrage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 Avril 2014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CEVU – Validation du Cadrage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Avril – Mai – Juin – Juillet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Début Septembre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STAPS – Réflexion + Rédaction des futures maquettes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ComFORM</a:t>
                      </a:r>
                      <a:r>
                        <a:rPr lang="fr-FR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de Septembre – Validation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Début Octobre 2014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CU STAPS – Validation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 Octobre 2014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Retour des dossiers à LYON 1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Novembre – Décembre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CSLMD – Analyse des dossiers en Groupe de Travail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Janvier 2015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CEVU – Analyse et Validation des retours du CSLMD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Février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Examens des dossiers d’habilitation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Avril / Mai 2015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Dépôt du dossier d’Accréditation à la DGESIP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267744" y="5488632"/>
            <a:ext cx="4834880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 smtClean="0"/>
              <a:t>Échéance = </a:t>
            </a:r>
            <a:r>
              <a:rPr lang="fr-FR" sz="2400" b="1" dirty="0" smtClean="0"/>
              <a:t>15 </a:t>
            </a:r>
            <a:r>
              <a:rPr lang="fr-FR" sz="2400" b="1" dirty="0" err="1" smtClean="0"/>
              <a:t>Ocotbre</a:t>
            </a:r>
            <a:r>
              <a:rPr lang="fr-FR" sz="2400" b="1" dirty="0" smtClean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13156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4213" y="1340768"/>
            <a:ext cx="77724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b="1" dirty="0" smtClean="0">
                <a:solidFill>
                  <a:srgbClr val="E46C0A"/>
                </a:solidFill>
              </a:rPr>
              <a:t>Futur CONTRAT FORMATION 2016-2020 :</a:t>
            </a:r>
          </a:p>
          <a:p>
            <a:r>
              <a:rPr lang="fr-FR" sz="5400" b="1" dirty="0" smtClean="0">
                <a:solidFill>
                  <a:srgbClr val="E46C0A"/>
                </a:solidFill>
              </a:rPr>
              <a:t/>
            </a:r>
            <a:br>
              <a:rPr lang="fr-FR" sz="5400" b="1" dirty="0" smtClean="0">
                <a:solidFill>
                  <a:srgbClr val="E46C0A"/>
                </a:solidFill>
              </a:rPr>
            </a:br>
            <a:r>
              <a:rPr lang="fr-FR" sz="5400" b="1" dirty="0" smtClean="0">
                <a:solidFill>
                  <a:srgbClr val="E46C0A"/>
                </a:solidFill>
              </a:rPr>
              <a:t>Organisation &amp; Méthodes de travail.</a:t>
            </a:r>
            <a:endParaRPr lang="fr-FR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184347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68727"/>
            <a:ext cx="8229600" cy="1812201"/>
          </a:xfrm>
        </p:spPr>
        <p:txBody>
          <a:bodyPr>
            <a:normAutofit/>
          </a:bodyPr>
          <a:lstStyle/>
          <a:p>
            <a:r>
              <a:rPr lang="fr-FR" sz="2400" dirty="0" smtClean="0"/>
              <a:t>Faire un </a:t>
            </a:r>
            <a:r>
              <a:rPr lang="fr-FR" sz="2400" dirty="0"/>
              <a:t>travail de bilan et </a:t>
            </a:r>
            <a:r>
              <a:rPr lang="fr-FR" sz="2400" dirty="0" smtClean="0"/>
              <a:t>de perspectives séparés (par équipe pédagogique)</a:t>
            </a:r>
          </a:p>
          <a:p>
            <a:r>
              <a:rPr lang="fr-FR" sz="2400" dirty="0" smtClean="0"/>
              <a:t>Faire un travail de croisement des bilans pour construction projet commun (groupe Responsables </a:t>
            </a:r>
            <a:r>
              <a:rPr lang="fr-FR" sz="2400" dirty="0" err="1" smtClean="0"/>
              <a:t>Pédas</a:t>
            </a:r>
            <a:r>
              <a:rPr lang="fr-FR" sz="2400" dirty="0" smtClean="0"/>
              <a:t> et </a:t>
            </a:r>
            <a:r>
              <a:rPr lang="fr-FR" sz="2400" dirty="0" err="1" smtClean="0"/>
              <a:t>ComFORM</a:t>
            </a:r>
            <a:r>
              <a:rPr lang="fr-FR" sz="2400" dirty="0" smtClean="0"/>
              <a:t>).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86" y="404664"/>
            <a:ext cx="7711766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1. A COURT / MOYEN terme = Juillet et 15 Octobre 2015 (Lyon 1)</a:t>
            </a:r>
            <a:endParaRPr lang="fr-FR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39552" y="3645024"/>
            <a:ext cx="8229600" cy="1698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/>
              <a:t>OPERATIONNALISATION et Organisation des futures maquettes</a:t>
            </a:r>
          </a:p>
          <a:p>
            <a:r>
              <a:rPr lang="fr-FR" sz="2400" b="1" dirty="0" smtClean="0"/>
              <a:t>2 ans </a:t>
            </a:r>
            <a:r>
              <a:rPr lang="fr-FR" sz="2400" dirty="0" smtClean="0"/>
              <a:t>pour réfléchir sur la mise en œuvre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5496" y="3068960"/>
            <a:ext cx="7711766" cy="42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2. A LONG terme = Septembre 2016 – 1</a:t>
            </a:r>
            <a:r>
              <a:rPr lang="fr-FR" sz="2000" b="1" baseline="30000" dirty="0" smtClean="0">
                <a:solidFill>
                  <a:srgbClr val="0000FF"/>
                </a:solidFill>
                <a:sym typeface="Wingdings"/>
              </a:rPr>
              <a:t>ère</a:t>
            </a:r>
            <a:r>
              <a:rPr lang="fr-FR" sz="2000" b="1" dirty="0" smtClean="0">
                <a:solidFill>
                  <a:srgbClr val="0000FF"/>
                </a:solidFill>
                <a:sym typeface="Wingdings"/>
              </a:rPr>
              <a:t> année du futur contrat</a:t>
            </a:r>
            <a:endParaRPr lang="fr-FR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152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E46C0A"/>
                </a:solidFill>
              </a:rPr>
              <a:t>Outils de Travail</a:t>
            </a:r>
            <a:endParaRPr lang="fr-FR" sz="3600" b="1" dirty="0">
              <a:solidFill>
                <a:srgbClr val="E46C0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/>
          <a:lstStyle/>
          <a:p>
            <a:r>
              <a:rPr lang="fr-FR" dirty="0" smtClean="0"/>
              <a:t>Un même cadre de présentation minimal:</a:t>
            </a:r>
          </a:p>
          <a:p>
            <a:pPr lvl="1"/>
            <a:r>
              <a:rPr lang="fr-FR" dirty="0" smtClean="0"/>
              <a:t>Points faibles et problèmes</a:t>
            </a:r>
          </a:p>
          <a:p>
            <a:pPr lvl="1"/>
            <a:r>
              <a:rPr lang="fr-FR" dirty="0" smtClean="0"/>
              <a:t>Points forts</a:t>
            </a:r>
          </a:p>
          <a:p>
            <a:pPr lvl="1"/>
            <a:r>
              <a:rPr lang="fr-FR" dirty="0" smtClean="0"/>
              <a:t>Acteurs externes concernés et possibles</a:t>
            </a:r>
          </a:p>
          <a:p>
            <a:pPr lvl="1"/>
            <a:r>
              <a:rPr lang="fr-FR" dirty="0" smtClean="0"/>
              <a:t>Acteurs internes concernés et possibles</a:t>
            </a:r>
          </a:p>
          <a:p>
            <a:pPr lvl="1"/>
            <a:r>
              <a:rPr lang="fr-FR" dirty="0" smtClean="0"/>
              <a:t>Opportunités et axes de développement</a:t>
            </a:r>
          </a:p>
          <a:p>
            <a:pPr lvl="1"/>
            <a:r>
              <a:rPr lang="fr-FR" dirty="0" smtClean="0"/>
              <a:t>UE envisagées (par compétences)</a:t>
            </a:r>
            <a:endParaRPr lang="fr-FR" dirty="0"/>
          </a:p>
          <a:p>
            <a:r>
              <a:rPr lang="fr-FR" dirty="0" smtClean="0"/>
              <a:t>Un outil plus complet tout fait disponible pour ceux qui le veulent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62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948</Words>
  <Application>Microsoft Macintosh PowerPoint</Application>
  <PresentationFormat>Présentation à l'écran (4:3)</PresentationFormat>
  <Paragraphs>177</Paragraphs>
  <Slides>19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AG du 8 Avril 2014</vt:lpstr>
      <vt:lpstr>Ordre du jour</vt:lpstr>
      <vt:lpstr>Orientations politiques et stratégiques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Outils de Travail</vt:lpstr>
      <vt:lpstr>Présentation PowerPoint</vt:lpstr>
      <vt:lpstr>Présentation PowerPoint</vt:lpstr>
      <vt:lpstr>Bilan et perspectives département</vt:lpstr>
      <vt:lpstr>Outils de travail</vt:lpstr>
      <vt:lpstr>Échéances générales</vt:lpstr>
      <vt:lpstr>examens</vt:lpstr>
      <vt:lpstr>Rentrée des notes</vt:lpstr>
      <vt:lpstr>HRS et responsabilité</vt:lpstr>
      <vt:lpstr>Informations diverses</vt:lpstr>
      <vt:lpstr>Questions diverses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budget de l’UFR STAPS</dc:title>
  <dc:creator>FANTON SYLVIE</dc:creator>
  <cp:lastModifiedBy>Utilisateur de la version d'évaluation de Office 200</cp:lastModifiedBy>
  <cp:revision>74</cp:revision>
  <cp:lastPrinted>2014-04-07T17:38:45Z</cp:lastPrinted>
  <dcterms:created xsi:type="dcterms:W3CDTF">2013-09-24T10:46:57Z</dcterms:created>
  <dcterms:modified xsi:type="dcterms:W3CDTF">2014-04-21T16:21:13Z</dcterms:modified>
</cp:coreProperties>
</file>