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69" r:id="rId3"/>
    <p:sldId id="442" r:id="rId4"/>
    <p:sldId id="443" r:id="rId5"/>
    <p:sldId id="444" r:id="rId6"/>
    <p:sldId id="445" r:id="rId7"/>
    <p:sldId id="446" r:id="rId8"/>
    <p:sldId id="447" r:id="rId9"/>
  </p:sldIdLst>
  <p:sldSz cx="9144000" cy="6858000" type="screen4x3"/>
  <p:notesSz cx="6799263" cy="9929813"/>
  <p:custDataLst>
    <p:tags r:id="rId13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675" autoAdjust="0"/>
  </p:normalViewPr>
  <p:slideViewPr>
    <p:cSldViewPr>
      <p:cViewPr>
        <p:scale>
          <a:sx n="110" d="100"/>
          <a:sy n="110" d="100"/>
        </p:scale>
        <p:origin x="-4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ECA52D-4CF2-4712-919C-D3F84C2A37A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4FB0AE7-D7D5-49BD-BB91-6BD4F9E81ED8}">
      <dgm:prSet phldrT="[Texte]"/>
      <dgm:spPr>
        <a:solidFill>
          <a:srgbClr val="FFFF66"/>
        </a:solidFill>
        <a:ln>
          <a:solidFill>
            <a:srgbClr val="FFFF66"/>
          </a:solidFill>
        </a:ln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1</a:t>
          </a:r>
          <a:endParaRPr lang="fr-FR" b="1" dirty="0">
            <a:solidFill>
              <a:schemeClr val="tx1"/>
            </a:solidFill>
          </a:endParaRPr>
        </a:p>
      </dgm:t>
    </dgm:pt>
    <dgm:pt modelId="{C26446ED-9048-47AE-A20B-D6CAE5C1002F}" type="parTrans" cxnId="{B1DEF820-0BA3-4A75-9760-509EA3A0287A}">
      <dgm:prSet/>
      <dgm:spPr/>
      <dgm:t>
        <a:bodyPr/>
        <a:lstStyle/>
        <a:p>
          <a:endParaRPr lang="fr-FR"/>
        </a:p>
      </dgm:t>
    </dgm:pt>
    <dgm:pt modelId="{C6CA5640-BFAA-4AC9-9B19-58D5280DDFB8}" type="sibTrans" cxnId="{B1DEF820-0BA3-4A75-9760-509EA3A0287A}">
      <dgm:prSet/>
      <dgm:spPr/>
      <dgm:t>
        <a:bodyPr/>
        <a:lstStyle/>
        <a:p>
          <a:endParaRPr lang="fr-FR"/>
        </a:p>
      </dgm:t>
    </dgm:pt>
    <dgm:pt modelId="{032A77DC-6C42-4ECC-A376-4A5190C24218}">
      <dgm:prSet phldrT="[Texte]" custT="1"/>
      <dgm:spPr>
        <a:ln>
          <a:solidFill>
            <a:srgbClr val="FFFF66"/>
          </a:solidFill>
        </a:ln>
      </dgm:spPr>
      <dgm:t>
        <a:bodyPr/>
        <a:lstStyle/>
        <a:p>
          <a:r>
            <a:rPr lang="fr-FR" sz="2400" b="1" dirty="0" smtClean="0"/>
            <a:t>Evaluation HCERES</a:t>
          </a:r>
          <a:endParaRPr lang="fr-FR" sz="2400" b="1" dirty="0"/>
        </a:p>
      </dgm:t>
    </dgm:pt>
    <dgm:pt modelId="{FD07572A-03FB-49A4-B896-34AC8F07DFB7}" type="parTrans" cxnId="{6FAFF10A-38D0-4316-997F-1221155E95E3}">
      <dgm:prSet/>
      <dgm:spPr/>
      <dgm:t>
        <a:bodyPr/>
        <a:lstStyle/>
        <a:p>
          <a:endParaRPr lang="fr-FR"/>
        </a:p>
      </dgm:t>
    </dgm:pt>
    <dgm:pt modelId="{466E74FE-7546-438E-9404-42B53B38D7BF}" type="sibTrans" cxnId="{6FAFF10A-38D0-4316-997F-1221155E95E3}">
      <dgm:prSet/>
      <dgm:spPr/>
      <dgm:t>
        <a:bodyPr/>
        <a:lstStyle/>
        <a:p>
          <a:endParaRPr lang="fr-FR"/>
        </a:p>
      </dgm:t>
    </dgm:pt>
    <dgm:pt modelId="{BB5A7C9E-707B-4E7D-9656-BAF4B81A69A8}">
      <dgm:prSet phldrT="[Texte]" custT="1"/>
      <dgm:spPr>
        <a:ln>
          <a:solidFill>
            <a:srgbClr val="FFFF66"/>
          </a:solidFill>
        </a:ln>
      </dgm:spPr>
      <dgm:t>
        <a:bodyPr/>
        <a:lstStyle/>
        <a:p>
          <a:r>
            <a:rPr lang="fr-FR" sz="2000" dirty="0" smtClean="0"/>
            <a:t>Maquettes actuelles </a:t>
          </a:r>
          <a:r>
            <a:rPr lang="fr-FR" sz="2000" smtClean="0"/>
            <a:t>– 15 Oct. 2014</a:t>
          </a:r>
          <a:endParaRPr lang="fr-FR" sz="2000" dirty="0"/>
        </a:p>
      </dgm:t>
    </dgm:pt>
    <dgm:pt modelId="{CB75F0E9-D86A-41B9-9C55-ACB72804AB07}" type="parTrans" cxnId="{C1420447-7F00-43EA-8C5A-B73C850E62D3}">
      <dgm:prSet/>
      <dgm:spPr/>
      <dgm:t>
        <a:bodyPr/>
        <a:lstStyle/>
        <a:p>
          <a:endParaRPr lang="fr-FR"/>
        </a:p>
      </dgm:t>
    </dgm:pt>
    <dgm:pt modelId="{F95D52A8-2F40-4FBB-AC26-2CE0E2062908}" type="sibTrans" cxnId="{C1420447-7F00-43EA-8C5A-B73C850E62D3}">
      <dgm:prSet/>
      <dgm:spPr/>
      <dgm:t>
        <a:bodyPr/>
        <a:lstStyle/>
        <a:p>
          <a:endParaRPr lang="fr-FR"/>
        </a:p>
      </dgm:t>
    </dgm:pt>
    <dgm:pt modelId="{82B19B4E-8A4A-43DF-895F-ACE1A0E50A15}">
      <dgm:prSet phldrT="[Texte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2</a:t>
          </a:r>
          <a:endParaRPr lang="fr-FR" b="1" dirty="0">
            <a:solidFill>
              <a:schemeClr val="tx1"/>
            </a:solidFill>
          </a:endParaRPr>
        </a:p>
      </dgm:t>
    </dgm:pt>
    <dgm:pt modelId="{BF633025-7BEA-4981-9080-9E283A4AC409}" type="parTrans" cxnId="{F7EF9362-352D-43A2-98ED-5E091E420F19}">
      <dgm:prSet/>
      <dgm:spPr/>
      <dgm:t>
        <a:bodyPr/>
        <a:lstStyle/>
        <a:p>
          <a:endParaRPr lang="fr-FR"/>
        </a:p>
      </dgm:t>
    </dgm:pt>
    <dgm:pt modelId="{F786F4BC-A9D5-400A-95D3-48C297DE4A4C}" type="sibTrans" cxnId="{F7EF9362-352D-43A2-98ED-5E091E420F19}">
      <dgm:prSet/>
      <dgm:spPr/>
      <dgm:t>
        <a:bodyPr/>
        <a:lstStyle/>
        <a:p>
          <a:endParaRPr lang="fr-FR"/>
        </a:p>
      </dgm:t>
    </dgm:pt>
    <dgm:pt modelId="{C40E5450-471F-4A60-8B0C-48B98D4321D9}">
      <dgm:prSet phldrT="[Texte]" custT="1"/>
      <dgm:spPr>
        <a:ln>
          <a:solidFill>
            <a:srgbClr val="FFC000"/>
          </a:solidFill>
        </a:ln>
      </dgm:spPr>
      <dgm:t>
        <a:bodyPr/>
        <a:lstStyle/>
        <a:p>
          <a:r>
            <a:rPr lang="fr-FR" sz="2400" b="1" dirty="0" smtClean="0"/>
            <a:t>Validation par LYON 1</a:t>
          </a:r>
          <a:endParaRPr lang="fr-FR" sz="2400" b="1" dirty="0"/>
        </a:p>
      </dgm:t>
    </dgm:pt>
    <dgm:pt modelId="{55626066-9881-4FB0-A155-C97F4B48BAB8}" type="parTrans" cxnId="{CD5CFD38-266A-4C6B-9EE9-B20EB6363937}">
      <dgm:prSet/>
      <dgm:spPr/>
      <dgm:t>
        <a:bodyPr/>
        <a:lstStyle/>
        <a:p>
          <a:endParaRPr lang="fr-FR"/>
        </a:p>
      </dgm:t>
    </dgm:pt>
    <dgm:pt modelId="{75DCFF3A-0689-4DF8-B3C3-5D8CF530A0A4}" type="sibTrans" cxnId="{CD5CFD38-266A-4C6B-9EE9-B20EB6363937}">
      <dgm:prSet/>
      <dgm:spPr/>
      <dgm:t>
        <a:bodyPr/>
        <a:lstStyle/>
        <a:p>
          <a:endParaRPr lang="fr-FR"/>
        </a:p>
      </dgm:t>
    </dgm:pt>
    <dgm:pt modelId="{A886DCAE-B709-4A17-857E-816187545D5D}">
      <dgm:prSet phldrT="[Texte]" custT="1"/>
      <dgm:spPr>
        <a:ln>
          <a:solidFill>
            <a:srgbClr val="FFC000"/>
          </a:solidFill>
        </a:ln>
      </dgm:spPr>
      <dgm:t>
        <a:bodyPr/>
        <a:lstStyle/>
        <a:p>
          <a:r>
            <a:rPr lang="fr-FR" sz="2000" dirty="0" smtClean="0"/>
            <a:t>Nouvelles maquettes </a:t>
          </a:r>
          <a:r>
            <a:rPr lang="fr-FR" sz="2000" smtClean="0"/>
            <a:t>– Juillet </a:t>
          </a:r>
          <a:r>
            <a:rPr lang="fr-FR" sz="2000" dirty="0" smtClean="0"/>
            <a:t>2015</a:t>
          </a:r>
          <a:endParaRPr lang="fr-FR" sz="2000" dirty="0"/>
        </a:p>
      </dgm:t>
    </dgm:pt>
    <dgm:pt modelId="{620B5A2A-B397-46D0-AEAA-D768C4B95BD6}" type="parTrans" cxnId="{388A69E4-1045-4157-B4B9-C0D57F3586F2}">
      <dgm:prSet/>
      <dgm:spPr/>
      <dgm:t>
        <a:bodyPr/>
        <a:lstStyle/>
        <a:p>
          <a:endParaRPr lang="fr-FR"/>
        </a:p>
      </dgm:t>
    </dgm:pt>
    <dgm:pt modelId="{65192F35-D3E5-40A7-8935-9DDFE0C42271}" type="sibTrans" cxnId="{388A69E4-1045-4157-B4B9-C0D57F3586F2}">
      <dgm:prSet/>
      <dgm:spPr/>
      <dgm:t>
        <a:bodyPr/>
        <a:lstStyle/>
        <a:p>
          <a:endParaRPr lang="fr-FR"/>
        </a:p>
      </dgm:t>
    </dgm:pt>
    <dgm:pt modelId="{77E9619E-B7F6-4E93-8DE2-7F401745CCC0}">
      <dgm:prSet phldrT="[Texte]" custT="1"/>
      <dgm:spPr>
        <a:ln>
          <a:solidFill>
            <a:srgbClr val="FF0000"/>
          </a:solidFill>
        </a:ln>
      </dgm:spPr>
      <dgm:t>
        <a:bodyPr/>
        <a:lstStyle/>
        <a:p>
          <a:r>
            <a:rPr lang="fr-FR" sz="2400" b="1" dirty="0" smtClean="0"/>
            <a:t>Validation / Accréditation DGESIP</a:t>
          </a:r>
          <a:endParaRPr lang="fr-FR" sz="2400" b="1" dirty="0"/>
        </a:p>
      </dgm:t>
    </dgm:pt>
    <dgm:pt modelId="{A21B8203-522A-49BF-963B-D6BD0552D779}" type="parTrans" cxnId="{A2D11AAF-5E1E-4EEA-B86B-28BB5F508EB1}">
      <dgm:prSet/>
      <dgm:spPr/>
      <dgm:t>
        <a:bodyPr/>
        <a:lstStyle/>
        <a:p>
          <a:endParaRPr lang="fr-FR"/>
        </a:p>
      </dgm:t>
    </dgm:pt>
    <dgm:pt modelId="{38229B32-F0C2-424B-848A-E7B3C495445E}" type="sibTrans" cxnId="{A2D11AAF-5E1E-4EEA-B86B-28BB5F508EB1}">
      <dgm:prSet/>
      <dgm:spPr/>
      <dgm:t>
        <a:bodyPr/>
        <a:lstStyle/>
        <a:p>
          <a:endParaRPr lang="fr-FR"/>
        </a:p>
      </dgm:t>
    </dgm:pt>
    <dgm:pt modelId="{01ACB041-5F1F-4B1D-8C39-C85849E2F495}">
      <dgm:prSet phldrT="[Texte]" custT="1"/>
      <dgm:spPr>
        <a:ln>
          <a:solidFill>
            <a:srgbClr val="FF0000"/>
          </a:solidFill>
        </a:ln>
      </dgm:spPr>
      <dgm:t>
        <a:bodyPr/>
        <a:lstStyle/>
        <a:p>
          <a:r>
            <a:rPr lang="fr-FR" sz="2000" dirty="0" smtClean="0"/>
            <a:t>Dépôt du dossier Lyon 1 = </a:t>
          </a:r>
          <a:r>
            <a:rPr lang="fr-FR" sz="2000" b="0" dirty="0" smtClean="0">
              <a:solidFill>
                <a:schemeClr val="tx1"/>
              </a:solidFill>
            </a:rPr>
            <a:t>Sep. 2015</a:t>
          </a:r>
          <a:endParaRPr lang="fr-FR" sz="2000" b="0" dirty="0">
            <a:solidFill>
              <a:schemeClr val="tx1"/>
            </a:solidFill>
          </a:endParaRPr>
        </a:p>
      </dgm:t>
    </dgm:pt>
    <dgm:pt modelId="{E1525FDC-3D32-4B33-A05D-C97AA27D336B}" type="parTrans" cxnId="{C636AA40-F9AB-4E48-A3CF-F35F6B63ECF8}">
      <dgm:prSet/>
      <dgm:spPr/>
      <dgm:t>
        <a:bodyPr/>
        <a:lstStyle/>
        <a:p>
          <a:endParaRPr lang="fr-FR"/>
        </a:p>
      </dgm:t>
    </dgm:pt>
    <dgm:pt modelId="{2207E2E7-1327-45B2-8F25-8CB0A68ACC50}" type="sibTrans" cxnId="{C636AA40-F9AB-4E48-A3CF-F35F6B63ECF8}">
      <dgm:prSet/>
      <dgm:spPr/>
      <dgm:t>
        <a:bodyPr/>
        <a:lstStyle/>
        <a:p>
          <a:endParaRPr lang="fr-FR"/>
        </a:p>
      </dgm:t>
    </dgm:pt>
    <dgm:pt modelId="{586B1565-AE8D-4936-A107-FDC186367BB7}">
      <dgm:prSet phldrT="[Texte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3</a:t>
          </a:r>
          <a:endParaRPr lang="fr-FR" b="1" dirty="0">
            <a:solidFill>
              <a:schemeClr val="tx1"/>
            </a:solidFill>
          </a:endParaRPr>
        </a:p>
      </dgm:t>
    </dgm:pt>
    <dgm:pt modelId="{3776F3AA-DDAB-4337-A4F1-D8C16AC4C1E0}" type="sibTrans" cxnId="{E8130F6E-3ADE-4D98-BB50-1933D8D0ED44}">
      <dgm:prSet/>
      <dgm:spPr/>
      <dgm:t>
        <a:bodyPr/>
        <a:lstStyle/>
        <a:p>
          <a:endParaRPr lang="fr-FR"/>
        </a:p>
      </dgm:t>
    </dgm:pt>
    <dgm:pt modelId="{A318F07C-8757-4E4D-8401-5ACD737DEC85}" type="parTrans" cxnId="{E8130F6E-3ADE-4D98-BB50-1933D8D0ED44}">
      <dgm:prSet/>
      <dgm:spPr/>
      <dgm:t>
        <a:bodyPr/>
        <a:lstStyle/>
        <a:p>
          <a:endParaRPr lang="fr-FR"/>
        </a:p>
      </dgm:t>
    </dgm:pt>
    <dgm:pt modelId="{B4BA5175-87D8-4B38-BA37-7DDA9E13724B}" type="pres">
      <dgm:prSet presAssocID="{8DECA52D-4CF2-4712-919C-D3F84C2A37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59A0008-F29D-4B2A-B05C-018C2B48FCFA}" type="pres">
      <dgm:prSet presAssocID="{14FB0AE7-D7D5-49BD-BB91-6BD4F9E81ED8}" presName="composite" presStyleCnt="0"/>
      <dgm:spPr/>
    </dgm:pt>
    <dgm:pt modelId="{4C0681D1-D424-458C-8CF2-3356ADA9372A}" type="pres">
      <dgm:prSet presAssocID="{14FB0AE7-D7D5-49BD-BB91-6BD4F9E81E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41F713-0186-49B3-918B-8BAB80D64B5B}" type="pres">
      <dgm:prSet presAssocID="{14FB0AE7-D7D5-49BD-BB91-6BD4F9E81ED8}" presName="descendantText" presStyleLbl="alignAcc1" presStyleIdx="0" presStyleCnt="3" custScaleY="1057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42230E-EA1D-40E3-83B6-D5D854C49B3A}" type="pres">
      <dgm:prSet presAssocID="{C6CA5640-BFAA-4AC9-9B19-58D5280DDFB8}" presName="sp" presStyleCnt="0"/>
      <dgm:spPr/>
    </dgm:pt>
    <dgm:pt modelId="{A4FDB13A-C9A0-4191-87A3-205BC0497962}" type="pres">
      <dgm:prSet presAssocID="{82B19B4E-8A4A-43DF-895F-ACE1A0E50A15}" presName="composite" presStyleCnt="0"/>
      <dgm:spPr/>
    </dgm:pt>
    <dgm:pt modelId="{D93C9D31-06B5-4F25-94D9-89FFB6BEEE1A}" type="pres">
      <dgm:prSet presAssocID="{82B19B4E-8A4A-43DF-895F-ACE1A0E50A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C9FBF7-1563-40FE-A309-0630C5D524DA}" type="pres">
      <dgm:prSet presAssocID="{82B19B4E-8A4A-43DF-895F-ACE1A0E50A15}" presName="descendantText" presStyleLbl="alignAcc1" presStyleIdx="1" presStyleCnt="3" custScaleY="1184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8E5A83-F6AC-4D9B-A9A3-789CF0BBE437}" type="pres">
      <dgm:prSet presAssocID="{F786F4BC-A9D5-400A-95D3-48C297DE4A4C}" presName="sp" presStyleCnt="0"/>
      <dgm:spPr/>
    </dgm:pt>
    <dgm:pt modelId="{73117734-77F1-4874-97DF-FE7C73F456AC}" type="pres">
      <dgm:prSet presAssocID="{586B1565-AE8D-4936-A107-FDC186367BB7}" presName="composite" presStyleCnt="0"/>
      <dgm:spPr/>
    </dgm:pt>
    <dgm:pt modelId="{CC883624-10D7-4045-986E-F2EDEF3CA966}" type="pres">
      <dgm:prSet presAssocID="{586B1565-AE8D-4936-A107-FDC186367BB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CED08C-371C-4B8B-882F-7F10D755412B}" type="pres">
      <dgm:prSet presAssocID="{586B1565-AE8D-4936-A107-FDC186367BB7}" presName="descendantText" presStyleLbl="alignAcc1" presStyleIdx="2" presStyleCnt="3" custScaleY="1468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2590C3B-7CB3-4AF0-A2E5-FCE18569F982}" type="presOf" srcId="{01ACB041-5F1F-4B1D-8C39-C85849E2F495}" destId="{3FCED08C-371C-4B8B-882F-7F10D755412B}" srcOrd="0" destOrd="1" presId="urn:microsoft.com/office/officeart/2005/8/layout/chevron2"/>
    <dgm:cxn modelId="{82104A0D-EC83-4789-8799-3EE78192F7FB}" type="presOf" srcId="{A886DCAE-B709-4A17-857E-816187545D5D}" destId="{1EC9FBF7-1563-40FE-A309-0630C5D524DA}" srcOrd="0" destOrd="1" presId="urn:microsoft.com/office/officeart/2005/8/layout/chevron2"/>
    <dgm:cxn modelId="{A2D11AAF-5E1E-4EEA-B86B-28BB5F508EB1}" srcId="{586B1565-AE8D-4936-A107-FDC186367BB7}" destId="{77E9619E-B7F6-4E93-8DE2-7F401745CCC0}" srcOrd="0" destOrd="0" parTransId="{A21B8203-522A-49BF-963B-D6BD0552D779}" sibTransId="{38229B32-F0C2-424B-848A-E7B3C495445E}"/>
    <dgm:cxn modelId="{FF92A780-6B37-4A28-ADE9-2BCF47CDBC2C}" type="presOf" srcId="{77E9619E-B7F6-4E93-8DE2-7F401745CCC0}" destId="{3FCED08C-371C-4B8B-882F-7F10D755412B}" srcOrd="0" destOrd="0" presId="urn:microsoft.com/office/officeart/2005/8/layout/chevron2"/>
    <dgm:cxn modelId="{E8130F6E-3ADE-4D98-BB50-1933D8D0ED44}" srcId="{8DECA52D-4CF2-4712-919C-D3F84C2A37A4}" destId="{586B1565-AE8D-4936-A107-FDC186367BB7}" srcOrd="2" destOrd="0" parTransId="{A318F07C-8757-4E4D-8401-5ACD737DEC85}" sibTransId="{3776F3AA-DDAB-4337-A4F1-D8C16AC4C1E0}"/>
    <dgm:cxn modelId="{B77841E9-C2A3-4426-9694-EC891F17F2F7}" type="presOf" srcId="{032A77DC-6C42-4ECC-A376-4A5190C24218}" destId="{5B41F713-0186-49B3-918B-8BAB80D64B5B}" srcOrd="0" destOrd="0" presId="urn:microsoft.com/office/officeart/2005/8/layout/chevron2"/>
    <dgm:cxn modelId="{41043014-5A83-45E5-8230-EFF5C9859388}" type="presOf" srcId="{82B19B4E-8A4A-43DF-895F-ACE1A0E50A15}" destId="{D93C9D31-06B5-4F25-94D9-89FFB6BEEE1A}" srcOrd="0" destOrd="0" presId="urn:microsoft.com/office/officeart/2005/8/layout/chevron2"/>
    <dgm:cxn modelId="{6FAFF10A-38D0-4316-997F-1221155E95E3}" srcId="{14FB0AE7-D7D5-49BD-BB91-6BD4F9E81ED8}" destId="{032A77DC-6C42-4ECC-A376-4A5190C24218}" srcOrd="0" destOrd="0" parTransId="{FD07572A-03FB-49A4-B896-34AC8F07DFB7}" sibTransId="{466E74FE-7546-438E-9404-42B53B38D7BF}"/>
    <dgm:cxn modelId="{22C82606-47FB-4F0B-86CE-D29363119DA7}" type="presOf" srcId="{586B1565-AE8D-4936-A107-FDC186367BB7}" destId="{CC883624-10D7-4045-986E-F2EDEF3CA966}" srcOrd="0" destOrd="0" presId="urn:microsoft.com/office/officeart/2005/8/layout/chevron2"/>
    <dgm:cxn modelId="{C1420447-7F00-43EA-8C5A-B73C850E62D3}" srcId="{14FB0AE7-D7D5-49BD-BB91-6BD4F9E81ED8}" destId="{BB5A7C9E-707B-4E7D-9656-BAF4B81A69A8}" srcOrd="1" destOrd="0" parTransId="{CB75F0E9-D86A-41B9-9C55-ACB72804AB07}" sibTransId="{F95D52A8-2F40-4FBB-AC26-2CE0E2062908}"/>
    <dgm:cxn modelId="{F7EF9362-352D-43A2-98ED-5E091E420F19}" srcId="{8DECA52D-4CF2-4712-919C-D3F84C2A37A4}" destId="{82B19B4E-8A4A-43DF-895F-ACE1A0E50A15}" srcOrd="1" destOrd="0" parTransId="{BF633025-7BEA-4981-9080-9E283A4AC409}" sibTransId="{F786F4BC-A9D5-400A-95D3-48C297DE4A4C}"/>
    <dgm:cxn modelId="{1E57433A-B88C-44BA-8ED0-0669F53195D2}" type="presOf" srcId="{8DECA52D-4CF2-4712-919C-D3F84C2A37A4}" destId="{B4BA5175-87D8-4B38-BA37-7DDA9E13724B}" srcOrd="0" destOrd="0" presId="urn:microsoft.com/office/officeart/2005/8/layout/chevron2"/>
    <dgm:cxn modelId="{C636AA40-F9AB-4E48-A3CF-F35F6B63ECF8}" srcId="{586B1565-AE8D-4936-A107-FDC186367BB7}" destId="{01ACB041-5F1F-4B1D-8C39-C85849E2F495}" srcOrd="1" destOrd="0" parTransId="{E1525FDC-3D32-4B33-A05D-C97AA27D336B}" sibTransId="{2207E2E7-1327-45B2-8F25-8CB0A68ACC50}"/>
    <dgm:cxn modelId="{C9596A23-25C0-41C4-A363-097930BD2497}" type="presOf" srcId="{14FB0AE7-D7D5-49BD-BB91-6BD4F9E81ED8}" destId="{4C0681D1-D424-458C-8CF2-3356ADA9372A}" srcOrd="0" destOrd="0" presId="urn:microsoft.com/office/officeart/2005/8/layout/chevron2"/>
    <dgm:cxn modelId="{3FFABF32-9F35-425A-BC8D-9FC52D43BA0B}" type="presOf" srcId="{C40E5450-471F-4A60-8B0C-48B98D4321D9}" destId="{1EC9FBF7-1563-40FE-A309-0630C5D524DA}" srcOrd="0" destOrd="0" presId="urn:microsoft.com/office/officeart/2005/8/layout/chevron2"/>
    <dgm:cxn modelId="{388A69E4-1045-4157-B4B9-C0D57F3586F2}" srcId="{82B19B4E-8A4A-43DF-895F-ACE1A0E50A15}" destId="{A886DCAE-B709-4A17-857E-816187545D5D}" srcOrd="1" destOrd="0" parTransId="{620B5A2A-B397-46D0-AEAA-D768C4B95BD6}" sibTransId="{65192F35-D3E5-40A7-8935-9DDFE0C42271}"/>
    <dgm:cxn modelId="{81BCD8C0-DFBE-40F3-AA75-A816A7A3AAF3}" type="presOf" srcId="{BB5A7C9E-707B-4E7D-9656-BAF4B81A69A8}" destId="{5B41F713-0186-49B3-918B-8BAB80D64B5B}" srcOrd="0" destOrd="1" presId="urn:microsoft.com/office/officeart/2005/8/layout/chevron2"/>
    <dgm:cxn modelId="{B1DEF820-0BA3-4A75-9760-509EA3A0287A}" srcId="{8DECA52D-4CF2-4712-919C-D3F84C2A37A4}" destId="{14FB0AE7-D7D5-49BD-BB91-6BD4F9E81ED8}" srcOrd="0" destOrd="0" parTransId="{C26446ED-9048-47AE-A20B-D6CAE5C1002F}" sibTransId="{C6CA5640-BFAA-4AC9-9B19-58D5280DDFB8}"/>
    <dgm:cxn modelId="{CD5CFD38-266A-4C6B-9EE9-B20EB6363937}" srcId="{82B19B4E-8A4A-43DF-895F-ACE1A0E50A15}" destId="{C40E5450-471F-4A60-8B0C-48B98D4321D9}" srcOrd="0" destOrd="0" parTransId="{55626066-9881-4FB0-A155-C97F4B48BAB8}" sibTransId="{75DCFF3A-0689-4DF8-B3C3-5D8CF530A0A4}"/>
    <dgm:cxn modelId="{2087D236-D88D-4F30-8A84-E3B40F581028}" type="presParOf" srcId="{B4BA5175-87D8-4B38-BA37-7DDA9E13724B}" destId="{659A0008-F29D-4B2A-B05C-018C2B48FCFA}" srcOrd="0" destOrd="0" presId="urn:microsoft.com/office/officeart/2005/8/layout/chevron2"/>
    <dgm:cxn modelId="{8A926D5C-EA07-4FEF-A601-DFEF23169B88}" type="presParOf" srcId="{659A0008-F29D-4B2A-B05C-018C2B48FCFA}" destId="{4C0681D1-D424-458C-8CF2-3356ADA9372A}" srcOrd="0" destOrd="0" presId="urn:microsoft.com/office/officeart/2005/8/layout/chevron2"/>
    <dgm:cxn modelId="{B29DE66F-1722-44A2-9B3F-9F2A95088BCA}" type="presParOf" srcId="{659A0008-F29D-4B2A-B05C-018C2B48FCFA}" destId="{5B41F713-0186-49B3-918B-8BAB80D64B5B}" srcOrd="1" destOrd="0" presId="urn:microsoft.com/office/officeart/2005/8/layout/chevron2"/>
    <dgm:cxn modelId="{F924C4C2-9320-40FB-80E9-2F9845412154}" type="presParOf" srcId="{B4BA5175-87D8-4B38-BA37-7DDA9E13724B}" destId="{4242230E-EA1D-40E3-83B6-D5D854C49B3A}" srcOrd="1" destOrd="0" presId="urn:microsoft.com/office/officeart/2005/8/layout/chevron2"/>
    <dgm:cxn modelId="{3BAF1696-6BF4-4588-8D1F-5266E91A9B9B}" type="presParOf" srcId="{B4BA5175-87D8-4B38-BA37-7DDA9E13724B}" destId="{A4FDB13A-C9A0-4191-87A3-205BC0497962}" srcOrd="2" destOrd="0" presId="urn:microsoft.com/office/officeart/2005/8/layout/chevron2"/>
    <dgm:cxn modelId="{3BEB49E2-4695-4D60-AFBE-1D69B81AB84E}" type="presParOf" srcId="{A4FDB13A-C9A0-4191-87A3-205BC0497962}" destId="{D93C9D31-06B5-4F25-94D9-89FFB6BEEE1A}" srcOrd="0" destOrd="0" presId="urn:microsoft.com/office/officeart/2005/8/layout/chevron2"/>
    <dgm:cxn modelId="{7500B7B5-E1CC-4E0E-991B-A6381276773E}" type="presParOf" srcId="{A4FDB13A-C9A0-4191-87A3-205BC0497962}" destId="{1EC9FBF7-1563-40FE-A309-0630C5D524DA}" srcOrd="1" destOrd="0" presId="urn:microsoft.com/office/officeart/2005/8/layout/chevron2"/>
    <dgm:cxn modelId="{0FBF4FCD-0030-489B-B5F1-CC6D659C01AE}" type="presParOf" srcId="{B4BA5175-87D8-4B38-BA37-7DDA9E13724B}" destId="{9F8E5A83-F6AC-4D9B-A9A3-789CF0BBE437}" srcOrd="3" destOrd="0" presId="urn:microsoft.com/office/officeart/2005/8/layout/chevron2"/>
    <dgm:cxn modelId="{C09DF51E-F52C-4031-B199-1F5811D29A70}" type="presParOf" srcId="{B4BA5175-87D8-4B38-BA37-7DDA9E13724B}" destId="{73117734-77F1-4874-97DF-FE7C73F456AC}" srcOrd="4" destOrd="0" presId="urn:microsoft.com/office/officeart/2005/8/layout/chevron2"/>
    <dgm:cxn modelId="{30196A76-F038-446A-AC24-1CB4D28C22FF}" type="presParOf" srcId="{73117734-77F1-4874-97DF-FE7C73F456AC}" destId="{CC883624-10D7-4045-986E-F2EDEF3CA966}" srcOrd="0" destOrd="0" presId="urn:microsoft.com/office/officeart/2005/8/layout/chevron2"/>
    <dgm:cxn modelId="{3DA4ADFC-3977-4492-BB38-3203F7AFB25E}" type="presParOf" srcId="{73117734-77F1-4874-97DF-FE7C73F456AC}" destId="{3FCED08C-371C-4B8B-882F-7F10D75541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681D1-D424-458C-8CF2-3356ADA9372A}">
      <dsp:nvSpPr>
        <dsp:cNvPr id="0" name=""/>
        <dsp:cNvSpPr/>
      </dsp:nvSpPr>
      <dsp:spPr>
        <a:xfrm rot="5400000">
          <a:off x="-176398" y="205691"/>
          <a:ext cx="1175987" cy="823191"/>
        </a:xfrm>
        <a:prstGeom prst="chevron">
          <a:avLst/>
        </a:prstGeom>
        <a:solidFill>
          <a:srgbClr val="FFFF66"/>
        </a:solidFill>
        <a:ln w="25400" cap="flat" cmpd="sng" algn="ctr">
          <a:solidFill>
            <a:srgbClr val="FFFF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smtClean="0">
              <a:solidFill>
                <a:schemeClr val="tx1"/>
              </a:solidFill>
            </a:rPr>
            <a:t>1</a:t>
          </a:r>
          <a:endParaRPr lang="fr-FR" sz="2300" b="1" kern="1200" dirty="0">
            <a:solidFill>
              <a:schemeClr val="tx1"/>
            </a:solidFill>
          </a:endParaRPr>
        </a:p>
      </dsp:txBody>
      <dsp:txXfrm rot="-5400000">
        <a:off x="1" y="440889"/>
        <a:ext cx="823191" cy="352796"/>
      </dsp:txXfrm>
    </dsp:sp>
    <dsp:sp modelId="{5B41F713-0186-49B3-918B-8BAB80D64B5B}">
      <dsp:nvSpPr>
        <dsp:cNvPr id="0" name=""/>
        <dsp:cNvSpPr/>
      </dsp:nvSpPr>
      <dsp:spPr>
        <a:xfrm rot="5400000">
          <a:off x="2840355" y="-2009762"/>
          <a:ext cx="808176" cy="4842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Evaluation HCERES</a:t>
          </a:r>
          <a:endParaRPr lang="fr-FR" sz="24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Maquettes actuelles </a:t>
          </a:r>
          <a:r>
            <a:rPr lang="fr-FR" sz="2000" kern="1200" smtClean="0"/>
            <a:t>– 15 Oct. 2014</a:t>
          </a:r>
          <a:endParaRPr lang="fr-FR" sz="2000" kern="1200" dirty="0"/>
        </a:p>
      </dsp:txBody>
      <dsp:txXfrm rot="-5400000">
        <a:off x="823192" y="46853"/>
        <a:ext cx="4803051" cy="729272"/>
      </dsp:txXfrm>
    </dsp:sp>
    <dsp:sp modelId="{D93C9D31-06B5-4F25-94D9-89FFB6BEEE1A}">
      <dsp:nvSpPr>
        <dsp:cNvPr id="0" name=""/>
        <dsp:cNvSpPr/>
      </dsp:nvSpPr>
      <dsp:spPr>
        <a:xfrm rot="5400000">
          <a:off x="-176398" y="1269395"/>
          <a:ext cx="1175987" cy="823191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smtClean="0">
              <a:solidFill>
                <a:schemeClr val="tx1"/>
              </a:solidFill>
            </a:rPr>
            <a:t>2</a:t>
          </a:r>
          <a:endParaRPr lang="fr-FR" sz="2300" b="1" kern="1200" dirty="0">
            <a:solidFill>
              <a:schemeClr val="tx1"/>
            </a:solidFill>
          </a:endParaRPr>
        </a:p>
      </dsp:txBody>
      <dsp:txXfrm rot="-5400000">
        <a:off x="1" y="1504593"/>
        <a:ext cx="823191" cy="352796"/>
      </dsp:txXfrm>
    </dsp:sp>
    <dsp:sp modelId="{1EC9FBF7-1563-40FE-A309-0630C5D524DA}">
      <dsp:nvSpPr>
        <dsp:cNvPr id="0" name=""/>
        <dsp:cNvSpPr/>
      </dsp:nvSpPr>
      <dsp:spPr>
        <a:xfrm rot="5400000">
          <a:off x="2791877" y="-946058"/>
          <a:ext cx="905131" cy="4842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Validation par LYON 1</a:t>
          </a:r>
          <a:endParaRPr lang="fr-FR" sz="24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Nouvelles maquettes </a:t>
          </a:r>
          <a:r>
            <a:rPr lang="fr-FR" sz="2000" kern="1200" smtClean="0"/>
            <a:t>– Juillet </a:t>
          </a:r>
          <a:r>
            <a:rPr lang="fr-FR" sz="2000" kern="1200" dirty="0" smtClean="0"/>
            <a:t>2015</a:t>
          </a:r>
          <a:endParaRPr lang="fr-FR" sz="2000" kern="1200" dirty="0"/>
        </a:p>
      </dsp:txBody>
      <dsp:txXfrm rot="-5400000">
        <a:off x="823192" y="1066812"/>
        <a:ext cx="4798318" cy="816761"/>
      </dsp:txXfrm>
    </dsp:sp>
    <dsp:sp modelId="{CC883624-10D7-4045-986E-F2EDEF3CA966}">
      <dsp:nvSpPr>
        <dsp:cNvPr id="0" name=""/>
        <dsp:cNvSpPr/>
      </dsp:nvSpPr>
      <dsp:spPr>
        <a:xfrm rot="5400000">
          <a:off x="-176398" y="2441903"/>
          <a:ext cx="1175987" cy="823191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smtClean="0">
              <a:solidFill>
                <a:schemeClr val="tx1"/>
              </a:solidFill>
            </a:rPr>
            <a:t>3</a:t>
          </a:r>
          <a:endParaRPr lang="fr-FR" sz="2300" b="1" kern="1200" dirty="0">
            <a:solidFill>
              <a:schemeClr val="tx1"/>
            </a:solidFill>
          </a:endParaRPr>
        </a:p>
      </dsp:txBody>
      <dsp:txXfrm rot="-5400000">
        <a:off x="1" y="2677101"/>
        <a:ext cx="823191" cy="352796"/>
      </dsp:txXfrm>
    </dsp:sp>
    <dsp:sp modelId="{3FCED08C-371C-4B8B-882F-7F10D755412B}">
      <dsp:nvSpPr>
        <dsp:cNvPr id="0" name=""/>
        <dsp:cNvSpPr/>
      </dsp:nvSpPr>
      <dsp:spPr>
        <a:xfrm rot="5400000">
          <a:off x="2683073" y="226449"/>
          <a:ext cx="1122738" cy="4842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Validation / Accréditation DGESIP</a:t>
          </a:r>
          <a:endParaRPr lang="fr-FR" sz="24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Dépôt du dossier Lyon 1 = </a:t>
          </a:r>
          <a:r>
            <a:rPr lang="fr-FR" sz="2000" b="0" kern="1200" dirty="0" smtClean="0">
              <a:solidFill>
                <a:schemeClr val="tx1"/>
              </a:solidFill>
            </a:rPr>
            <a:t>Sep. 2015</a:t>
          </a:r>
          <a:endParaRPr lang="fr-FR" sz="2000" b="0" kern="1200" dirty="0">
            <a:solidFill>
              <a:schemeClr val="tx1"/>
            </a:solidFill>
          </a:endParaRPr>
        </a:p>
      </dsp:txBody>
      <dsp:txXfrm rot="-5400000">
        <a:off x="823191" y="2141139"/>
        <a:ext cx="4787695" cy="1013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C118024-B7F9-4A47-A91D-820B4878444B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4759481-2644-4402-8380-ADE81A420E0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598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6544C5-FCC9-46AF-8A20-EBB0B1A4C9C1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D68ABA-F812-4250-AD9E-4135720B1B1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668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C1B06-3437-4C3B-9571-8822B9E565A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15888"/>
            <a:ext cx="5040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3038"/>
            <a:ext cx="91440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F51A8-4BC4-44E7-8F54-0D345D3E286C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A7A5-FD9E-4FF5-96A1-8904B136F7F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1178-8E00-4066-91E1-9AAA7B3B09EF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31049-3891-4ABD-AACF-F43B7CD4F4B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409B-7C3B-410B-9F6D-3D0E38B05B2B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E2B21-B8DD-476D-AB05-FD34882F4BA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10/10/2013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9D39A44-7F0C-4788-96EF-4D2B1FD00C2D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10/10/2013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F4E4BE-5583-41DA-A371-C6EF2C7086DD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10/10/2013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479AF05-3AAE-45E5-9819-3F97194CE08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10/10/2013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95B3FD-94CA-4E7A-BAF8-58A1A7986BD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10/10/2013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E47008A-18B8-44F0-9289-C432B7CC2FB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10/10/2013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866350A-738F-42D0-B059-EC7345DFE71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10/10/2013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D6EE3B-CF07-497E-BEF3-28FBC18F317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10/10/2013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1986032-628F-47BD-A199-D0954BD6B49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AC80F-6A6B-4566-8003-1BA9C2DCBB1A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77753-20A5-4FF4-B7F3-AF2271E443B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10/10/2013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9BBF86-0027-40F2-B90F-033CEFB5752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10/10/2013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buClrTx/>
              <a:buSzTx/>
              <a:buFontTx/>
              <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67087E-E48D-4E7C-8612-E0E3FE27DEA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3BACE-EDA0-48DD-9E07-9BF05A81CA02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DCED7-4BD2-41CA-BDA8-168471144C7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5B7C8-5188-4843-A2E3-6A74E959E174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BDD1-9C63-4A53-BBB9-343428D88C3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BB076-967D-493F-A1B5-8740C932C75B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EF13A-5D19-4377-A413-B2C035F94F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D62F8-F418-4119-BACD-70F86488D299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BF3E7-98A3-405D-B95F-A7F02B4D56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3EE8A-9EC6-41AD-AFEF-B4691CC05137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E5E8F-CA9E-4630-8870-2E3FFF19307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9F440-54C8-4ACC-A145-EB4A392E3FB0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34B2-89FE-485C-BCCD-C1B8F2D2DEF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7874-C664-40F3-8207-502C69E7CC8A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464C9-0F1A-4F79-B92A-45770BF6D25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4096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472027-7193-495E-B2BA-F75CFA5E5685}" type="datetimeFigureOut">
              <a:rPr lang="fr-FR"/>
              <a:pPr>
                <a:defRPr/>
              </a:pPr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18B2C2-7AAD-4CAB-B488-93AEABE148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Calibri" pitchFamily="34" charset="0"/>
                <a:cs typeface="Microsoft YaHei"/>
              </a:defRPr>
            </a:lvl1pPr>
          </a:lstStyle>
          <a:p>
            <a:r>
              <a:rPr lang="fr-FR" altLang="fr-FR"/>
              <a:t>10/10/2013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Calibri" pitchFamily="34" charset="0"/>
                <a:cs typeface="Microsoft YaHei"/>
              </a:defRPr>
            </a:lvl1pPr>
          </a:lstStyle>
          <a:p>
            <a:fld id="{F264D443-2BB6-4D8B-B4EF-F340D5B31B67}" type="slidenum">
              <a:rPr lang="fr-FR" altLang="fr-FR"/>
              <a:pPr/>
              <a:t>‹#›</a:t>
            </a:fld>
            <a:endParaRPr lang="fr-FR" altLang="fr-FR"/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331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icrosoft YaHei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Microsoft YaHei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Microsoft YaHei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icrosoft YaHei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icrosoft YaHei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icrosoft YaHei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png"/><Relationship Id="rId8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287524" y="1556568"/>
            <a:ext cx="8568952" cy="4248696"/>
          </a:xfrm>
        </p:spPr>
        <p:txBody>
          <a:bodyPr>
            <a:normAutofit/>
          </a:bodyPr>
          <a:lstStyle/>
          <a:p>
            <a:pPr eaLnBrk="1" hangingPunct="1"/>
            <a:r>
              <a:rPr lang="fr-FR" sz="6000" b="1" dirty="0" smtClean="0">
                <a:solidFill>
                  <a:srgbClr val="FF0000"/>
                </a:solidFill>
              </a:rPr>
              <a:t>Contrat de Formation</a:t>
            </a:r>
            <a:br>
              <a:rPr lang="fr-FR" sz="6000" b="1" dirty="0" smtClean="0">
                <a:solidFill>
                  <a:srgbClr val="FF0000"/>
                </a:solidFill>
              </a:rPr>
            </a:br>
            <a:r>
              <a:rPr lang="fr-FR" sz="6000" b="1" dirty="0" smtClean="0">
                <a:solidFill>
                  <a:srgbClr val="FF0000"/>
                </a:solidFill>
              </a:rPr>
              <a:t>2016-2020</a:t>
            </a:r>
            <a:br>
              <a:rPr lang="fr-FR" sz="6000" b="1" dirty="0" smtClean="0">
                <a:solidFill>
                  <a:srgbClr val="FF0000"/>
                </a:solidFill>
              </a:rPr>
            </a:br>
            <a:r>
              <a:rPr lang="fr-FR" sz="3200" b="1" dirty="0" smtClean="0">
                <a:solidFill>
                  <a:srgbClr val="FF0000"/>
                </a:solidFill>
              </a:rPr>
              <a:t/>
            </a:r>
            <a:br>
              <a:rPr lang="fr-FR" sz="3200" b="1" dirty="0" smtClean="0">
                <a:solidFill>
                  <a:srgbClr val="FF0000"/>
                </a:solidFill>
              </a:rPr>
            </a:br>
            <a:r>
              <a:rPr lang="fr-FR" sz="4000" b="1" dirty="0" smtClean="0">
                <a:solidFill>
                  <a:srgbClr val="0000FF"/>
                </a:solidFill>
              </a:rPr>
              <a:t>Bilan du processus d’accréditation.</a:t>
            </a:r>
            <a:endParaRPr lang="fr-FR" sz="22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205390" y="260648"/>
            <a:ext cx="8201619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PERSPECTIVES </a:t>
            </a:r>
            <a:r>
              <a:rPr lang="fr-FR" sz="1800" dirty="0" smtClean="0">
                <a:solidFill>
                  <a:srgbClr val="0000FF"/>
                </a:solidFill>
                <a:sym typeface="Wingdings"/>
              </a:rPr>
              <a:t>présentées lors de</a:t>
            </a: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 l’AG du 13 Octobre 2013</a:t>
            </a:r>
            <a:endParaRPr lang="fr-F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95854" y="680694"/>
            <a:ext cx="3617978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n-lt"/>
              </a:rPr>
              <a:t>- </a:t>
            </a:r>
            <a:r>
              <a:rPr lang="fr-FR" b="1" dirty="0">
                <a:latin typeface="+mn-lt"/>
              </a:rPr>
              <a:t>Renouveler </a:t>
            </a:r>
            <a:r>
              <a:rPr lang="fr-FR" dirty="0">
                <a:latin typeface="+mn-lt"/>
              </a:rPr>
              <a:t>l’existant en </a:t>
            </a:r>
            <a:r>
              <a:rPr lang="fr-FR" b="1" dirty="0">
                <a:solidFill>
                  <a:srgbClr val="FF0000"/>
                </a:solidFill>
                <a:latin typeface="+mn-lt"/>
              </a:rPr>
              <a:t>renforçant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95854" y="1052736"/>
            <a:ext cx="3634969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n-lt"/>
              </a:rPr>
              <a:t>- </a:t>
            </a:r>
            <a:r>
              <a:rPr lang="fr-FR" b="1" dirty="0">
                <a:solidFill>
                  <a:srgbClr val="FF0000"/>
                </a:solidFill>
                <a:latin typeface="+mn-lt"/>
              </a:rPr>
              <a:t>Diversifier </a:t>
            </a:r>
            <a:r>
              <a:rPr lang="fr-FR" dirty="0">
                <a:latin typeface="+mn-lt"/>
              </a:rPr>
              <a:t>notre offre de formation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05390" y="1640802"/>
            <a:ext cx="8201619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Les TROIS étapes de ce processus d’accréditation</a:t>
            </a:r>
            <a:endParaRPr lang="fr-F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000" dirty="0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275215457"/>
              </p:ext>
            </p:extLst>
          </p:nvPr>
        </p:nvGraphicFramePr>
        <p:xfrm>
          <a:off x="695854" y="2420888"/>
          <a:ext cx="5665695" cy="3448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Groupe 11"/>
          <p:cNvGrpSpPr/>
          <p:nvPr/>
        </p:nvGrpSpPr>
        <p:grpSpPr>
          <a:xfrm>
            <a:off x="6720396" y="2276872"/>
            <a:ext cx="2240803" cy="3600400"/>
            <a:chOff x="6720396" y="2276872"/>
            <a:chExt cx="2240803" cy="3600400"/>
          </a:xfrm>
        </p:grpSpPr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8428" y="3284984"/>
              <a:ext cx="1952771" cy="1584176"/>
            </a:xfrm>
            <a:prstGeom prst="rect">
              <a:avLst/>
            </a:prstGeom>
          </p:spPr>
        </p:pic>
        <p:sp>
          <p:nvSpPr>
            <p:cNvPr id="11" name="Accolade fermante 10"/>
            <p:cNvSpPr/>
            <p:nvPr/>
          </p:nvSpPr>
          <p:spPr>
            <a:xfrm>
              <a:off x="6720396" y="2276872"/>
              <a:ext cx="288032" cy="3600400"/>
            </a:xfrm>
            <a:prstGeom prst="rightBrac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7939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179512" y="260648"/>
            <a:ext cx="8201619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8 diplômes accrédités dans le domaine STAPS</a:t>
            </a:r>
            <a:endParaRPr lang="fr-F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9552" y="680694"/>
            <a:ext cx="2597891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n-lt"/>
                <a:sym typeface="Wingdings"/>
              </a:rPr>
              <a:t></a:t>
            </a:r>
            <a:r>
              <a:rPr lang="fr-FR" dirty="0" smtClean="0">
                <a:latin typeface="+mn-lt"/>
              </a:rPr>
              <a:t> </a:t>
            </a:r>
            <a:r>
              <a:rPr lang="fr-FR" b="1" dirty="0" smtClean="0">
                <a:latin typeface="+mn-lt"/>
              </a:rPr>
              <a:t>Licence </a:t>
            </a:r>
            <a:r>
              <a:rPr lang="fr-FR" dirty="0" smtClean="0">
                <a:latin typeface="+mn-lt"/>
              </a:rPr>
              <a:t>mention STAPS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79512" y="4335101"/>
            <a:ext cx="8201619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PLUS des projets de nouveaux diplômes </a:t>
            </a:r>
            <a:r>
              <a:rPr lang="fr-FR" sz="1800" dirty="0" smtClean="0">
                <a:solidFill>
                  <a:srgbClr val="0000FF"/>
                </a:solidFill>
                <a:sym typeface="Wingdings"/>
              </a:rPr>
              <a:t>(Licence PRO)</a:t>
            </a:r>
            <a:endParaRPr lang="fr-FR" sz="2000" dirty="0">
              <a:sym typeface="Wingdings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9552" y="1069576"/>
            <a:ext cx="1883144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</a:t>
            </a:r>
            <a:r>
              <a:rPr lang="fr-FR" dirty="0" smtClean="0">
                <a:latin typeface="+mn-lt"/>
              </a:rPr>
              <a:t> </a:t>
            </a:r>
            <a:r>
              <a:rPr lang="fr-FR" b="1" dirty="0" smtClean="0">
                <a:latin typeface="+mn-lt"/>
              </a:rPr>
              <a:t>DEUST </a:t>
            </a:r>
            <a:r>
              <a:rPr lang="fr-FR" dirty="0" smtClean="0">
                <a:latin typeface="+mn-lt"/>
              </a:rPr>
              <a:t>AGAPSC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39552" y="1458458"/>
            <a:ext cx="3011402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</a:t>
            </a:r>
            <a:r>
              <a:rPr lang="fr-FR" dirty="0" smtClean="0">
                <a:latin typeface="+mn-lt"/>
              </a:rPr>
              <a:t> </a:t>
            </a:r>
            <a:r>
              <a:rPr lang="fr-FR" b="1" dirty="0" smtClean="0">
                <a:latin typeface="+mn-lt"/>
              </a:rPr>
              <a:t>DEUST </a:t>
            </a:r>
            <a:r>
              <a:rPr lang="fr-FR" dirty="0" smtClean="0">
                <a:latin typeface="+mn-lt"/>
              </a:rPr>
              <a:t>Métiers de la Forme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39552" y="1847340"/>
            <a:ext cx="3251659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</a:t>
            </a:r>
            <a:r>
              <a:rPr lang="fr-FR" dirty="0" smtClean="0">
                <a:latin typeface="+mn-lt"/>
              </a:rPr>
              <a:t> </a:t>
            </a:r>
            <a:r>
              <a:rPr lang="fr-FR" b="1" dirty="0" smtClean="0">
                <a:latin typeface="+mn-lt"/>
              </a:rPr>
              <a:t>Licence PRO </a:t>
            </a:r>
            <a:r>
              <a:rPr lang="fr-FR" dirty="0" smtClean="0">
                <a:latin typeface="+mn-lt"/>
              </a:rPr>
              <a:t>mention GDOSSL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9552" y="2236222"/>
            <a:ext cx="2114681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</a:t>
            </a:r>
            <a:r>
              <a:rPr lang="fr-FR" dirty="0" smtClean="0">
                <a:latin typeface="+mn-lt"/>
              </a:rPr>
              <a:t> Quatre</a:t>
            </a:r>
            <a:r>
              <a:rPr lang="fr-FR" b="1" dirty="0" smtClean="0">
                <a:latin typeface="+mn-lt"/>
              </a:rPr>
              <a:t> MASTERS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619158" y="2233742"/>
            <a:ext cx="1773114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 smtClean="0">
                <a:latin typeface="+mn-lt"/>
              </a:rPr>
              <a:t>-  mention </a:t>
            </a:r>
            <a:r>
              <a:rPr lang="fr-FR" b="1" dirty="0" smtClean="0">
                <a:latin typeface="+mn-lt"/>
              </a:rPr>
              <a:t>APA-S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619158" y="2579066"/>
            <a:ext cx="1703030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 smtClean="0">
                <a:latin typeface="+mn-lt"/>
              </a:rPr>
              <a:t>-  mention </a:t>
            </a:r>
            <a:r>
              <a:rPr lang="fr-FR" b="1" dirty="0" smtClean="0">
                <a:latin typeface="+mn-lt"/>
              </a:rPr>
              <a:t>EOPS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619158" y="2924390"/>
            <a:ext cx="1517851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 smtClean="0">
                <a:latin typeface="+mn-lt"/>
              </a:rPr>
              <a:t>-  mention </a:t>
            </a:r>
            <a:r>
              <a:rPr lang="fr-FR" b="1" dirty="0" smtClean="0">
                <a:latin typeface="+mn-lt"/>
              </a:rPr>
              <a:t>MS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619158" y="3269715"/>
            <a:ext cx="5586979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 smtClean="0">
                <a:latin typeface="+mn-lt"/>
              </a:rPr>
              <a:t>-  mention </a:t>
            </a:r>
            <a:r>
              <a:rPr lang="fr-FR" b="1" dirty="0" smtClean="0">
                <a:latin typeface="+mn-lt"/>
              </a:rPr>
              <a:t>Etudes sur le Genre </a:t>
            </a:r>
            <a:r>
              <a:rPr lang="fr-FR" dirty="0" smtClean="0">
                <a:latin typeface="+mn-lt"/>
              </a:rPr>
              <a:t>– </a:t>
            </a:r>
            <a:r>
              <a:rPr lang="fr-FR" dirty="0" err="1" smtClean="0">
                <a:latin typeface="+mn-lt"/>
              </a:rPr>
              <a:t>co</a:t>
            </a:r>
            <a:r>
              <a:rPr lang="fr-FR" dirty="0" smtClean="0">
                <a:latin typeface="+mn-lt"/>
              </a:rPr>
              <a:t>-accrédité avec Lyon 2</a:t>
            </a:r>
            <a:endParaRPr lang="fr-F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179512" y="3801042"/>
            <a:ext cx="8201619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PLUS le master mention MEEF</a:t>
            </a:r>
            <a:endParaRPr lang="fr-FR" sz="1800" dirty="0">
              <a:solidFill>
                <a:srgbClr val="0000FF"/>
              </a:solidFill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179512" y="4869160"/>
            <a:ext cx="8201619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dirty="0" smtClean="0">
                <a:solidFill>
                  <a:srgbClr val="0000FF"/>
                </a:solidFill>
                <a:sym typeface="Wingdings"/>
              </a:rPr>
              <a:t> </a:t>
            </a:r>
            <a:r>
              <a:rPr lang="fr-FR" sz="1800" b="1" dirty="0" smtClean="0">
                <a:solidFill>
                  <a:srgbClr val="0000FF"/>
                </a:solidFill>
                <a:sym typeface="Wingdings"/>
              </a:rPr>
              <a:t>Dernières ETAPES </a:t>
            </a:r>
            <a:r>
              <a:rPr lang="fr-FR" sz="1800" dirty="0" smtClean="0">
                <a:solidFill>
                  <a:srgbClr val="0000FF"/>
                </a:solidFill>
                <a:sym typeface="Wingdings"/>
              </a:rPr>
              <a:t>en cours :</a:t>
            </a:r>
            <a:endParaRPr lang="fr-FR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39552" y="5335082"/>
            <a:ext cx="5274585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n-lt"/>
                <a:sym typeface="Wingdings"/>
              </a:rPr>
              <a:t></a:t>
            </a:r>
            <a:r>
              <a:rPr lang="fr-FR" dirty="0" smtClean="0">
                <a:latin typeface="+mn-lt"/>
              </a:rPr>
              <a:t> </a:t>
            </a:r>
            <a:r>
              <a:rPr lang="fr-FR" b="1" dirty="0" smtClean="0">
                <a:latin typeface="+mn-lt"/>
              </a:rPr>
              <a:t>Modélisation des maquettes </a:t>
            </a:r>
            <a:r>
              <a:rPr lang="fr-FR" dirty="0" smtClean="0">
                <a:latin typeface="+mn-lt"/>
              </a:rPr>
              <a:t>par la cellule APOGEE</a:t>
            </a:r>
            <a:endParaRPr lang="fr-F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39552" y="5723964"/>
            <a:ext cx="3364062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</a:t>
            </a:r>
            <a:r>
              <a:rPr lang="fr-FR" dirty="0" smtClean="0">
                <a:latin typeface="+mn-lt"/>
              </a:rPr>
              <a:t> </a:t>
            </a:r>
            <a:r>
              <a:rPr lang="fr-FR" b="1" dirty="0" smtClean="0">
                <a:latin typeface="+mn-lt"/>
              </a:rPr>
              <a:t>Préparation de la rentrée 2016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8559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79512" y="260424"/>
            <a:ext cx="8712968" cy="57628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300" b="1" dirty="0" smtClean="0">
                <a:solidFill>
                  <a:srgbClr val="E46C0A"/>
                </a:solidFill>
              </a:rPr>
              <a:t>1. Calendriers de formation 2016-2017.</a:t>
            </a:r>
          </a:p>
          <a:p>
            <a:pPr eaLnBrk="1" hangingPunct="1"/>
            <a:endParaRPr lang="fr-FR" sz="4000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1520" y="980728"/>
            <a:ext cx="2185406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Dates de RENTREE :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1520" y="2511732"/>
            <a:ext cx="2217658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En L1, L2 et L3 EM :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9552" y="2902358"/>
            <a:ext cx="5720156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j-lt"/>
              </a:rPr>
              <a:t>- </a:t>
            </a:r>
            <a:r>
              <a:rPr lang="fr-FR" b="1" dirty="0">
                <a:latin typeface="+mj-lt"/>
              </a:rPr>
              <a:t>UNE</a:t>
            </a:r>
            <a:r>
              <a:rPr lang="fr-FR" dirty="0">
                <a:latin typeface="+mj-lt"/>
              </a:rPr>
              <a:t> semaine </a:t>
            </a:r>
            <a:r>
              <a:rPr lang="fr-FR" b="1" dirty="0">
                <a:latin typeface="+mj-lt"/>
              </a:rPr>
              <a:t>définie / bloquée </a:t>
            </a:r>
            <a:r>
              <a:rPr lang="fr-FR" dirty="0">
                <a:latin typeface="+mj-lt"/>
              </a:rPr>
              <a:t>SANS cours dans les APSA</a:t>
            </a:r>
            <a:endParaRPr lang="fr-F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9552" y="3325114"/>
            <a:ext cx="7768858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n-lt"/>
              </a:rPr>
              <a:t>- </a:t>
            </a:r>
            <a:r>
              <a:rPr lang="fr-FR" b="1" dirty="0" smtClean="0">
                <a:latin typeface="+mn-lt"/>
              </a:rPr>
              <a:t>DEUX</a:t>
            </a:r>
            <a:r>
              <a:rPr lang="fr-FR" dirty="0" smtClean="0">
                <a:latin typeface="+mn-lt"/>
              </a:rPr>
              <a:t> semaines </a:t>
            </a:r>
            <a:r>
              <a:rPr lang="fr-FR" b="1" dirty="0" smtClean="0">
                <a:latin typeface="+mn-lt"/>
              </a:rPr>
              <a:t>dédiées </a:t>
            </a:r>
            <a:r>
              <a:rPr lang="fr-FR" dirty="0" smtClean="0">
                <a:latin typeface="+mn-lt"/>
              </a:rPr>
              <a:t>pour la dernière épreuve de CCI en théorie &amp; pratique</a:t>
            </a:r>
            <a:endParaRPr lang="fr-FR" dirty="0">
              <a:latin typeface="+mn-lt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1520" y="4127786"/>
            <a:ext cx="2412840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Sessions d’EXAMENS :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51838" y="4518412"/>
            <a:ext cx="6599884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j-lt"/>
              </a:rPr>
              <a:t>- </a:t>
            </a:r>
            <a:r>
              <a:rPr lang="fr-FR" dirty="0" smtClean="0">
                <a:latin typeface="+mj-lt"/>
              </a:rPr>
              <a:t>Semestre d’AUTOMNE </a:t>
            </a:r>
            <a:r>
              <a:rPr lang="fr-FR" dirty="0" smtClean="0">
                <a:latin typeface="+mn-lt"/>
                <a:sym typeface="Wingdings"/>
              </a:rPr>
              <a:t> du </a:t>
            </a:r>
            <a:r>
              <a:rPr lang="fr-FR" b="1" dirty="0" smtClean="0">
                <a:latin typeface="+mn-lt"/>
                <a:sym typeface="Wingdings"/>
              </a:rPr>
              <a:t>12 au 16 Décembre</a:t>
            </a:r>
            <a:r>
              <a:rPr lang="fr-FR" dirty="0" smtClean="0">
                <a:latin typeface="+mn-lt"/>
                <a:sym typeface="Wingdings"/>
              </a:rPr>
              <a:t> + du </a:t>
            </a:r>
            <a:r>
              <a:rPr lang="fr-FR" b="1" dirty="0" smtClean="0">
                <a:latin typeface="+mn-lt"/>
                <a:sym typeface="Wingdings"/>
              </a:rPr>
              <a:t>2 au 6 Janvier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9552" y="4992465"/>
            <a:ext cx="7572138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j-lt"/>
              </a:rPr>
              <a:t>- </a:t>
            </a:r>
            <a:r>
              <a:rPr lang="fr-FR" dirty="0" smtClean="0">
                <a:latin typeface="+mj-lt"/>
              </a:rPr>
              <a:t>Semestre de PRINTEMPS </a:t>
            </a:r>
            <a:r>
              <a:rPr lang="fr-FR" dirty="0" smtClean="0">
                <a:latin typeface="+mn-lt"/>
                <a:sym typeface="Wingdings"/>
              </a:rPr>
              <a:t> du </a:t>
            </a:r>
            <a:r>
              <a:rPr lang="fr-FR" b="1" dirty="0" smtClean="0">
                <a:latin typeface="+mn-lt"/>
                <a:sym typeface="Wingdings"/>
              </a:rPr>
              <a:t>2 au 5 Mai </a:t>
            </a:r>
            <a:r>
              <a:rPr lang="fr-FR" dirty="0" smtClean="0">
                <a:latin typeface="+mn-lt"/>
                <a:sym typeface="Wingdings"/>
              </a:rPr>
              <a:t>+ du </a:t>
            </a:r>
            <a:r>
              <a:rPr lang="fr-FR" b="1" dirty="0" smtClean="0">
                <a:latin typeface="+mn-lt"/>
                <a:sym typeface="Wingdings"/>
              </a:rPr>
              <a:t>9 au 12 Mai </a:t>
            </a:r>
            <a:r>
              <a:rPr lang="fr-FR" dirty="0" smtClean="0">
                <a:latin typeface="+mn-lt"/>
                <a:sym typeface="Wingdings"/>
              </a:rPr>
              <a:t>+ du </a:t>
            </a:r>
            <a:r>
              <a:rPr lang="fr-FR" b="1" dirty="0" smtClean="0">
                <a:latin typeface="+mn-lt"/>
                <a:sym typeface="Wingdings"/>
              </a:rPr>
              <a:t>15 au 19 Mai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39552" y="5466518"/>
            <a:ext cx="5068247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j-lt"/>
              </a:rPr>
              <a:t>- </a:t>
            </a:r>
            <a:r>
              <a:rPr lang="fr-FR" dirty="0" smtClean="0">
                <a:latin typeface="+mj-lt"/>
              </a:rPr>
              <a:t>UNE seule session de rattrapage </a:t>
            </a:r>
            <a:r>
              <a:rPr lang="fr-FR" dirty="0" smtClean="0">
                <a:latin typeface="+mn-lt"/>
                <a:sym typeface="Wingdings"/>
              </a:rPr>
              <a:t> du </a:t>
            </a:r>
            <a:r>
              <a:rPr lang="fr-FR" b="1" dirty="0" smtClean="0">
                <a:latin typeface="+mn-lt"/>
                <a:sym typeface="Wingdings"/>
              </a:rPr>
              <a:t>7 au 21 Juin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39552" y="1350060"/>
            <a:ext cx="4428969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j-lt"/>
              </a:rPr>
              <a:t>- </a:t>
            </a:r>
            <a:r>
              <a:rPr lang="fr-FR" dirty="0" smtClean="0">
                <a:latin typeface="+mj-lt"/>
              </a:rPr>
              <a:t>Semestre d’AUTOMNE </a:t>
            </a:r>
            <a:r>
              <a:rPr lang="fr-FR" dirty="0" smtClean="0">
                <a:latin typeface="+mn-lt"/>
                <a:sym typeface="Wingdings"/>
              </a:rPr>
              <a:t> </a:t>
            </a:r>
            <a:r>
              <a:rPr lang="fr-FR" b="1" dirty="0">
                <a:solidFill>
                  <a:srgbClr val="FF0000"/>
                </a:solidFill>
                <a:latin typeface="+mn-lt"/>
              </a:rPr>
              <a:t>5 Septembre 2016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9552" y="1794110"/>
            <a:ext cx="4399153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j-lt"/>
              </a:rPr>
              <a:t>- </a:t>
            </a:r>
            <a:r>
              <a:rPr lang="fr-FR" dirty="0" smtClean="0">
                <a:latin typeface="+mj-lt"/>
              </a:rPr>
              <a:t>Semestre de PRINTEMPS </a:t>
            </a:r>
            <a:r>
              <a:rPr lang="fr-FR" dirty="0" smtClean="0">
                <a:latin typeface="+mn-lt"/>
                <a:sym typeface="Wingdings"/>
              </a:rPr>
              <a:t> </a:t>
            </a:r>
            <a:r>
              <a:rPr lang="fr-FR" b="1" dirty="0" smtClean="0">
                <a:solidFill>
                  <a:srgbClr val="0000FF"/>
                </a:solidFill>
                <a:latin typeface="+mn-lt"/>
                <a:sym typeface="Wingdings"/>
              </a:rPr>
              <a:t>16 Janvier 2017</a:t>
            </a:r>
            <a:endParaRPr lang="fr-FR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51520" y="6084004"/>
            <a:ext cx="4539576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A faire VALIDER </a:t>
            </a:r>
            <a:r>
              <a:rPr lang="fr-FR" b="1" dirty="0" smtClean="0">
                <a:latin typeface="+mn-lt"/>
              </a:rPr>
              <a:t>au CFVU </a:t>
            </a:r>
            <a:r>
              <a:rPr lang="fr-FR" dirty="0" smtClean="0">
                <a:latin typeface="+mn-lt"/>
              </a:rPr>
              <a:t>(</a:t>
            </a:r>
            <a:r>
              <a:rPr lang="fr-FR" dirty="0" smtClean="0">
                <a:solidFill>
                  <a:srgbClr val="0000FF"/>
                </a:solidFill>
                <a:latin typeface="+mn-lt"/>
              </a:rPr>
              <a:t>Avril ou Mai 2016</a:t>
            </a:r>
            <a:r>
              <a:rPr lang="fr-FR" dirty="0" smtClean="0">
                <a:latin typeface="+mn-lt"/>
              </a:rPr>
              <a:t>)</a:t>
            </a:r>
            <a:endParaRPr lang="fr-FR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107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79512" y="260424"/>
            <a:ext cx="8712968" cy="57628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300" b="1" dirty="0" smtClean="0">
                <a:solidFill>
                  <a:srgbClr val="E46C0A"/>
                </a:solidFill>
              </a:rPr>
              <a:t>2. Contrôle des Connaissances : Règles Générales.</a:t>
            </a:r>
          </a:p>
          <a:p>
            <a:pPr eaLnBrk="1" hangingPunct="1"/>
            <a:endParaRPr lang="fr-FR" sz="4000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1520" y="1094158"/>
            <a:ext cx="4503990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UNE SEULE </a:t>
            </a:r>
            <a:r>
              <a:rPr lang="fr-FR" b="1" dirty="0" smtClean="0">
                <a:latin typeface="+mn-lt"/>
              </a:rPr>
              <a:t>session de rattrapage </a:t>
            </a:r>
            <a:r>
              <a:rPr lang="fr-FR" dirty="0" smtClean="0">
                <a:latin typeface="+mn-lt"/>
              </a:rPr>
              <a:t>par année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1520" y="1700808"/>
            <a:ext cx="5490414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Suppression</a:t>
            </a:r>
            <a:r>
              <a:rPr lang="fr-FR" b="1" dirty="0" smtClean="0">
                <a:latin typeface="+mn-lt"/>
              </a:rPr>
              <a:t> de la règle du MAX </a:t>
            </a:r>
            <a:r>
              <a:rPr lang="fr-FR" dirty="0" smtClean="0">
                <a:latin typeface="+mn-lt"/>
              </a:rPr>
              <a:t>en Licence et Master :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9552" y="2091434"/>
            <a:ext cx="3385992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j-lt"/>
              </a:rPr>
              <a:t>- </a:t>
            </a:r>
            <a:r>
              <a:rPr lang="fr-FR" b="1" dirty="0" smtClean="0">
                <a:solidFill>
                  <a:srgbClr val="0000FF"/>
                </a:solidFill>
                <a:latin typeface="+mj-lt"/>
              </a:rPr>
              <a:t>Conservation</a:t>
            </a:r>
            <a:r>
              <a:rPr lang="fr-FR" dirty="0" smtClean="0">
                <a:latin typeface="+mj-lt"/>
              </a:rPr>
              <a:t> de la note de CCF1</a:t>
            </a:r>
            <a:endParaRPr lang="fr-FR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9552" y="2503543"/>
            <a:ext cx="4881016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n-lt"/>
              </a:rPr>
              <a:t>- </a:t>
            </a:r>
            <a:r>
              <a:rPr lang="fr-FR" b="1" dirty="0" smtClean="0">
                <a:solidFill>
                  <a:srgbClr val="0000FF"/>
                </a:solidFill>
                <a:latin typeface="+mn-lt"/>
              </a:rPr>
              <a:t>Obligation de présence</a:t>
            </a:r>
            <a:r>
              <a:rPr lang="fr-FR" dirty="0" smtClean="0">
                <a:latin typeface="+mn-lt"/>
              </a:rPr>
              <a:t> en session de rattrapage</a:t>
            </a:r>
            <a:endParaRPr lang="fr-FR" dirty="0">
              <a:latin typeface="+mn-lt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1520" y="4041068"/>
            <a:ext cx="4562531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UE d’APSA (L1 – L2 – L3 EM) : 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Passage au CCI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5080" y="2915652"/>
            <a:ext cx="5853782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n-lt"/>
              </a:rPr>
              <a:t>- </a:t>
            </a:r>
            <a:r>
              <a:rPr lang="fr-FR" b="1" dirty="0">
                <a:latin typeface="+mn-lt"/>
              </a:rPr>
              <a:t>l</a:t>
            </a:r>
            <a:r>
              <a:rPr lang="fr-FR" b="1" dirty="0" smtClean="0">
                <a:latin typeface="+mn-lt"/>
              </a:rPr>
              <a:t>a note de CT </a:t>
            </a:r>
            <a:r>
              <a:rPr lang="fr-FR" b="1" dirty="0" smtClean="0">
                <a:solidFill>
                  <a:srgbClr val="0000FF"/>
                </a:solidFill>
                <a:latin typeface="+mn-lt"/>
              </a:rPr>
              <a:t>remplace automatiquement </a:t>
            </a:r>
            <a:r>
              <a:rPr lang="fr-FR" b="1" dirty="0" smtClean="0">
                <a:latin typeface="+mn-lt"/>
              </a:rPr>
              <a:t>la note de CCF2</a:t>
            </a:r>
            <a:endParaRPr lang="fr-FR" dirty="0">
              <a:latin typeface="+mn-lt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51520" y="3501008"/>
            <a:ext cx="6979283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UE évaluées en CCF1 + CCF2 :</a:t>
            </a:r>
            <a:r>
              <a:rPr lang="fr-FR" b="1" dirty="0" smtClean="0">
                <a:latin typeface="+mn-lt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modifications des % relatifs CCF1 / CCF2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51520" y="4581128"/>
            <a:ext cx="5723683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UE à 6 ECTS en L1 + L2 : 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2 épreuves au minimum en CCF1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51520" y="5291916"/>
            <a:ext cx="4539576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A faire VALIDER </a:t>
            </a:r>
            <a:r>
              <a:rPr lang="fr-FR" b="1" dirty="0" smtClean="0">
                <a:latin typeface="+mn-lt"/>
              </a:rPr>
              <a:t>au CFVU </a:t>
            </a:r>
            <a:r>
              <a:rPr lang="fr-FR" dirty="0" smtClean="0">
                <a:latin typeface="+mn-lt"/>
              </a:rPr>
              <a:t>(</a:t>
            </a:r>
            <a:r>
              <a:rPr lang="fr-FR" dirty="0" smtClean="0">
                <a:solidFill>
                  <a:srgbClr val="0000FF"/>
                </a:solidFill>
                <a:latin typeface="+mn-lt"/>
              </a:rPr>
              <a:t>Avril ou Mai 2016</a:t>
            </a:r>
            <a:r>
              <a:rPr lang="fr-FR" dirty="0" smtClean="0">
                <a:latin typeface="+mn-lt"/>
              </a:rPr>
              <a:t>)</a:t>
            </a:r>
            <a:endParaRPr lang="fr-FR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68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79512" y="260424"/>
            <a:ext cx="8712968" cy="57628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300" b="1" dirty="0" smtClean="0">
                <a:solidFill>
                  <a:srgbClr val="E46C0A"/>
                </a:solidFill>
              </a:rPr>
              <a:t>3. Points à finaliser.</a:t>
            </a:r>
          </a:p>
          <a:p>
            <a:pPr eaLnBrk="1" hangingPunct="1"/>
            <a:endParaRPr lang="fr-FR" sz="4000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1520" y="980728"/>
            <a:ext cx="4766561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Modélisation des maquettes (cellule APOGEE) :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1520" y="2242368"/>
            <a:ext cx="6744026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Modélisation des règles de calcul (cellule APOGEE) : 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Avril / Mai 2016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1520" y="4499828"/>
            <a:ext cx="5956054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Modalités de gestion administrative &amp; pédagogique du CCI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39552" y="1350060"/>
            <a:ext cx="2461636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j-lt"/>
              </a:rPr>
              <a:t>- </a:t>
            </a:r>
            <a:r>
              <a:rPr lang="fr-FR" dirty="0" smtClean="0">
                <a:latin typeface="+mj-lt"/>
              </a:rPr>
              <a:t>Licence mention STAPS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9552" y="1700808"/>
            <a:ext cx="1282723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j-lt"/>
              </a:rPr>
              <a:t>- </a:t>
            </a:r>
            <a:r>
              <a:rPr lang="fr-FR" dirty="0" smtClean="0">
                <a:latin typeface="+mj-lt"/>
              </a:rPr>
              <a:t>Les DEUST</a:t>
            </a:r>
            <a:endParaRPr lang="fr-FR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51520" y="2809140"/>
            <a:ext cx="3264035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MCC 2016-17 : 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Mai / Juin 2016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46581" y="3250480"/>
            <a:ext cx="6345327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+mj-lt"/>
              </a:rPr>
              <a:t>- </a:t>
            </a:r>
            <a:r>
              <a:rPr lang="fr-FR" dirty="0" smtClean="0">
                <a:latin typeface="+mj-lt"/>
              </a:rPr>
              <a:t>EN FONCTION du nouveau Cadrage des MCC (CFVU – Avril 2016)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51520" y="5147900"/>
            <a:ext cx="6320063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Coordination des emplois du temps (MASTER – UE mutualisées)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51520" y="5795972"/>
            <a:ext cx="7296356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MISE à JOUR des informations sur le site de Lyon 1 (OFFRE de FORMATION)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51520" y="3851756"/>
            <a:ext cx="6293902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ym typeface="Wingdings"/>
              </a:rPr>
              <a:t></a:t>
            </a:r>
            <a:r>
              <a:rPr lang="fr-FR" dirty="0" smtClean="0">
                <a:latin typeface="+mn-lt"/>
              </a:rPr>
              <a:t> Inscription des heures maquette sous GASEL : 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Juin / Juillet 2016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957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79512" y="260424"/>
            <a:ext cx="8712968" cy="57628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300" b="1" dirty="0" smtClean="0">
                <a:solidFill>
                  <a:srgbClr val="E46C0A"/>
                </a:solidFill>
              </a:rPr>
              <a:t>4. Quelques explications sur ma démission.</a:t>
            </a:r>
          </a:p>
          <a:p>
            <a:pPr eaLnBrk="1" hangingPunct="1"/>
            <a:endParaRPr lang="fr-FR" sz="4000" dirty="0" smtClean="0"/>
          </a:p>
        </p:txBody>
      </p:sp>
    </p:spTree>
    <p:extLst>
      <p:ext uri="{BB962C8B-B14F-4D97-AF65-F5344CB8AC3E}">
        <p14:creationId xmlns:p14="http://schemas.microsoft.com/office/powerpoint/2010/main" val="389883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4"/>
  <p:tag name="TPOS" val="2"/>
</p:tagLst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7799</TotalTime>
  <Words>517</Words>
  <Application>Microsoft Macintosh PowerPoint</Application>
  <PresentationFormat>Présentation à l'écran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Thème Office</vt:lpstr>
      <vt:lpstr>1_Thème Office</vt:lpstr>
      <vt:lpstr>Contrat de Formation 2016-2020  Bilan du processus d’accréditation.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budget de l’UFR STAPS</dc:title>
  <dc:creator>FANTON SYLVIE</dc:creator>
  <cp:lastModifiedBy>Yannick Vanpoulle</cp:lastModifiedBy>
  <cp:revision>404</cp:revision>
  <cp:lastPrinted>2014-05-22T07:46:53Z</cp:lastPrinted>
  <dcterms:created xsi:type="dcterms:W3CDTF">2013-09-24T10:46:57Z</dcterms:created>
  <dcterms:modified xsi:type="dcterms:W3CDTF">2016-03-17T09:58:28Z</dcterms:modified>
</cp:coreProperties>
</file>