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70" r:id="rId4"/>
    <p:sldId id="271" r:id="rId5"/>
    <p:sldId id="272" r:id="rId6"/>
    <p:sldId id="273" r:id="rId7"/>
    <p:sldId id="274" r:id="rId8"/>
    <p:sldId id="275" r:id="rId9"/>
    <p:sldId id="276"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4" d="100"/>
          <a:sy n="44" d="100"/>
        </p:scale>
        <p:origin x="-13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CA52D-4CF2-4712-919C-D3F84C2A37A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14FB0AE7-D7D5-49BD-BB91-6BD4F9E81ED8}">
      <dgm:prSet phldrT="[Texte]"/>
      <dgm:spPr>
        <a:solidFill>
          <a:srgbClr val="FFFF66"/>
        </a:solidFill>
        <a:ln>
          <a:solidFill>
            <a:srgbClr val="FFFF66"/>
          </a:solidFill>
        </a:ln>
      </dgm:spPr>
      <dgm:t>
        <a:bodyPr/>
        <a:lstStyle/>
        <a:p>
          <a:r>
            <a:rPr lang="fr-FR" b="1" dirty="0" smtClean="0">
              <a:solidFill>
                <a:schemeClr val="tx1"/>
              </a:solidFill>
            </a:rPr>
            <a:t>1</a:t>
          </a:r>
          <a:endParaRPr lang="fr-FR" b="1" dirty="0">
            <a:solidFill>
              <a:schemeClr val="tx1"/>
            </a:solidFill>
          </a:endParaRPr>
        </a:p>
      </dgm:t>
    </dgm:pt>
    <dgm:pt modelId="{C26446ED-9048-47AE-A20B-D6CAE5C1002F}" type="parTrans" cxnId="{B1DEF820-0BA3-4A75-9760-509EA3A0287A}">
      <dgm:prSet/>
      <dgm:spPr/>
      <dgm:t>
        <a:bodyPr/>
        <a:lstStyle/>
        <a:p>
          <a:endParaRPr lang="fr-FR"/>
        </a:p>
      </dgm:t>
    </dgm:pt>
    <dgm:pt modelId="{C6CA5640-BFAA-4AC9-9B19-58D5280DDFB8}" type="sibTrans" cxnId="{B1DEF820-0BA3-4A75-9760-509EA3A0287A}">
      <dgm:prSet/>
      <dgm:spPr/>
      <dgm:t>
        <a:bodyPr/>
        <a:lstStyle/>
        <a:p>
          <a:endParaRPr lang="fr-FR"/>
        </a:p>
      </dgm:t>
    </dgm:pt>
    <dgm:pt modelId="{032A77DC-6C42-4ECC-A376-4A5190C24218}">
      <dgm:prSet phldrT="[Texte]" custT="1"/>
      <dgm:spPr>
        <a:ln>
          <a:solidFill>
            <a:srgbClr val="FFFF66"/>
          </a:solidFill>
        </a:ln>
      </dgm:spPr>
      <dgm:t>
        <a:bodyPr/>
        <a:lstStyle/>
        <a:p>
          <a:r>
            <a:rPr lang="fr-FR" sz="2400" b="1" dirty="0" smtClean="0"/>
            <a:t>Evaluation HCERES</a:t>
          </a:r>
          <a:endParaRPr lang="fr-FR" sz="2400" b="1" dirty="0"/>
        </a:p>
      </dgm:t>
    </dgm:pt>
    <dgm:pt modelId="{FD07572A-03FB-49A4-B896-34AC8F07DFB7}" type="parTrans" cxnId="{6FAFF10A-38D0-4316-997F-1221155E95E3}">
      <dgm:prSet/>
      <dgm:spPr/>
      <dgm:t>
        <a:bodyPr/>
        <a:lstStyle/>
        <a:p>
          <a:endParaRPr lang="fr-FR"/>
        </a:p>
      </dgm:t>
    </dgm:pt>
    <dgm:pt modelId="{466E74FE-7546-438E-9404-42B53B38D7BF}" type="sibTrans" cxnId="{6FAFF10A-38D0-4316-997F-1221155E95E3}">
      <dgm:prSet/>
      <dgm:spPr/>
      <dgm:t>
        <a:bodyPr/>
        <a:lstStyle/>
        <a:p>
          <a:endParaRPr lang="fr-FR"/>
        </a:p>
      </dgm:t>
    </dgm:pt>
    <dgm:pt modelId="{BB5A7C9E-707B-4E7D-9656-BAF4B81A69A8}">
      <dgm:prSet phldrT="[Texte]" custT="1"/>
      <dgm:spPr>
        <a:ln>
          <a:solidFill>
            <a:srgbClr val="FFFF66"/>
          </a:solidFill>
        </a:ln>
      </dgm:spPr>
      <dgm:t>
        <a:bodyPr/>
        <a:lstStyle/>
        <a:p>
          <a:r>
            <a:rPr lang="fr-FR" sz="2000" dirty="0" smtClean="0"/>
            <a:t>Maquettes actuelles </a:t>
          </a:r>
          <a:r>
            <a:rPr lang="fr-FR" sz="2000" smtClean="0"/>
            <a:t>– 15 Oct. 2014</a:t>
          </a:r>
          <a:endParaRPr lang="fr-FR" sz="2000" dirty="0"/>
        </a:p>
      </dgm:t>
    </dgm:pt>
    <dgm:pt modelId="{CB75F0E9-D86A-41B9-9C55-ACB72804AB07}" type="parTrans" cxnId="{C1420447-7F00-43EA-8C5A-B73C850E62D3}">
      <dgm:prSet/>
      <dgm:spPr/>
      <dgm:t>
        <a:bodyPr/>
        <a:lstStyle/>
        <a:p>
          <a:endParaRPr lang="fr-FR"/>
        </a:p>
      </dgm:t>
    </dgm:pt>
    <dgm:pt modelId="{F95D52A8-2F40-4FBB-AC26-2CE0E2062908}" type="sibTrans" cxnId="{C1420447-7F00-43EA-8C5A-B73C850E62D3}">
      <dgm:prSet/>
      <dgm:spPr/>
      <dgm:t>
        <a:bodyPr/>
        <a:lstStyle/>
        <a:p>
          <a:endParaRPr lang="fr-FR"/>
        </a:p>
      </dgm:t>
    </dgm:pt>
    <dgm:pt modelId="{82B19B4E-8A4A-43DF-895F-ACE1A0E50A15}">
      <dgm:prSet phldrT="[Texte]"/>
      <dgm:spPr>
        <a:solidFill>
          <a:srgbClr val="FFC000"/>
        </a:solidFill>
        <a:ln>
          <a:solidFill>
            <a:srgbClr val="FFC000"/>
          </a:solidFill>
        </a:ln>
      </dgm:spPr>
      <dgm:t>
        <a:bodyPr/>
        <a:lstStyle/>
        <a:p>
          <a:r>
            <a:rPr lang="fr-FR" b="1" dirty="0" smtClean="0">
              <a:solidFill>
                <a:schemeClr val="tx1"/>
              </a:solidFill>
            </a:rPr>
            <a:t>2</a:t>
          </a:r>
          <a:endParaRPr lang="fr-FR" b="1" dirty="0">
            <a:solidFill>
              <a:schemeClr val="tx1"/>
            </a:solidFill>
          </a:endParaRPr>
        </a:p>
      </dgm:t>
    </dgm:pt>
    <dgm:pt modelId="{BF633025-7BEA-4981-9080-9E283A4AC409}" type="parTrans" cxnId="{F7EF9362-352D-43A2-98ED-5E091E420F19}">
      <dgm:prSet/>
      <dgm:spPr/>
      <dgm:t>
        <a:bodyPr/>
        <a:lstStyle/>
        <a:p>
          <a:endParaRPr lang="fr-FR"/>
        </a:p>
      </dgm:t>
    </dgm:pt>
    <dgm:pt modelId="{F786F4BC-A9D5-400A-95D3-48C297DE4A4C}" type="sibTrans" cxnId="{F7EF9362-352D-43A2-98ED-5E091E420F19}">
      <dgm:prSet/>
      <dgm:spPr/>
      <dgm:t>
        <a:bodyPr/>
        <a:lstStyle/>
        <a:p>
          <a:endParaRPr lang="fr-FR"/>
        </a:p>
      </dgm:t>
    </dgm:pt>
    <dgm:pt modelId="{C40E5450-471F-4A60-8B0C-48B98D4321D9}">
      <dgm:prSet phldrT="[Texte]" custT="1"/>
      <dgm:spPr>
        <a:ln>
          <a:solidFill>
            <a:srgbClr val="FFC000"/>
          </a:solidFill>
        </a:ln>
      </dgm:spPr>
      <dgm:t>
        <a:bodyPr/>
        <a:lstStyle/>
        <a:p>
          <a:r>
            <a:rPr lang="fr-FR" sz="2400" b="1" dirty="0" smtClean="0"/>
            <a:t>Validation par LYON 1</a:t>
          </a:r>
          <a:endParaRPr lang="fr-FR" sz="2400" b="1" dirty="0"/>
        </a:p>
      </dgm:t>
    </dgm:pt>
    <dgm:pt modelId="{55626066-9881-4FB0-A155-C97F4B48BAB8}" type="parTrans" cxnId="{CD5CFD38-266A-4C6B-9EE9-B20EB6363937}">
      <dgm:prSet/>
      <dgm:spPr/>
      <dgm:t>
        <a:bodyPr/>
        <a:lstStyle/>
        <a:p>
          <a:endParaRPr lang="fr-FR"/>
        </a:p>
      </dgm:t>
    </dgm:pt>
    <dgm:pt modelId="{75DCFF3A-0689-4DF8-B3C3-5D8CF530A0A4}" type="sibTrans" cxnId="{CD5CFD38-266A-4C6B-9EE9-B20EB6363937}">
      <dgm:prSet/>
      <dgm:spPr/>
      <dgm:t>
        <a:bodyPr/>
        <a:lstStyle/>
        <a:p>
          <a:endParaRPr lang="fr-FR"/>
        </a:p>
      </dgm:t>
    </dgm:pt>
    <dgm:pt modelId="{A886DCAE-B709-4A17-857E-816187545D5D}">
      <dgm:prSet phldrT="[Texte]" custT="1"/>
      <dgm:spPr>
        <a:ln>
          <a:solidFill>
            <a:srgbClr val="FFC000"/>
          </a:solidFill>
        </a:ln>
      </dgm:spPr>
      <dgm:t>
        <a:bodyPr/>
        <a:lstStyle/>
        <a:p>
          <a:r>
            <a:rPr lang="fr-FR" sz="2000" dirty="0" smtClean="0"/>
            <a:t>Nouvelles maquettes </a:t>
          </a:r>
          <a:r>
            <a:rPr lang="fr-FR" sz="2000" smtClean="0"/>
            <a:t>– Juillet </a:t>
          </a:r>
          <a:r>
            <a:rPr lang="fr-FR" sz="2000" dirty="0" smtClean="0"/>
            <a:t>2015</a:t>
          </a:r>
          <a:endParaRPr lang="fr-FR" sz="2000" dirty="0"/>
        </a:p>
      </dgm:t>
    </dgm:pt>
    <dgm:pt modelId="{620B5A2A-B397-46D0-AEAA-D768C4B95BD6}" type="parTrans" cxnId="{388A69E4-1045-4157-B4B9-C0D57F3586F2}">
      <dgm:prSet/>
      <dgm:spPr/>
      <dgm:t>
        <a:bodyPr/>
        <a:lstStyle/>
        <a:p>
          <a:endParaRPr lang="fr-FR"/>
        </a:p>
      </dgm:t>
    </dgm:pt>
    <dgm:pt modelId="{65192F35-D3E5-40A7-8935-9DDFE0C42271}" type="sibTrans" cxnId="{388A69E4-1045-4157-B4B9-C0D57F3586F2}">
      <dgm:prSet/>
      <dgm:spPr/>
      <dgm:t>
        <a:bodyPr/>
        <a:lstStyle/>
        <a:p>
          <a:endParaRPr lang="fr-FR"/>
        </a:p>
      </dgm:t>
    </dgm:pt>
    <dgm:pt modelId="{77E9619E-B7F6-4E93-8DE2-7F401745CCC0}">
      <dgm:prSet phldrT="[Texte]" custT="1"/>
      <dgm:spPr>
        <a:ln>
          <a:solidFill>
            <a:srgbClr val="FF0000"/>
          </a:solidFill>
        </a:ln>
      </dgm:spPr>
      <dgm:t>
        <a:bodyPr/>
        <a:lstStyle/>
        <a:p>
          <a:r>
            <a:rPr lang="fr-FR" sz="2400" b="1" dirty="0" smtClean="0"/>
            <a:t>Validation / Accréditation DGESIP</a:t>
          </a:r>
          <a:endParaRPr lang="fr-FR" sz="2400" b="1" dirty="0"/>
        </a:p>
      </dgm:t>
    </dgm:pt>
    <dgm:pt modelId="{A21B8203-522A-49BF-963B-D6BD0552D779}" type="parTrans" cxnId="{A2D11AAF-5E1E-4EEA-B86B-28BB5F508EB1}">
      <dgm:prSet/>
      <dgm:spPr/>
      <dgm:t>
        <a:bodyPr/>
        <a:lstStyle/>
        <a:p>
          <a:endParaRPr lang="fr-FR"/>
        </a:p>
      </dgm:t>
    </dgm:pt>
    <dgm:pt modelId="{38229B32-F0C2-424B-848A-E7B3C495445E}" type="sibTrans" cxnId="{A2D11AAF-5E1E-4EEA-B86B-28BB5F508EB1}">
      <dgm:prSet/>
      <dgm:spPr/>
      <dgm:t>
        <a:bodyPr/>
        <a:lstStyle/>
        <a:p>
          <a:endParaRPr lang="fr-FR"/>
        </a:p>
      </dgm:t>
    </dgm:pt>
    <dgm:pt modelId="{01ACB041-5F1F-4B1D-8C39-C85849E2F495}">
      <dgm:prSet phldrT="[Texte]" custT="1"/>
      <dgm:spPr>
        <a:ln>
          <a:solidFill>
            <a:srgbClr val="FF0000"/>
          </a:solidFill>
        </a:ln>
      </dgm:spPr>
      <dgm:t>
        <a:bodyPr/>
        <a:lstStyle/>
        <a:p>
          <a:r>
            <a:rPr lang="fr-FR" sz="2000" dirty="0" smtClean="0"/>
            <a:t>Dépôt du dossier Lyon 1 = </a:t>
          </a:r>
          <a:r>
            <a:rPr lang="fr-FR" sz="2000" b="0" dirty="0" smtClean="0">
              <a:solidFill>
                <a:schemeClr val="tx1"/>
              </a:solidFill>
            </a:rPr>
            <a:t>Sep. 2015</a:t>
          </a:r>
          <a:endParaRPr lang="fr-FR" sz="2000" b="0" dirty="0">
            <a:solidFill>
              <a:schemeClr val="tx1"/>
            </a:solidFill>
          </a:endParaRPr>
        </a:p>
      </dgm:t>
    </dgm:pt>
    <dgm:pt modelId="{E1525FDC-3D32-4B33-A05D-C97AA27D336B}" type="parTrans" cxnId="{C636AA40-F9AB-4E48-A3CF-F35F6B63ECF8}">
      <dgm:prSet/>
      <dgm:spPr/>
      <dgm:t>
        <a:bodyPr/>
        <a:lstStyle/>
        <a:p>
          <a:endParaRPr lang="fr-FR"/>
        </a:p>
      </dgm:t>
    </dgm:pt>
    <dgm:pt modelId="{2207E2E7-1327-45B2-8F25-8CB0A68ACC50}" type="sibTrans" cxnId="{C636AA40-F9AB-4E48-A3CF-F35F6B63ECF8}">
      <dgm:prSet/>
      <dgm:spPr/>
      <dgm:t>
        <a:bodyPr/>
        <a:lstStyle/>
        <a:p>
          <a:endParaRPr lang="fr-FR"/>
        </a:p>
      </dgm:t>
    </dgm:pt>
    <dgm:pt modelId="{586B1565-AE8D-4936-A107-FDC186367BB7}">
      <dgm:prSet phldrT="[Texte]"/>
      <dgm:spPr>
        <a:solidFill>
          <a:srgbClr val="FF0000"/>
        </a:solidFill>
        <a:ln>
          <a:solidFill>
            <a:srgbClr val="FF0000"/>
          </a:solidFill>
        </a:ln>
      </dgm:spPr>
      <dgm:t>
        <a:bodyPr/>
        <a:lstStyle/>
        <a:p>
          <a:r>
            <a:rPr lang="fr-FR" b="1" dirty="0" smtClean="0">
              <a:solidFill>
                <a:schemeClr val="tx1"/>
              </a:solidFill>
            </a:rPr>
            <a:t>3</a:t>
          </a:r>
          <a:endParaRPr lang="fr-FR" b="1" dirty="0">
            <a:solidFill>
              <a:schemeClr val="tx1"/>
            </a:solidFill>
          </a:endParaRPr>
        </a:p>
      </dgm:t>
    </dgm:pt>
    <dgm:pt modelId="{3776F3AA-DDAB-4337-A4F1-D8C16AC4C1E0}" type="sibTrans" cxnId="{E8130F6E-3ADE-4D98-BB50-1933D8D0ED44}">
      <dgm:prSet/>
      <dgm:spPr/>
      <dgm:t>
        <a:bodyPr/>
        <a:lstStyle/>
        <a:p>
          <a:endParaRPr lang="fr-FR"/>
        </a:p>
      </dgm:t>
    </dgm:pt>
    <dgm:pt modelId="{A318F07C-8757-4E4D-8401-5ACD737DEC85}" type="parTrans" cxnId="{E8130F6E-3ADE-4D98-BB50-1933D8D0ED44}">
      <dgm:prSet/>
      <dgm:spPr/>
      <dgm:t>
        <a:bodyPr/>
        <a:lstStyle/>
        <a:p>
          <a:endParaRPr lang="fr-FR"/>
        </a:p>
      </dgm:t>
    </dgm:pt>
    <dgm:pt modelId="{B4BA5175-87D8-4B38-BA37-7DDA9E13724B}" type="pres">
      <dgm:prSet presAssocID="{8DECA52D-4CF2-4712-919C-D3F84C2A37A4}" presName="linearFlow" presStyleCnt="0">
        <dgm:presLayoutVars>
          <dgm:dir/>
          <dgm:animLvl val="lvl"/>
          <dgm:resizeHandles val="exact"/>
        </dgm:presLayoutVars>
      </dgm:prSet>
      <dgm:spPr/>
      <dgm:t>
        <a:bodyPr/>
        <a:lstStyle/>
        <a:p>
          <a:endParaRPr lang="fr-FR"/>
        </a:p>
      </dgm:t>
    </dgm:pt>
    <dgm:pt modelId="{659A0008-F29D-4B2A-B05C-018C2B48FCFA}" type="pres">
      <dgm:prSet presAssocID="{14FB0AE7-D7D5-49BD-BB91-6BD4F9E81ED8}" presName="composite" presStyleCnt="0"/>
      <dgm:spPr/>
    </dgm:pt>
    <dgm:pt modelId="{4C0681D1-D424-458C-8CF2-3356ADA9372A}" type="pres">
      <dgm:prSet presAssocID="{14FB0AE7-D7D5-49BD-BB91-6BD4F9E81ED8}" presName="parentText" presStyleLbl="alignNode1" presStyleIdx="0" presStyleCnt="3">
        <dgm:presLayoutVars>
          <dgm:chMax val="1"/>
          <dgm:bulletEnabled val="1"/>
        </dgm:presLayoutVars>
      </dgm:prSet>
      <dgm:spPr/>
      <dgm:t>
        <a:bodyPr/>
        <a:lstStyle/>
        <a:p>
          <a:endParaRPr lang="fr-FR"/>
        </a:p>
      </dgm:t>
    </dgm:pt>
    <dgm:pt modelId="{5B41F713-0186-49B3-918B-8BAB80D64B5B}" type="pres">
      <dgm:prSet presAssocID="{14FB0AE7-D7D5-49BD-BB91-6BD4F9E81ED8}" presName="descendantText" presStyleLbl="alignAcc1" presStyleIdx="0" presStyleCnt="3" custScaleY="105728">
        <dgm:presLayoutVars>
          <dgm:bulletEnabled val="1"/>
        </dgm:presLayoutVars>
      </dgm:prSet>
      <dgm:spPr/>
      <dgm:t>
        <a:bodyPr/>
        <a:lstStyle/>
        <a:p>
          <a:endParaRPr lang="fr-FR"/>
        </a:p>
      </dgm:t>
    </dgm:pt>
    <dgm:pt modelId="{4242230E-EA1D-40E3-83B6-D5D854C49B3A}" type="pres">
      <dgm:prSet presAssocID="{C6CA5640-BFAA-4AC9-9B19-58D5280DDFB8}" presName="sp" presStyleCnt="0"/>
      <dgm:spPr/>
    </dgm:pt>
    <dgm:pt modelId="{A4FDB13A-C9A0-4191-87A3-205BC0497962}" type="pres">
      <dgm:prSet presAssocID="{82B19B4E-8A4A-43DF-895F-ACE1A0E50A15}" presName="composite" presStyleCnt="0"/>
      <dgm:spPr/>
    </dgm:pt>
    <dgm:pt modelId="{D93C9D31-06B5-4F25-94D9-89FFB6BEEE1A}" type="pres">
      <dgm:prSet presAssocID="{82B19B4E-8A4A-43DF-895F-ACE1A0E50A15}" presName="parentText" presStyleLbl="alignNode1" presStyleIdx="1" presStyleCnt="3">
        <dgm:presLayoutVars>
          <dgm:chMax val="1"/>
          <dgm:bulletEnabled val="1"/>
        </dgm:presLayoutVars>
      </dgm:prSet>
      <dgm:spPr/>
      <dgm:t>
        <a:bodyPr/>
        <a:lstStyle/>
        <a:p>
          <a:endParaRPr lang="fr-FR"/>
        </a:p>
      </dgm:t>
    </dgm:pt>
    <dgm:pt modelId="{1EC9FBF7-1563-40FE-A309-0630C5D524DA}" type="pres">
      <dgm:prSet presAssocID="{82B19B4E-8A4A-43DF-895F-ACE1A0E50A15}" presName="descendantText" presStyleLbl="alignAcc1" presStyleIdx="1" presStyleCnt="3" custScaleY="118412">
        <dgm:presLayoutVars>
          <dgm:bulletEnabled val="1"/>
        </dgm:presLayoutVars>
      </dgm:prSet>
      <dgm:spPr/>
      <dgm:t>
        <a:bodyPr/>
        <a:lstStyle/>
        <a:p>
          <a:endParaRPr lang="fr-FR"/>
        </a:p>
      </dgm:t>
    </dgm:pt>
    <dgm:pt modelId="{9F8E5A83-F6AC-4D9B-A9A3-789CF0BBE437}" type="pres">
      <dgm:prSet presAssocID="{F786F4BC-A9D5-400A-95D3-48C297DE4A4C}" presName="sp" presStyleCnt="0"/>
      <dgm:spPr/>
    </dgm:pt>
    <dgm:pt modelId="{73117734-77F1-4874-97DF-FE7C73F456AC}" type="pres">
      <dgm:prSet presAssocID="{586B1565-AE8D-4936-A107-FDC186367BB7}" presName="composite" presStyleCnt="0"/>
      <dgm:spPr/>
    </dgm:pt>
    <dgm:pt modelId="{CC883624-10D7-4045-986E-F2EDEF3CA966}" type="pres">
      <dgm:prSet presAssocID="{586B1565-AE8D-4936-A107-FDC186367BB7}" presName="parentText" presStyleLbl="alignNode1" presStyleIdx="2" presStyleCnt="3">
        <dgm:presLayoutVars>
          <dgm:chMax val="1"/>
          <dgm:bulletEnabled val="1"/>
        </dgm:presLayoutVars>
      </dgm:prSet>
      <dgm:spPr/>
      <dgm:t>
        <a:bodyPr/>
        <a:lstStyle/>
        <a:p>
          <a:endParaRPr lang="fr-FR"/>
        </a:p>
      </dgm:t>
    </dgm:pt>
    <dgm:pt modelId="{3FCED08C-371C-4B8B-882F-7F10D755412B}" type="pres">
      <dgm:prSet presAssocID="{586B1565-AE8D-4936-A107-FDC186367BB7}" presName="descendantText" presStyleLbl="alignAcc1" presStyleIdx="2" presStyleCnt="3" custScaleY="146880">
        <dgm:presLayoutVars>
          <dgm:bulletEnabled val="1"/>
        </dgm:presLayoutVars>
      </dgm:prSet>
      <dgm:spPr/>
      <dgm:t>
        <a:bodyPr/>
        <a:lstStyle/>
        <a:p>
          <a:endParaRPr lang="fr-FR"/>
        </a:p>
      </dgm:t>
    </dgm:pt>
  </dgm:ptLst>
  <dgm:cxnLst>
    <dgm:cxn modelId="{CD4763B5-6788-F94D-8E64-A0700EC5A267}" type="presOf" srcId="{586B1565-AE8D-4936-A107-FDC186367BB7}" destId="{CC883624-10D7-4045-986E-F2EDEF3CA966}" srcOrd="0" destOrd="0" presId="urn:microsoft.com/office/officeart/2005/8/layout/chevron2"/>
    <dgm:cxn modelId="{97ADB495-A6AD-094B-8716-67F44BB5EFB4}" type="presOf" srcId="{82B19B4E-8A4A-43DF-895F-ACE1A0E50A15}" destId="{D93C9D31-06B5-4F25-94D9-89FFB6BEEE1A}" srcOrd="0" destOrd="0" presId="urn:microsoft.com/office/officeart/2005/8/layout/chevron2"/>
    <dgm:cxn modelId="{7BEEA6C4-3359-DC4C-863C-917C2F02A427}" type="presOf" srcId="{77E9619E-B7F6-4E93-8DE2-7F401745CCC0}" destId="{3FCED08C-371C-4B8B-882F-7F10D755412B}" srcOrd="0" destOrd="0" presId="urn:microsoft.com/office/officeart/2005/8/layout/chevron2"/>
    <dgm:cxn modelId="{5C573A7A-496F-354B-9E2B-00274F2B7B5B}" type="presOf" srcId="{032A77DC-6C42-4ECC-A376-4A5190C24218}" destId="{5B41F713-0186-49B3-918B-8BAB80D64B5B}" srcOrd="0" destOrd="0" presId="urn:microsoft.com/office/officeart/2005/8/layout/chevron2"/>
    <dgm:cxn modelId="{3B73E731-C194-9B4F-AA00-D245F354139E}" type="presOf" srcId="{C40E5450-471F-4A60-8B0C-48B98D4321D9}" destId="{1EC9FBF7-1563-40FE-A309-0630C5D524DA}" srcOrd="0" destOrd="0" presId="urn:microsoft.com/office/officeart/2005/8/layout/chevron2"/>
    <dgm:cxn modelId="{A2D11AAF-5E1E-4EEA-B86B-28BB5F508EB1}" srcId="{586B1565-AE8D-4936-A107-FDC186367BB7}" destId="{77E9619E-B7F6-4E93-8DE2-7F401745CCC0}" srcOrd="0" destOrd="0" parTransId="{A21B8203-522A-49BF-963B-D6BD0552D779}" sibTransId="{38229B32-F0C2-424B-848A-E7B3C495445E}"/>
    <dgm:cxn modelId="{46DF77AB-90C5-EB4D-A59A-34586DDCD794}" type="presOf" srcId="{14FB0AE7-D7D5-49BD-BB91-6BD4F9E81ED8}" destId="{4C0681D1-D424-458C-8CF2-3356ADA9372A}" srcOrd="0" destOrd="0" presId="urn:microsoft.com/office/officeart/2005/8/layout/chevron2"/>
    <dgm:cxn modelId="{E12B4A16-C345-C346-8200-1E0CC2CC67AA}" type="presOf" srcId="{BB5A7C9E-707B-4E7D-9656-BAF4B81A69A8}" destId="{5B41F713-0186-49B3-918B-8BAB80D64B5B}" srcOrd="0" destOrd="1" presId="urn:microsoft.com/office/officeart/2005/8/layout/chevron2"/>
    <dgm:cxn modelId="{E8130F6E-3ADE-4D98-BB50-1933D8D0ED44}" srcId="{8DECA52D-4CF2-4712-919C-D3F84C2A37A4}" destId="{586B1565-AE8D-4936-A107-FDC186367BB7}" srcOrd="2" destOrd="0" parTransId="{A318F07C-8757-4E4D-8401-5ACD737DEC85}" sibTransId="{3776F3AA-DDAB-4337-A4F1-D8C16AC4C1E0}"/>
    <dgm:cxn modelId="{A2915531-F5D7-8441-A09C-CBDC4673AE0E}" type="presOf" srcId="{A886DCAE-B709-4A17-857E-816187545D5D}" destId="{1EC9FBF7-1563-40FE-A309-0630C5D524DA}" srcOrd="0" destOrd="1" presId="urn:microsoft.com/office/officeart/2005/8/layout/chevron2"/>
    <dgm:cxn modelId="{6FAFF10A-38D0-4316-997F-1221155E95E3}" srcId="{14FB0AE7-D7D5-49BD-BB91-6BD4F9E81ED8}" destId="{032A77DC-6C42-4ECC-A376-4A5190C24218}" srcOrd="0" destOrd="0" parTransId="{FD07572A-03FB-49A4-B896-34AC8F07DFB7}" sibTransId="{466E74FE-7546-438E-9404-42B53B38D7BF}"/>
    <dgm:cxn modelId="{C1420447-7F00-43EA-8C5A-B73C850E62D3}" srcId="{14FB0AE7-D7D5-49BD-BB91-6BD4F9E81ED8}" destId="{BB5A7C9E-707B-4E7D-9656-BAF4B81A69A8}" srcOrd="1" destOrd="0" parTransId="{CB75F0E9-D86A-41B9-9C55-ACB72804AB07}" sibTransId="{F95D52A8-2F40-4FBB-AC26-2CE0E2062908}"/>
    <dgm:cxn modelId="{F7EF9362-352D-43A2-98ED-5E091E420F19}" srcId="{8DECA52D-4CF2-4712-919C-D3F84C2A37A4}" destId="{82B19B4E-8A4A-43DF-895F-ACE1A0E50A15}" srcOrd="1" destOrd="0" parTransId="{BF633025-7BEA-4981-9080-9E283A4AC409}" sibTransId="{F786F4BC-A9D5-400A-95D3-48C297DE4A4C}"/>
    <dgm:cxn modelId="{C636AA40-F9AB-4E48-A3CF-F35F6B63ECF8}" srcId="{586B1565-AE8D-4936-A107-FDC186367BB7}" destId="{01ACB041-5F1F-4B1D-8C39-C85849E2F495}" srcOrd="1" destOrd="0" parTransId="{E1525FDC-3D32-4B33-A05D-C97AA27D336B}" sibTransId="{2207E2E7-1327-45B2-8F25-8CB0A68ACC50}"/>
    <dgm:cxn modelId="{388A69E4-1045-4157-B4B9-C0D57F3586F2}" srcId="{82B19B4E-8A4A-43DF-895F-ACE1A0E50A15}" destId="{A886DCAE-B709-4A17-857E-816187545D5D}" srcOrd="1" destOrd="0" parTransId="{620B5A2A-B397-46D0-AEAA-D768C4B95BD6}" sibTransId="{65192F35-D3E5-40A7-8935-9DDFE0C42271}"/>
    <dgm:cxn modelId="{B1DEF820-0BA3-4A75-9760-509EA3A0287A}" srcId="{8DECA52D-4CF2-4712-919C-D3F84C2A37A4}" destId="{14FB0AE7-D7D5-49BD-BB91-6BD4F9E81ED8}" srcOrd="0" destOrd="0" parTransId="{C26446ED-9048-47AE-A20B-D6CAE5C1002F}" sibTransId="{C6CA5640-BFAA-4AC9-9B19-58D5280DDFB8}"/>
    <dgm:cxn modelId="{05BA45CD-A591-F445-81A5-5A4AFAF97815}" type="presOf" srcId="{8DECA52D-4CF2-4712-919C-D3F84C2A37A4}" destId="{B4BA5175-87D8-4B38-BA37-7DDA9E13724B}" srcOrd="0" destOrd="0" presId="urn:microsoft.com/office/officeart/2005/8/layout/chevron2"/>
    <dgm:cxn modelId="{1C83D2F6-AAA6-F445-965C-BA39E203288C}" type="presOf" srcId="{01ACB041-5F1F-4B1D-8C39-C85849E2F495}" destId="{3FCED08C-371C-4B8B-882F-7F10D755412B}" srcOrd="0" destOrd="1" presId="urn:microsoft.com/office/officeart/2005/8/layout/chevron2"/>
    <dgm:cxn modelId="{CD5CFD38-266A-4C6B-9EE9-B20EB6363937}" srcId="{82B19B4E-8A4A-43DF-895F-ACE1A0E50A15}" destId="{C40E5450-471F-4A60-8B0C-48B98D4321D9}" srcOrd="0" destOrd="0" parTransId="{55626066-9881-4FB0-A155-C97F4B48BAB8}" sibTransId="{75DCFF3A-0689-4DF8-B3C3-5D8CF530A0A4}"/>
    <dgm:cxn modelId="{0B553EB6-7CF9-C742-8876-D15118B0EE83}" type="presParOf" srcId="{B4BA5175-87D8-4B38-BA37-7DDA9E13724B}" destId="{659A0008-F29D-4B2A-B05C-018C2B48FCFA}" srcOrd="0" destOrd="0" presId="urn:microsoft.com/office/officeart/2005/8/layout/chevron2"/>
    <dgm:cxn modelId="{E740F8ED-4A52-024B-8C72-1A01BCCEA5D8}" type="presParOf" srcId="{659A0008-F29D-4B2A-B05C-018C2B48FCFA}" destId="{4C0681D1-D424-458C-8CF2-3356ADA9372A}" srcOrd="0" destOrd="0" presId="urn:microsoft.com/office/officeart/2005/8/layout/chevron2"/>
    <dgm:cxn modelId="{15782635-CC57-0948-92B4-F81D228A4F5A}" type="presParOf" srcId="{659A0008-F29D-4B2A-B05C-018C2B48FCFA}" destId="{5B41F713-0186-49B3-918B-8BAB80D64B5B}" srcOrd="1" destOrd="0" presId="urn:microsoft.com/office/officeart/2005/8/layout/chevron2"/>
    <dgm:cxn modelId="{65D45F99-7C86-7D4C-9BD8-0F065AC63385}" type="presParOf" srcId="{B4BA5175-87D8-4B38-BA37-7DDA9E13724B}" destId="{4242230E-EA1D-40E3-83B6-D5D854C49B3A}" srcOrd="1" destOrd="0" presId="urn:microsoft.com/office/officeart/2005/8/layout/chevron2"/>
    <dgm:cxn modelId="{9E1C090A-5A90-BA45-AD5B-B0A6212471AA}" type="presParOf" srcId="{B4BA5175-87D8-4B38-BA37-7DDA9E13724B}" destId="{A4FDB13A-C9A0-4191-87A3-205BC0497962}" srcOrd="2" destOrd="0" presId="urn:microsoft.com/office/officeart/2005/8/layout/chevron2"/>
    <dgm:cxn modelId="{6BEE6FB7-5777-204B-A8C1-CB3AB54DE86A}" type="presParOf" srcId="{A4FDB13A-C9A0-4191-87A3-205BC0497962}" destId="{D93C9D31-06B5-4F25-94D9-89FFB6BEEE1A}" srcOrd="0" destOrd="0" presId="urn:microsoft.com/office/officeart/2005/8/layout/chevron2"/>
    <dgm:cxn modelId="{6F733316-6482-CB43-85C4-230EC1ED06DD}" type="presParOf" srcId="{A4FDB13A-C9A0-4191-87A3-205BC0497962}" destId="{1EC9FBF7-1563-40FE-A309-0630C5D524DA}" srcOrd="1" destOrd="0" presId="urn:microsoft.com/office/officeart/2005/8/layout/chevron2"/>
    <dgm:cxn modelId="{B1D6C7FA-B16C-104C-A583-ADE0FA06D73C}" type="presParOf" srcId="{B4BA5175-87D8-4B38-BA37-7DDA9E13724B}" destId="{9F8E5A83-F6AC-4D9B-A9A3-789CF0BBE437}" srcOrd="3" destOrd="0" presId="urn:microsoft.com/office/officeart/2005/8/layout/chevron2"/>
    <dgm:cxn modelId="{EA52FF71-B344-3F47-8DD2-312E3CFF39C5}" type="presParOf" srcId="{B4BA5175-87D8-4B38-BA37-7DDA9E13724B}" destId="{73117734-77F1-4874-97DF-FE7C73F456AC}" srcOrd="4" destOrd="0" presId="urn:microsoft.com/office/officeart/2005/8/layout/chevron2"/>
    <dgm:cxn modelId="{E5BD49C4-C7DE-8A44-AE73-DAAA5B6782AD}" type="presParOf" srcId="{73117734-77F1-4874-97DF-FE7C73F456AC}" destId="{CC883624-10D7-4045-986E-F2EDEF3CA966}" srcOrd="0" destOrd="0" presId="urn:microsoft.com/office/officeart/2005/8/layout/chevron2"/>
    <dgm:cxn modelId="{38B5CCAD-A7DE-F545-9803-8FC8203B1E39}" type="presParOf" srcId="{73117734-77F1-4874-97DF-FE7C73F456AC}" destId="{3FCED08C-371C-4B8B-882F-7F10D755412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681D1-D424-458C-8CF2-3356ADA9372A}">
      <dsp:nvSpPr>
        <dsp:cNvPr id="0" name=""/>
        <dsp:cNvSpPr/>
      </dsp:nvSpPr>
      <dsp:spPr>
        <a:xfrm rot="5400000">
          <a:off x="-176398" y="205691"/>
          <a:ext cx="1175987" cy="823191"/>
        </a:xfrm>
        <a:prstGeom prst="chevron">
          <a:avLst/>
        </a:prstGeom>
        <a:solidFill>
          <a:srgbClr val="FFFF66"/>
        </a:solidFill>
        <a:ln w="25400" cap="flat" cmpd="sng" algn="ctr">
          <a:solidFill>
            <a:srgbClr val="FFFF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b="1" kern="1200" dirty="0" smtClean="0">
              <a:solidFill>
                <a:schemeClr val="tx1"/>
              </a:solidFill>
            </a:rPr>
            <a:t>1</a:t>
          </a:r>
          <a:endParaRPr lang="fr-FR" sz="2300" b="1" kern="1200" dirty="0">
            <a:solidFill>
              <a:schemeClr val="tx1"/>
            </a:solidFill>
          </a:endParaRPr>
        </a:p>
      </dsp:txBody>
      <dsp:txXfrm rot="-5400000">
        <a:off x="1" y="440889"/>
        <a:ext cx="823191" cy="352796"/>
      </dsp:txXfrm>
    </dsp:sp>
    <dsp:sp modelId="{5B41F713-0186-49B3-918B-8BAB80D64B5B}">
      <dsp:nvSpPr>
        <dsp:cNvPr id="0" name=""/>
        <dsp:cNvSpPr/>
      </dsp:nvSpPr>
      <dsp:spPr>
        <a:xfrm rot="5400000">
          <a:off x="2840355" y="-2009762"/>
          <a:ext cx="808176" cy="4842503"/>
        </a:xfrm>
        <a:prstGeom prst="round2SameRect">
          <a:avLst/>
        </a:prstGeom>
        <a:solidFill>
          <a:schemeClr val="lt1">
            <a:alpha val="90000"/>
            <a:hueOff val="0"/>
            <a:satOff val="0"/>
            <a:lumOff val="0"/>
            <a:alphaOff val="0"/>
          </a:schemeClr>
        </a:solidFill>
        <a:ln w="25400" cap="flat" cmpd="sng" algn="ctr">
          <a:solidFill>
            <a:srgbClr val="FFFF66"/>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b="1" kern="1200" dirty="0" smtClean="0"/>
            <a:t>Evaluation HCERES</a:t>
          </a:r>
          <a:endParaRPr lang="fr-FR" sz="2400" b="1" kern="1200" dirty="0"/>
        </a:p>
        <a:p>
          <a:pPr marL="228600" lvl="1" indent="-228600" algn="l" defTabSz="889000">
            <a:lnSpc>
              <a:spcPct val="90000"/>
            </a:lnSpc>
            <a:spcBef>
              <a:spcPct val="0"/>
            </a:spcBef>
            <a:spcAft>
              <a:spcPct val="15000"/>
            </a:spcAft>
            <a:buChar char="••"/>
          </a:pPr>
          <a:r>
            <a:rPr lang="fr-FR" sz="2000" kern="1200" dirty="0" smtClean="0"/>
            <a:t>Maquettes actuelles </a:t>
          </a:r>
          <a:r>
            <a:rPr lang="fr-FR" sz="2000" kern="1200" smtClean="0"/>
            <a:t>– 15 Oct. 2014</a:t>
          </a:r>
          <a:endParaRPr lang="fr-FR" sz="2000" kern="1200" dirty="0"/>
        </a:p>
      </dsp:txBody>
      <dsp:txXfrm rot="-5400000">
        <a:off x="823192" y="46853"/>
        <a:ext cx="4803051" cy="729272"/>
      </dsp:txXfrm>
    </dsp:sp>
    <dsp:sp modelId="{D93C9D31-06B5-4F25-94D9-89FFB6BEEE1A}">
      <dsp:nvSpPr>
        <dsp:cNvPr id="0" name=""/>
        <dsp:cNvSpPr/>
      </dsp:nvSpPr>
      <dsp:spPr>
        <a:xfrm rot="5400000">
          <a:off x="-176398" y="1269395"/>
          <a:ext cx="1175987" cy="823191"/>
        </a:xfrm>
        <a:prstGeom prst="chevron">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b="1" kern="1200" dirty="0" smtClean="0">
              <a:solidFill>
                <a:schemeClr val="tx1"/>
              </a:solidFill>
            </a:rPr>
            <a:t>2</a:t>
          </a:r>
          <a:endParaRPr lang="fr-FR" sz="2300" b="1" kern="1200" dirty="0">
            <a:solidFill>
              <a:schemeClr val="tx1"/>
            </a:solidFill>
          </a:endParaRPr>
        </a:p>
      </dsp:txBody>
      <dsp:txXfrm rot="-5400000">
        <a:off x="1" y="1504593"/>
        <a:ext cx="823191" cy="352796"/>
      </dsp:txXfrm>
    </dsp:sp>
    <dsp:sp modelId="{1EC9FBF7-1563-40FE-A309-0630C5D524DA}">
      <dsp:nvSpPr>
        <dsp:cNvPr id="0" name=""/>
        <dsp:cNvSpPr/>
      </dsp:nvSpPr>
      <dsp:spPr>
        <a:xfrm rot="5400000">
          <a:off x="2791877" y="-946058"/>
          <a:ext cx="905131" cy="4842503"/>
        </a:xfrm>
        <a:prstGeom prst="round2SameRect">
          <a:avLst/>
        </a:prstGeom>
        <a:solidFill>
          <a:schemeClr val="lt1">
            <a:alpha val="90000"/>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b="1" kern="1200" dirty="0" smtClean="0"/>
            <a:t>Validation par LYON 1</a:t>
          </a:r>
          <a:endParaRPr lang="fr-FR" sz="2400" b="1" kern="1200" dirty="0"/>
        </a:p>
        <a:p>
          <a:pPr marL="228600" lvl="1" indent="-228600" algn="l" defTabSz="889000">
            <a:lnSpc>
              <a:spcPct val="90000"/>
            </a:lnSpc>
            <a:spcBef>
              <a:spcPct val="0"/>
            </a:spcBef>
            <a:spcAft>
              <a:spcPct val="15000"/>
            </a:spcAft>
            <a:buChar char="••"/>
          </a:pPr>
          <a:r>
            <a:rPr lang="fr-FR" sz="2000" kern="1200" dirty="0" smtClean="0"/>
            <a:t>Nouvelles maquettes </a:t>
          </a:r>
          <a:r>
            <a:rPr lang="fr-FR" sz="2000" kern="1200" smtClean="0"/>
            <a:t>– Juillet </a:t>
          </a:r>
          <a:r>
            <a:rPr lang="fr-FR" sz="2000" kern="1200" dirty="0" smtClean="0"/>
            <a:t>2015</a:t>
          </a:r>
          <a:endParaRPr lang="fr-FR" sz="2000" kern="1200" dirty="0"/>
        </a:p>
      </dsp:txBody>
      <dsp:txXfrm rot="-5400000">
        <a:off x="823192" y="1066812"/>
        <a:ext cx="4798318" cy="816761"/>
      </dsp:txXfrm>
    </dsp:sp>
    <dsp:sp modelId="{CC883624-10D7-4045-986E-F2EDEF3CA966}">
      <dsp:nvSpPr>
        <dsp:cNvPr id="0" name=""/>
        <dsp:cNvSpPr/>
      </dsp:nvSpPr>
      <dsp:spPr>
        <a:xfrm rot="5400000">
          <a:off x="-176398" y="2441903"/>
          <a:ext cx="1175987" cy="823191"/>
        </a:xfrm>
        <a:prstGeom prst="chevron">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b="1" kern="1200" dirty="0" smtClean="0">
              <a:solidFill>
                <a:schemeClr val="tx1"/>
              </a:solidFill>
            </a:rPr>
            <a:t>3</a:t>
          </a:r>
          <a:endParaRPr lang="fr-FR" sz="2300" b="1" kern="1200" dirty="0">
            <a:solidFill>
              <a:schemeClr val="tx1"/>
            </a:solidFill>
          </a:endParaRPr>
        </a:p>
      </dsp:txBody>
      <dsp:txXfrm rot="-5400000">
        <a:off x="1" y="2677101"/>
        <a:ext cx="823191" cy="352796"/>
      </dsp:txXfrm>
    </dsp:sp>
    <dsp:sp modelId="{3FCED08C-371C-4B8B-882F-7F10D755412B}">
      <dsp:nvSpPr>
        <dsp:cNvPr id="0" name=""/>
        <dsp:cNvSpPr/>
      </dsp:nvSpPr>
      <dsp:spPr>
        <a:xfrm rot="5400000">
          <a:off x="2683073" y="226449"/>
          <a:ext cx="1122738" cy="4842503"/>
        </a:xfrm>
        <a:prstGeom prst="round2Same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b="1" kern="1200" dirty="0" smtClean="0"/>
            <a:t>Validation / Accréditation DGESIP</a:t>
          </a:r>
          <a:endParaRPr lang="fr-FR" sz="2400" b="1" kern="1200" dirty="0"/>
        </a:p>
        <a:p>
          <a:pPr marL="228600" lvl="1" indent="-228600" algn="l" defTabSz="889000">
            <a:lnSpc>
              <a:spcPct val="90000"/>
            </a:lnSpc>
            <a:spcBef>
              <a:spcPct val="0"/>
            </a:spcBef>
            <a:spcAft>
              <a:spcPct val="15000"/>
            </a:spcAft>
            <a:buChar char="••"/>
          </a:pPr>
          <a:r>
            <a:rPr lang="fr-FR" sz="2000" kern="1200" dirty="0" smtClean="0"/>
            <a:t>Dépôt du dossier Lyon 1 = </a:t>
          </a:r>
          <a:r>
            <a:rPr lang="fr-FR" sz="2000" b="0" kern="1200" dirty="0" smtClean="0">
              <a:solidFill>
                <a:schemeClr val="tx1"/>
              </a:solidFill>
            </a:rPr>
            <a:t>Sep. 2015</a:t>
          </a:r>
          <a:endParaRPr lang="fr-FR" sz="2000" b="0" kern="1200" dirty="0">
            <a:solidFill>
              <a:schemeClr val="tx1"/>
            </a:solidFill>
          </a:endParaRPr>
        </a:p>
      </dsp:txBody>
      <dsp:txXfrm rot="-5400000">
        <a:off x="823191" y="2141139"/>
        <a:ext cx="4787695" cy="10131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0F206-4FBB-9942-96CA-B6F48656641D}" type="datetimeFigureOut">
              <a:rPr lang="fr-FR" smtClean="0"/>
              <a:t>17/03/2016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59454-13A8-3545-BE5B-D33709FECA78}" type="slidenum">
              <a:rPr lang="fr-FR" smtClean="0"/>
              <a:t>‹#›</a:t>
            </a:fld>
            <a:endParaRPr lang="fr-FR"/>
          </a:p>
        </p:txBody>
      </p:sp>
    </p:spTree>
    <p:extLst>
      <p:ext uri="{BB962C8B-B14F-4D97-AF65-F5344CB8AC3E}">
        <p14:creationId xmlns:p14="http://schemas.microsoft.com/office/powerpoint/2010/main" val="17663096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
        <p:nvSpPr>
          <p:cNvPr id="4" name="Espace réservé du numéro de diapositive 3"/>
          <p:cNvSpPr>
            <a:spLocks noGrp="1"/>
          </p:cNvSpPr>
          <p:nvPr>
            <p:ph type="sldNum" sz="quarter" idx="5"/>
          </p:nvPr>
        </p:nvSpPr>
        <p:spPr/>
        <p:txBody>
          <a:bodyPr/>
          <a:lstStyle/>
          <a:p>
            <a:pPr>
              <a:defRPr/>
            </a:pPr>
            <a:fld id="{6CBC1B06-3437-4C3B-9571-8822B9E565AA}" type="slidenum">
              <a:rPr lang="fr-FR" smtClean="0"/>
              <a:pPr>
                <a:defRPr/>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Difficulté</a:t>
            </a:r>
            <a:r>
              <a:rPr lang="fr-FR" baseline="0" dirty="0" smtClean="0"/>
              <a:t> du poste:</a:t>
            </a:r>
          </a:p>
          <a:p>
            <a:r>
              <a:rPr lang="fr-FR" baseline="0" dirty="0" smtClean="0"/>
              <a:t>Quantité de travail</a:t>
            </a:r>
          </a:p>
          <a:p>
            <a:r>
              <a:rPr lang="fr-FR" baseline="0" dirty="0" smtClean="0"/>
              <a:t>Quantité de responsabilité</a:t>
            </a:r>
          </a:p>
          <a:p>
            <a:r>
              <a:rPr lang="fr-FR" baseline="0" dirty="0" smtClean="0"/>
              <a:t>Suppléance du travail non fait au regard des demandes et des échéances</a:t>
            </a:r>
          </a:p>
          <a:p>
            <a:r>
              <a:rPr lang="fr-FR" baseline="0" dirty="0" smtClean="0"/>
              <a:t>Pression psychologique et sociale: entre les collègues, leurs caractères et critiques continuelles, la remise en question du travail fait et des choix; les directions de travail impliquées par la déclaration d’intention et les objectifs de la composante et enfin l’université et le ministère.</a:t>
            </a:r>
          </a:p>
          <a:p>
            <a:r>
              <a:rPr lang="fr-FR" baseline="0" dirty="0" smtClean="0"/>
              <a:t>Pour rappel ça a toujours été un poste d’où on sort laminé et avec une durée de vie courte.</a:t>
            </a:r>
          </a:p>
          <a:p>
            <a:r>
              <a:rPr lang="fr-FR" baseline="0" dirty="0" smtClean="0"/>
              <a:t>C’est toujours quelque chose à changer qui tient sans doute au poste, peut-être au fonctionnement de la direction, mais aussi au fonctionnement des collègues qui ont la critique et la vindicte facile. Et de responsables de formation plus ou moins coopératif</a:t>
            </a:r>
          </a:p>
          <a:p>
            <a:r>
              <a:rPr lang="fr-FR" baseline="0" dirty="0" smtClean="0"/>
              <a:t>Nécessité d’être collectif, solidaire, complémentaire au regard des perspectives à venir.</a:t>
            </a:r>
            <a:endParaRPr lang="fr-FR" dirty="0"/>
          </a:p>
        </p:txBody>
      </p:sp>
      <p:sp>
        <p:nvSpPr>
          <p:cNvPr id="4" name="Espace réservé du numéro de diapositive 3"/>
          <p:cNvSpPr>
            <a:spLocks noGrp="1"/>
          </p:cNvSpPr>
          <p:nvPr>
            <p:ph type="sldNum" sz="quarter" idx="10"/>
          </p:nvPr>
        </p:nvSpPr>
        <p:spPr/>
        <p:txBody>
          <a:bodyPr/>
          <a:lstStyle/>
          <a:p>
            <a:fld id="{B2D59454-13A8-3545-BE5B-D33709FECA78}" type="slidenum">
              <a:rPr lang="fr-FR" smtClean="0"/>
              <a:t>12</a:t>
            </a:fld>
            <a:endParaRPr lang="fr-FR"/>
          </a:p>
        </p:txBody>
      </p:sp>
    </p:spTree>
    <p:extLst>
      <p:ext uri="{BB962C8B-B14F-4D97-AF65-F5344CB8AC3E}">
        <p14:creationId xmlns:p14="http://schemas.microsoft.com/office/powerpoint/2010/main" val="734834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Renvoi aux responsables</a:t>
            </a:r>
            <a:r>
              <a:rPr lang="fr-FR" baseline="0" dirty="0" smtClean="0"/>
              <a:t> de commission et au secrétariat de direction.</a:t>
            </a:r>
            <a:endParaRPr lang="fr-FR" dirty="0"/>
          </a:p>
        </p:txBody>
      </p:sp>
      <p:sp>
        <p:nvSpPr>
          <p:cNvPr id="4" name="Espace réservé du numéro de diapositive 3"/>
          <p:cNvSpPr>
            <a:spLocks noGrp="1"/>
          </p:cNvSpPr>
          <p:nvPr>
            <p:ph type="sldNum" sz="quarter" idx="10"/>
          </p:nvPr>
        </p:nvSpPr>
        <p:spPr/>
        <p:txBody>
          <a:bodyPr/>
          <a:lstStyle/>
          <a:p>
            <a:fld id="{B2D59454-13A8-3545-BE5B-D33709FECA78}" type="slidenum">
              <a:rPr lang="fr-FR" smtClean="0"/>
              <a:t>16</a:t>
            </a:fld>
            <a:endParaRPr lang="fr-FR"/>
          </a:p>
        </p:txBody>
      </p:sp>
    </p:spTree>
    <p:extLst>
      <p:ext uri="{BB962C8B-B14F-4D97-AF65-F5344CB8AC3E}">
        <p14:creationId xmlns:p14="http://schemas.microsoft.com/office/powerpoint/2010/main" val="2786513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2D59454-13A8-3545-BE5B-D33709FECA78}" type="slidenum">
              <a:rPr lang="fr-FR" smtClean="0"/>
              <a:t>17</a:t>
            </a:fld>
            <a:endParaRPr lang="fr-FR"/>
          </a:p>
        </p:txBody>
      </p:sp>
    </p:spTree>
    <p:extLst>
      <p:ext uri="{BB962C8B-B14F-4D97-AF65-F5344CB8AC3E}">
        <p14:creationId xmlns:p14="http://schemas.microsoft.com/office/powerpoint/2010/main" val="226418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Pertinence, qualité, performance</a:t>
            </a:r>
            <a:endParaRPr lang="fr-FR" dirty="0"/>
          </a:p>
        </p:txBody>
      </p:sp>
      <p:sp>
        <p:nvSpPr>
          <p:cNvPr id="4" name="Espace réservé du numéro de diapositive 3"/>
          <p:cNvSpPr>
            <a:spLocks noGrp="1"/>
          </p:cNvSpPr>
          <p:nvPr>
            <p:ph type="sldNum" sz="quarter" idx="10"/>
          </p:nvPr>
        </p:nvSpPr>
        <p:spPr/>
        <p:txBody>
          <a:bodyPr/>
          <a:lstStyle/>
          <a:p>
            <a:fld id="{B2D59454-13A8-3545-BE5B-D33709FECA78}" type="slidenum">
              <a:rPr lang="fr-FR" smtClean="0"/>
              <a:t>18</a:t>
            </a:fld>
            <a:endParaRPr lang="fr-FR"/>
          </a:p>
        </p:txBody>
      </p:sp>
    </p:spTree>
    <p:extLst>
      <p:ext uri="{BB962C8B-B14F-4D97-AF65-F5344CB8AC3E}">
        <p14:creationId xmlns:p14="http://schemas.microsoft.com/office/powerpoint/2010/main" val="77073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Dénigrement, suspicion, jugement, n’ont pas lieu d’être. Et nous avons toujours été champion pour nous trouver à différents niveaux</a:t>
            </a:r>
            <a:r>
              <a:rPr lang="fr-FR" baseline="0" dirty="0" smtClean="0"/>
              <a:t> des boucs émissaires.</a:t>
            </a:r>
            <a:endParaRPr lang="fr-FR" dirty="0"/>
          </a:p>
        </p:txBody>
      </p:sp>
      <p:sp>
        <p:nvSpPr>
          <p:cNvPr id="4" name="Espace réservé du numéro de diapositive 3"/>
          <p:cNvSpPr>
            <a:spLocks noGrp="1"/>
          </p:cNvSpPr>
          <p:nvPr>
            <p:ph type="sldNum" sz="quarter" idx="10"/>
          </p:nvPr>
        </p:nvSpPr>
        <p:spPr/>
        <p:txBody>
          <a:bodyPr/>
          <a:lstStyle/>
          <a:p>
            <a:fld id="{B2D59454-13A8-3545-BE5B-D33709FECA78}" type="slidenum">
              <a:rPr lang="fr-FR" smtClean="0"/>
              <a:t>20</a:t>
            </a:fld>
            <a:endParaRPr lang="fr-FR"/>
          </a:p>
        </p:txBody>
      </p:sp>
    </p:spTree>
    <p:extLst>
      <p:ext uri="{BB962C8B-B14F-4D97-AF65-F5344CB8AC3E}">
        <p14:creationId xmlns:p14="http://schemas.microsoft.com/office/powerpoint/2010/main" val="3702535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B600D1D-6614-9D4B-AD32-63EA15691433}" type="datetimeFigureOut">
              <a:rPr lang="fr-FR" smtClean="0"/>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175067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600D1D-6614-9D4B-AD32-63EA15691433}" type="datetimeFigureOut">
              <a:rPr lang="fr-FR" smtClean="0"/>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1250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600D1D-6614-9D4B-AD32-63EA15691433}" type="datetimeFigureOut">
              <a:rPr lang="fr-FR" smtClean="0"/>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158420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600D1D-6614-9D4B-AD32-63EA15691433}" type="datetimeFigureOut">
              <a:rPr lang="fr-FR" smtClean="0"/>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14531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B600D1D-6614-9D4B-AD32-63EA15691433}" type="datetimeFigureOut">
              <a:rPr lang="fr-FR" smtClean="0"/>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384364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600D1D-6614-9D4B-AD32-63EA15691433}" type="datetimeFigureOut">
              <a:rPr lang="fr-FR" smtClean="0"/>
              <a:t>17/03/2016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396939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600D1D-6614-9D4B-AD32-63EA15691433}" type="datetimeFigureOut">
              <a:rPr lang="fr-FR" smtClean="0"/>
              <a:t>17/03/2016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38949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1B600D1D-6614-9D4B-AD32-63EA15691433}" type="datetimeFigureOut">
              <a:rPr lang="fr-FR" smtClean="0"/>
              <a:t>17/03/2016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280180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600D1D-6614-9D4B-AD32-63EA15691433}" type="datetimeFigureOut">
              <a:rPr lang="fr-FR" smtClean="0"/>
              <a:t>17/03/2016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355307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600D1D-6614-9D4B-AD32-63EA15691433}" type="datetimeFigureOut">
              <a:rPr lang="fr-FR" smtClean="0"/>
              <a:t>17/03/2016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52078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600D1D-6614-9D4B-AD32-63EA15691433}" type="datetimeFigureOut">
              <a:rPr lang="fr-FR" smtClean="0"/>
              <a:t>17/03/2016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D56049-0792-B841-AEFD-D654559C1884}" type="slidenum">
              <a:rPr lang="fr-FR" smtClean="0"/>
              <a:t>‹#›</a:t>
            </a:fld>
            <a:endParaRPr lang="fr-FR"/>
          </a:p>
        </p:txBody>
      </p:sp>
    </p:spTree>
    <p:extLst>
      <p:ext uri="{BB962C8B-B14F-4D97-AF65-F5344CB8AC3E}">
        <p14:creationId xmlns:p14="http://schemas.microsoft.com/office/powerpoint/2010/main" val="31955293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00D1D-6614-9D4B-AD32-63EA15691433}" type="datetimeFigureOut">
              <a:rPr lang="fr-FR" smtClean="0"/>
              <a:t>17/03/2016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56049-0792-B841-AEFD-D654559C1884}" type="slidenum">
              <a:rPr lang="fr-FR" smtClean="0"/>
              <a:t>‹#›</a:t>
            </a:fld>
            <a:endParaRPr lang="fr-FR"/>
          </a:p>
        </p:txBody>
      </p:sp>
    </p:spTree>
    <p:extLst>
      <p:ext uri="{BB962C8B-B14F-4D97-AF65-F5344CB8AC3E}">
        <p14:creationId xmlns:p14="http://schemas.microsoft.com/office/powerpoint/2010/main" val="265366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1.png"/><Relationship Id="rId8"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Assemblée générale </a:t>
            </a:r>
            <a:endParaRPr lang="fr-FR" dirty="0"/>
          </a:p>
        </p:txBody>
      </p:sp>
      <p:sp>
        <p:nvSpPr>
          <p:cNvPr id="3" name="Sous-titre 2"/>
          <p:cNvSpPr>
            <a:spLocks noGrp="1"/>
          </p:cNvSpPr>
          <p:nvPr>
            <p:ph type="subTitle" idx="1"/>
          </p:nvPr>
        </p:nvSpPr>
        <p:spPr/>
        <p:txBody>
          <a:bodyPr/>
          <a:lstStyle/>
          <a:p>
            <a:r>
              <a:rPr lang="fr-FR" dirty="0" smtClean="0"/>
              <a:t>17 Mars 2016</a:t>
            </a:r>
            <a:endParaRPr lang="fr-FR" dirty="0"/>
          </a:p>
        </p:txBody>
      </p:sp>
    </p:spTree>
    <p:extLst>
      <p:ext uri="{BB962C8B-B14F-4D97-AF65-F5344CB8AC3E}">
        <p14:creationId xmlns:p14="http://schemas.microsoft.com/office/powerpoint/2010/main" val="4220221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1862"/>
          </a:xfrm>
        </p:spPr>
        <p:txBody>
          <a:bodyPr>
            <a:normAutofit fontScale="90000"/>
          </a:bodyPr>
          <a:lstStyle/>
          <a:p>
            <a:r>
              <a:rPr lang="fr-FR" sz="3600" dirty="0" smtClean="0"/>
              <a:t>À terminer. </a:t>
            </a:r>
            <a:r>
              <a:rPr lang="fr-FR" sz="3600" dirty="0" smtClean="0"/>
              <a:t>Information et Perspectives </a:t>
            </a:r>
            <a:r>
              <a:rPr lang="fr-FR" sz="3600" dirty="0" smtClean="0"/>
              <a:t>de travail.</a:t>
            </a:r>
            <a:endParaRPr lang="fr-FR" sz="3600" dirty="0"/>
          </a:p>
        </p:txBody>
      </p:sp>
      <p:sp>
        <p:nvSpPr>
          <p:cNvPr id="3" name="Espace réservé du contenu 2"/>
          <p:cNvSpPr>
            <a:spLocks noGrp="1"/>
          </p:cNvSpPr>
          <p:nvPr>
            <p:ph idx="1"/>
          </p:nvPr>
        </p:nvSpPr>
        <p:spPr/>
        <p:txBody>
          <a:bodyPr>
            <a:normAutofit fontScale="62500" lnSpcReduction="20000"/>
          </a:bodyPr>
          <a:lstStyle/>
          <a:p>
            <a:r>
              <a:rPr lang="fr-FR" dirty="0" smtClean="0"/>
              <a:t>Calendrier des périodes d’activités de l’UFRSTAPS de l’année </a:t>
            </a:r>
            <a:r>
              <a:rPr lang="fr-FR" dirty="0" smtClean="0"/>
              <a:t>prochaine:</a:t>
            </a:r>
          </a:p>
          <a:p>
            <a:pPr lvl="1"/>
            <a:r>
              <a:rPr lang="fr-FR" dirty="0" smtClean="0"/>
              <a:t>Rentrée : 29 Août. Séminaire 30-31 Août.</a:t>
            </a:r>
          </a:p>
          <a:p>
            <a:pPr lvl="1"/>
            <a:r>
              <a:rPr lang="fr-FR" dirty="0" smtClean="0"/>
              <a:t>Périodes de suspension cours </a:t>
            </a:r>
            <a:r>
              <a:rPr lang="fr-FR" dirty="0" err="1" smtClean="0"/>
              <a:t>cf</a:t>
            </a:r>
            <a:r>
              <a:rPr lang="fr-FR" dirty="0" smtClean="0"/>
              <a:t> calendrier formations </a:t>
            </a:r>
          </a:p>
          <a:p>
            <a:pPr lvl="1"/>
            <a:r>
              <a:rPr lang="fr-FR" dirty="0" smtClean="0"/>
              <a:t>Séminaire janvier :13 Janvier</a:t>
            </a:r>
          </a:p>
          <a:p>
            <a:pPr lvl="1"/>
            <a:r>
              <a:rPr lang="fr-FR" dirty="0" smtClean="0"/>
              <a:t>Séminaire 5 et 6 Juillet</a:t>
            </a:r>
            <a:endParaRPr lang="fr-FR" dirty="0" smtClean="0"/>
          </a:p>
          <a:p>
            <a:r>
              <a:rPr lang="fr-FR" dirty="0" smtClean="0"/>
              <a:t>Fiches </a:t>
            </a:r>
            <a:r>
              <a:rPr lang="fr-FR" dirty="0" smtClean="0"/>
              <a:t>UE et livret étudiant : même présentation et mise en forme sur l’UFR</a:t>
            </a:r>
          </a:p>
          <a:p>
            <a:r>
              <a:rPr lang="fr-FR" dirty="0" smtClean="0"/>
              <a:t>Livret formateurs par formation</a:t>
            </a:r>
          </a:p>
          <a:p>
            <a:r>
              <a:rPr lang="fr-FR" dirty="0" smtClean="0"/>
              <a:t>Contrat pédagogique UE et contrat pédagogique formation modèle commun UFR.</a:t>
            </a:r>
          </a:p>
          <a:p>
            <a:r>
              <a:rPr lang="fr-FR" dirty="0" smtClean="0"/>
              <a:t>Plaquettes formation et site université</a:t>
            </a:r>
          </a:p>
          <a:p>
            <a:r>
              <a:rPr lang="fr-FR" dirty="0" smtClean="0"/>
              <a:t>Correspondances apogée, ADE, </a:t>
            </a:r>
            <a:r>
              <a:rPr lang="fr-FR" dirty="0" err="1" smtClean="0"/>
              <a:t>éllipse</a:t>
            </a:r>
            <a:r>
              <a:rPr lang="fr-FR" dirty="0" smtClean="0"/>
              <a:t>, prévisionnel tirage et service</a:t>
            </a:r>
          </a:p>
          <a:p>
            <a:r>
              <a:rPr lang="fr-FR" dirty="0" smtClean="0"/>
              <a:t>Synthèse caractéristiques stages et mise en place d’Ellipse pour la rentrée prochaine</a:t>
            </a:r>
            <a:endParaRPr lang="fr-FR" dirty="0"/>
          </a:p>
        </p:txBody>
      </p:sp>
    </p:spTree>
    <p:extLst>
      <p:ext uri="{BB962C8B-B14F-4D97-AF65-F5344CB8AC3E}">
        <p14:creationId xmlns:p14="http://schemas.microsoft.com/office/powerpoint/2010/main" val="1734152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73284"/>
          </a:xfrm>
        </p:spPr>
        <p:txBody>
          <a:bodyPr>
            <a:normAutofit/>
          </a:bodyPr>
          <a:lstStyle/>
          <a:p>
            <a:r>
              <a:rPr lang="fr-FR" sz="3600" dirty="0" smtClean="0"/>
              <a:t>Calendrier de travail</a:t>
            </a:r>
            <a:endParaRPr lang="fr-FR" sz="3600" dirty="0"/>
          </a:p>
        </p:txBody>
      </p:sp>
      <p:sp>
        <p:nvSpPr>
          <p:cNvPr id="3" name="Espace réservé du contenu 2"/>
          <p:cNvSpPr>
            <a:spLocks noGrp="1"/>
          </p:cNvSpPr>
          <p:nvPr>
            <p:ph idx="1"/>
          </p:nvPr>
        </p:nvSpPr>
        <p:spPr>
          <a:xfrm>
            <a:off x="457200" y="1600200"/>
            <a:ext cx="8229600" cy="4929106"/>
          </a:xfrm>
        </p:spPr>
        <p:txBody>
          <a:bodyPr>
            <a:normAutofit fontScale="92500" lnSpcReduction="10000"/>
          </a:bodyPr>
          <a:lstStyle/>
          <a:p>
            <a:r>
              <a:rPr lang="fr-FR" dirty="0" smtClean="0"/>
              <a:t>Planification salles et  prévisionnel des coûts tirage (Début Juin)</a:t>
            </a:r>
          </a:p>
          <a:p>
            <a:r>
              <a:rPr lang="fr-FR" dirty="0" smtClean="0"/>
              <a:t>Rentrées </a:t>
            </a:r>
            <a:r>
              <a:rPr lang="fr-FR" dirty="0" err="1" smtClean="0"/>
              <a:t>pédagoqiques</a:t>
            </a:r>
            <a:r>
              <a:rPr lang="fr-FR" dirty="0" smtClean="0"/>
              <a:t> L1, L2, L3 avant Fin juin </a:t>
            </a:r>
          </a:p>
          <a:p>
            <a:r>
              <a:rPr lang="fr-FR" dirty="0" smtClean="0"/>
              <a:t>Dossiers vacataires dès Juin. (le possible)</a:t>
            </a:r>
          </a:p>
          <a:p>
            <a:r>
              <a:rPr lang="fr-FR" dirty="0" smtClean="0"/>
              <a:t>Finalisation livret étudiant (tous les retours fin Juin)</a:t>
            </a:r>
          </a:p>
          <a:p>
            <a:r>
              <a:rPr lang="fr-FR" dirty="0" smtClean="0"/>
              <a:t>Rentrée master début Septembre</a:t>
            </a:r>
          </a:p>
          <a:p>
            <a:r>
              <a:rPr lang="fr-FR" dirty="0" smtClean="0"/>
              <a:t>Prévisionnel service mi septembre et ajustement des </a:t>
            </a:r>
            <a:r>
              <a:rPr lang="fr-FR" dirty="0" smtClean="0"/>
              <a:t>coûts</a:t>
            </a:r>
          </a:p>
          <a:p>
            <a:r>
              <a:rPr lang="fr-FR" dirty="0" smtClean="0"/>
              <a:t>AG : celle prévue en Mai sera reportée en Juin</a:t>
            </a:r>
            <a:endParaRPr lang="fr-FR" dirty="0"/>
          </a:p>
        </p:txBody>
      </p:sp>
    </p:spTree>
    <p:extLst>
      <p:ext uri="{BB962C8B-B14F-4D97-AF65-F5344CB8AC3E}">
        <p14:creationId xmlns:p14="http://schemas.microsoft.com/office/powerpoint/2010/main" val="9007125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Démission Pascal</a:t>
            </a:r>
            <a:endParaRPr lang="fr-FR" sz="3600" dirty="0"/>
          </a:p>
        </p:txBody>
      </p:sp>
      <p:sp>
        <p:nvSpPr>
          <p:cNvPr id="3" name="Espace réservé du contenu 2"/>
          <p:cNvSpPr>
            <a:spLocks noGrp="1"/>
          </p:cNvSpPr>
          <p:nvPr>
            <p:ph idx="1"/>
          </p:nvPr>
        </p:nvSpPr>
        <p:spPr/>
        <p:txBody>
          <a:bodyPr/>
          <a:lstStyle/>
          <a:p>
            <a:r>
              <a:rPr lang="fr-FR" dirty="0" smtClean="0"/>
              <a:t>Présentation de sa part .</a:t>
            </a:r>
          </a:p>
          <a:p>
            <a:r>
              <a:rPr lang="fr-FR" dirty="0" smtClean="0"/>
              <a:t>Bilan de ma part au besoin</a:t>
            </a:r>
            <a:endParaRPr lang="fr-FR" dirty="0"/>
          </a:p>
        </p:txBody>
      </p:sp>
    </p:spTree>
    <p:extLst>
      <p:ext uri="{BB962C8B-B14F-4D97-AF65-F5344CB8AC3E}">
        <p14:creationId xmlns:p14="http://schemas.microsoft.com/office/powerpoint/2010/main" val="434574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06431"/>
          </a:xfrm>
        </p:spPr>
        <p:txBody>
          <a:bodyPr>
            <a:normAutofit/>
          </a:bodyPr>
          <a:lstStyle/>
          <a:p>
            <a:r>
              <a:rPr lang="fr-FR" sz="3600" dirty="0" smtClean="0"/>
              <a:t>Appel à candidature:</a:t>
            </a:r>
            <a:endParaRPr lang="fr-FR" sz="3600" dirty="0"/>
          </a:p>
        </p:txBody>
      </p:sp>
      <p:sp>
        <p:nvSpPr>
          <p:cNvPr id="3" name="Espace réservé du contenu 2"/>
          <p:cNvSpPr>
            <a:spLocks noGrp="1"/>
          </p:cNvSpPr>
          <p:nvPr>
            <p:ph idx="1"/>
          </p:nvPr>
        </p:nvSpPr>
        <p:spPr>
          <a:xfrm>
            <a:off x="457200" y="1600200"/>
            <a:ext cx="8229600" cy="4906822"/>
          </a:xfrm>
        </p:spPr>
        <p:txBody>
          <a:bodyPr>
            <a:normAutofit lnSpcReduction="10000"/>
          </a:bodyPr>
          <a:lstStyle/>
          <a:p>
            <a:r>
              <a:rPr lang="fr-FR" dirty="0" smtClean="0"/>
              <a:t>Les textes:</a:t>
            </a:r>
          </a:p>
          <a:p>
            <a:pPr lvl="1"/>
            <a:r>
              <a:rPr lang="fr-FR" dirty="0" smtClean="0"/>
              <a:t>Directeur adjoint sous un mois présenté par le directeur au conseil</a:t>
            </a:r>
          </a:p>
          <a:p>
            <a:pPr lvl="1"/>
            <a:r>
              <a:rPr lang="fr-FR" dirty="0" smtClean="0"/>
              <a:t>Responsable commission formation: élection en son sein (négatif pas de candidat)</a:t>
            </a:r>
          </a:p>
          <a:p>
            <a:r>
              <a:rPr lang="fr-FR" dirty="0" smtClean="0"/>
              <a:t>2 alternatives</a:t>
            </a:r>
            <a:endParaRPr lang="fr-FR" dirty="0"/>
          </a:p>
          <a:p>
            <a:pPr lvl="1"/>
            <a:r>
              <a:rPr lang="fr-FR" dirty="0" smtClean="0"/>
              <a:t>Remplacement poste pour poste: direction adjointe et responsable coordinations formation et commission formation</a:t>
            </a:r>
          </a:p>
          <a:p>
            <a:pPr lvl="1"/>
            <a:r>
              <a:rPr lang="fr-FR" dirty="0" smtClean="0"/>
              <a:t>Constitution micro équipe de 2 ou 3 avec partage des missions et tâches</a:t>
            </a:r>
            <a:endParaRPr lang="fr-FR" dirty="0"/>
          </a:p>
        </p:txBody>
      </p:sp>
    </p:spTree>
    <p:extLst>
      <p:ext uri="{BB962C8B-B14F-4D97-AF65-F5344CB8AC3E}">
        <p14:creationId xmlns:p14="http://schemas.microsoft.com/office/powerpoint/2010/main" val="2390449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8715"/>
          </a:xfrm>
        </p:spPr>
        <p:txBody>
          <a:bodyPr>
            <a:normAutofit/>
          </a:bodyPr>
          <a:lstStyle/>
          <a:p>
            <a:r>
              <a:rPr lang="fr-FR" sz="3600" dirty="0" smtClean="0"/>
              <a:t>Les répartitions des missions possibles</a:t>
            </a:r>
            <a:endParaRPr lang="fr-FR" sz="3600" dirty="0"/>
          </a:p>
        </p:txBody>
      </p:sp>
      <p:sp>
        <p:nvSpPr>
          <p:cNvPr id="3" name="Espace réservé du contenu 2"/>
          <p:cNvSpPr>
            <a:spLocks noGrp="1"/>
          </p:cNvSpPr>
          <p:nvPr>
            <p:ph idx="1"/>
          </p:nvPr>
        </p:nvSpPr>
        <p:spPr/>
        <p:txBody>
          <a:bodyPr>
            <a:normAutofit fontScale="70000" lnSpcReduction="20000"/>
          </a:bodyPr>
          <a:lstStyle/>
          <a:p>
            <a:r>
              <a:rPr lang="fr-FR" dirty="0" smtClean="0"/>
              <a:t>Orienté directeur adjoint: politique recherche, politique formation, relations université, relations partenaires, politique ressources humaines et moyens (budget), suivi projets et appel à projets (CLIPE, COM, PRL, PPI), professionnalisation</a:t>
            </a:r>
          </a:p>
          <a:p>
            <a:r>
              <a:rPr lang="fr-FR" dirty="0" smtClean="0"/>
              <a:t>Orienté formation:</a:t>
            </a:r>
          </a:p>
          <a:p>
            <a:r>
              <a:rPr lang="fr-FR" dirty="0" smtClean="0"/>
              <a:t> Responsable Politique formation, rédaction projet politique, définition et coordination des responsabilités formation, UE, enseignement, pilotage commission formation et pilotage pédagogique.</a:t>
            </a:r>
          </a:p>
          <a:p>
            <a:r>
              <a:rPr lang="fr-FR" dirty="0" smtClean="0"/>
              <a:t>Direction des études: coordination mise en œuvre (livret étudiant, plaquettes, contrats </a:t>
            </a:r>
            <a:r>
              <a:rPr lang="fr-FR" dirty="0" err="1" smtClean="0"/>
              <a:t>péda</a:t>
            </a:r>
            <a:r>
              <a:rPr lang="fr-FR" dirty="0" smtClean="0"/>
              <a:t>, coordination emploi du temps, examens et MCC, suivi des étudiants)</a:t>
            </a:r>
          </a:p>
          <a:p>
            <a:r>
              <a:rPr lang="fr-FR" dirty="0" smtClean="0"/>
              <a:t>Responsabilité licence</a:t>
            </a:r>
          </a:p>
          <a:p>
            <a:r>
              <a:rPr lang="fr-FR" dirty="0" smtClean="0"/>
              <a:t>Coordination master</a:t>
            </a:r>
          </a:p>
          <a:p>
            <a:pPr marL="0" indent="0">
              <a:buNone/>
            </a:pPr>
            <a:endParaRPr lang="fr-FR" dirty="0" smtClean="0"/>
          </a:p>
          <a:p>
            <a:endParaRPr lang="fr-FR" dirty="0"/>
          </a:p>
        </p:txBody>
      </p:sp>
    </p:spTree>
    <p:extLst>
      <p:ext uri="{BB962C8B-B14F-4D97-AF65-F5344CB8AC3E}">
        <p14:creationId xmlns:p14="http://schemas.microsoft.com/office/powerpoint/2010/main" val="4226133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Révision statuts et règlement : méthode</a:t>
            </a:r>
            <a:endParaRPr lang="fr-FR" sz="3600" dirty="0"/>
          </a:p>
        </p:txBody>
      </p:sp>
      <p:sp>
        <p:nvSpPr>
          <p:cNvPr id="3" name="Espace réservé du contenu 2"/>
          <p:cNvSpPr>
            <a:spLocks noGrp="1"/>
          </p:cNvSpPr>
          <p:nvPr>
            <p:ph idx="1"/>
          </p:nvPr>
        </p:nvSpPr>
        <p:spPr/>
        <p:txBody>
          <a:bodyPr>
            <a:normAutofit fontScale="70000" lnSpcReduction="20000"/>
          </a:bodyPr>
          <a:lstStyle/>
          <a:p>
            <a:r>
              <a:rPr lang="fr-FR" dirty="0" smtClean="0"/>
              <a:t>Présentation conseil d’unité du 17 décembre des sujets à aborder avec commentaires dans le texte et envoi à tous pour retour à personnes spécifiées dans le document avant début Février .</a:t>
            </a:r>
          </a:p>
          <a:p>
            <a:r>
              <a:rPr lang="fr-FR" dirty="0" smtClean="0"/>
              <a:t>Présentation plus construite de propositions à débattre,  présentation des échéances et de la méthode de consultation au conseil du 3 Mars</a:t>
            </a:r>
          </a:p>
          <a:p>
            <a:r>
              <a:rPr lang="fr-FR" dirty="0" smtClean="0"/>
              <a:t>Mise sur le site, envoi aux responsables des thématiques de travail et à tous les enseignants suite à ce conseil.</a:t>
            </a:r>
          </a:p>
          <a:p>
            <a:r>
              <a:rPr lang="fr-FR" dirty="0" smtClean="0"/>
              <a:t>Premier retour des consultations et avis au conseil du 26 Avril.</a:t>
            </a:r>
          </a:p>
          <a:p>
            <a:r>
              <a:rPr lang="fr-FR" dirty="0" smtClean="0"/>
              <a:t>Demande de travaux complémentaires</a:t>
            </a:r>
          </a:p>
          <a:p>
            <a:r>
              <a:rPr lang="fr-FR" dirty="0" smtClean="0"/>
              <a:t>Présentation en AG (Mai ou Juin. Avant conseil)</a:t>
            </a:r>
          </a:p>
          <a:p>
            <a:r>
              <a:rPr lang="fr-FR" dirty="0" smtClean="0"/>
              <a:t>Présentation projets au conseil du 16 Juin</a:t>
            </a:r>
          </a:p>
          <a:p>
            <a:r>
              <a:rPr lang="fr-FR" dirty="0" smtClean="0"/>
              <a:t>Navette avec université et aménagement</a:t>
            </a:r>
          </a:p>
          <a:p>
            <a:r>
              <a:rPr lang="fr-FR" dirty="0" smtClean="0"/>
              <a:t>Vote au conseil du 7 Juillet </a:t>
            </a:r>
            <a:endParaRPr lang="fr-FR" dirty="0"/>
          </a:p>
        </p:txBody>
      </p:sp>
    </p:spTree>
    <p:extLst>
      <p:ext uri="{BB962C8B-B14F-4D97-AF65-F5344CB8AC3E}">
        <p14:creationId xmlns:p14="http://schemas.microsoft.com/office/powerpoint/2010/main" val="1361168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Thématiques :</a:t>
            </a:r>
            <a:endParaRPr lang="fr-FR" sz="3600" dirty="0"/>
          </a:p>
        </p:txBody>
      </p:sp>
      <p:sp>
        <p:nvSpPr>
          <p:cNvPr id="3" name="Espace réservé du contenu 2"/>
          <p:cNvSpPr>
            <a:spLocks noGrp="1"/>
          </p:cNvSpPr>
          <p:nvPr>
            <p:ph idx="1"/>
          </p:nvPr>
        </p:nvSpPr>
        <p:spPr/>
        <p:txBody>
          <a:bodyPr>
            <a:normAutofit fontScale="85000" lnSpcReduction="10000"/>
          </a:bodyPr>
          <a:lstStyle/>
          <a:p>
            <a:r>
              <a:rPr lang="fr-FR" dirty="0" smtClean="0"/>
              <a:t>Pour toutes les thématiques à la fois la question de l’organisation, des missions, du fonctionnement</a:t>
            </a:r>
          </a:p>
          <a:p>
            <a:r>
              <a:rPr lang="fr-FR" dirty="0" smtClean="0"/>
              <a:t>Formation: commission</a:t>
            </a:r>
          </a:p>
          <a:p>
            <a:r>
              <a:rPr lang="fr-FR" dirty="0" smtClean="0"/>
              <a:t>Recherche : commission</a:t>
            </a:r>
          </a:p>
          <a:p>
            <a:r>
              <a:rPr lang="fr-FR" dirty="0" smtClean="0"/>
              <a:t>Personnels (fonctions support et moyens): commission</a:t>
            </a:r>
          </a:p>
          <a:p>
            <a:r>
              <a:rPr lang="fr-FR" dirty="0" smtClean="0"/>
              <a:t>La question de l’organisation interne (conseil, commissions, bureau, bureau élargi, départements, groupes de travail): bureau</a:t>
            </a:r>
          </a:p>
          <a:p>
            <a:r>
              <a:rPr lang="fr-FR" dirty="0" smtClean="0"/>
              <a:t> Cadre de travail, responsabilité et continuité des missions: bureau élargi</a:t>
            </a:r>
            <a:endParaRPr lang="fr-FR" dirty="0"/>
          </a:p>
        </p:txBody>
      </p:sp>
    </p:spTree>
    <p:extLst>
      <p:ext uri="{BB962C8B-B14F-4D97-AF65-F5344CB8AC3E}">
        <p14:creationId xmlns:p14="http://schemas.microsoft.com/office/powerpoint/2010/main" val="1062057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Processus démocratiques, processus décisionnels et opérationnalité</a:t>
            </a:r>
            <a:endParaRPr lang="fr-FR" sz="3600" dirty="0"/>
          </a:p>
        </p:txBody>
      </p:sp>
      <p:sp>
        <p:nvSpPr>
          <p:cNvPr id="3" name="Espace réservé du contenu 2"/>
          <p:cNvSpPr>
            <a:spLocks noGrp="1"/>
          </p:cNvSpPr>
          <p:nvPr>
            <p:ph idx="1"/>
          </p:nvPr>
        </p:nvSpPr>
        <p:spPr/>
        <p:txBody>
          <a:bodyPr>
            <a:normAutofit fontScale="70000" lnSpcReduction="20000"/>
          </a:bodyPr>
          <a:lstStyle/>
          <a:p>
            <a:r>
              <a:rPr lang="fr-FR" dirty="0" smtClean="0"/>
              <a:t>Derrière le procès en antidémocratisme qui m’est fait pour ne pas dire procès en autoritarisme se pose la question des processus démocratiques et décisionnels et des conceptions de la démocratie, de la gouvernance et de l’anticipation, mais aussi des fonctions de la démocratie dans le cadre d’un travail.</a:t>
            </a:r>
          </a:p>
          <a:p>
            <a:r>
              <a:rPr lang="fr-FR" dirty="0" smtClean="0"/>
              <a:t>Déjà avez vous déjà eu dans cet UFR autant d’informations, de sujets portés au débat, de temps de travail et d’échanges, de possibilité d’échanger, d’organisation du travail, de présentation régulière des enjeux et projets?</a:t>
            </a:r>
          </a:p>
          <a:p>
            <a:r>
              <a:rPr lang="fr-FR" dirty="0" smtClean="0"/>
              <a:t> précisément que m’est-il reproché:</a:t>
            </a:r>
          </a:p>
          <a:p>
            <a:pPr lvl="1"/>
            <a:r>
              <a:rPr lang="fr-FR" dirty="0" smtClean="0"/>
              <a:t>Des demandes du conseil à la commission formation de revoir sa copie</a:t>
            </a:r>
          </a:p>
          <a:p>
            <a:pPr lvl="1"/>
            <a:r>
              <a:rPr lang="fr-FR" dirty="0" smtClean="0"/>
              <a:t>Le cas master </a:t>
            </a:r>
            <a:r>
              <a:rPr lang="fr-FR" dirty="0" err="1" smtClean="0"/>
              <a:t>apas</a:t>
            </a:r>
            <a:r>
              <a:rPr lang="fr-FR" dirty="0" smtClean="0"/>
              <a:t>: une décision en conflit</a:t>
            </a:r>
            <a:endParaRPr lang="fr-FR" dirty="0"/>
          </a:p>
        </p:txBody>
      </p:sp>
    </p:spTree>
    <p:extLst>
      <p:ext uri="{BB962C8B-B14F-4D97-AF65-F5344CB8AC3E}">
        <p14:creationId xmlns:p14="http://schemas.microsoft.com/office/powerpoint/2010/main" val="530687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Qu’est ce qui me guide et de quoi suis-je le garant?</a:t>
            </a:r>
            <a:endParaRPr lang="fr-FR" sz="3200" dirty="0"/>
          </a:p>
        </p:txBody>
      </p:sp>
      <p:sp>
        <p:nvSpPr>
          <p:cNvPr id="3" name="Espace réservé du contenu 2"/>
          <p:cNvSpPr>
            <a:spLocks noGrp="1"/>
          </p:cNvSpPr>
          <p:nvPr>
            <p:ph idx="1"/>
          </p:nvPr>
        </p:nvSpPr>
        <p:spPr>
          <a:xfrm>
            <a:off x="457200" y="1600200"/>
            <a:ext cx="8229600" cy="4795400"/>
          </a:xfrm>
        </p:spPr>
        <p:txBody>
          <a:bodyPr>
            <a:normAutofit fontScale="70000" lnSpcReduction="20000"/>
          </a:bodyPr>
          <a:lstStyle/>
          <a:p>
            <a:r>
              <a:rPr lang="fr-FR" dirty="0" smtClean="0"/>
              <a:t>Respect des principes généraux et des objectifs: quand ceux-ci ne me semblent pas respectés je m’estime légitime comme tout autre mais plus que tout autre du fait de ma fonction de remettre en question ce qui peut avoir été négocié et parfois résulter de compromis du minimum commun dénominateur (ex calendrier; UE CC)). Je pense aussi pouvoir provoquer de nouveaux débats quand il me semble que le processus démocratique n’a pas été correct.</a:t>
            </a:r>
          </a:p>
          <a:p>
            <a:r>
              <a:rPr lang="fr-FR" dirty="0" smtClean="0"/>
              <a:t>Principe du travail fini avec analyse argumentées  des choix.</a:t>
            </a:r>
          </a:p>
          <a:p>
            <a:r>
              <a:rPr lang="fr-FR" dirty="0" smtClean="0"/>
              <a:t>Principes d’adaptation et d’anticipation : des informations, des perspectives se dégageant, des analyses politiques peuvent amener à réorienter ou à demander des révisions du travail en passant par les instances de débat et de décision.</a:t>
            </a:r>
          </a:p>
          <a:p>
            <a:r>
              <a:rPr lang="fr-FR" dirty="0" smtClean="0"/>
              <a:t>2 maîtres: pertinence, qualité, performance des formations (et nous avons défini tout cela en séminaire), qualité et pertinence de la production de connaissance. Le reste est subordonné à cela</a:t>
            </a:r>
            <a:endParaRPr lang="fr-FR" dirty="0"/>
          </a:p>
        </p:txBody>
      </p:sp>
    </p:spTree>
    <p:extLst>
      <p:ext uri="{BB962C8B-B14F-4D97-AF65-F5344CB8AC3E}">
        <p14:creationId xmlns:p14="http://schemas.microsoft.com/office/powerpoint/2010/main" val="4216282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
            <a:ext cx="8229600" cy="1158784"/>
          </a:xfrm>
        </p:spPr>
        <p:txBody>
          <a:bodyPr>
            <a:normAutofit/>
          </a:bodyPr>
          <a:lstStyle/>
          <a:p>
            <a:r>
              <a:rPr lang="fr-FR" sz="3200" dirty="0" smtClean="0"/>
              <a:t>Démocratie, décision, opérationnalité et mise en </a:t>
            </a:r>
            <a:r>
              <a:rPr lang="fr-FR" sz="3200" dirty="0" err="1" smtClean="0"/>
              <a:t>oeuvre</a:t>
            </a:r>
            <a:endParaRPr lang="fr-FR" sz="3200" dirty="0"/>
          </a:p>
        </p:txBody>
      </p:sp>
      <p:sp>
        <p:nvSpPr>
          <p:cNvPr id="3" name="Espace réservé du contenu 2"/>
          <p:cNvSpPr>
            <a:spLocks noGrp="1"/>
          </p:cNvSpPr>
          <p:nvPr>
            <p:ph idx="1"/>
          </p:nvPr>
        </p:nvSpPr>
        <p:spPr>
          <a:xfrm>
            <a:off x="200539" y="1314776"/>
            <a:ext cx="8943461" cy="5543224"/>
          </a:xfrm>
        </p:spPr>
        <p:txBody>
          <a:bodyPr>
            <a:normAutofit fontScale="25000" lnSpcReduction="20000"/>
          </a:bodyPr>
          <a:lstStyle/>
          <a:p>
            <a:r>
              <a:rPr lang="fr-FR" sz="4900" dirty="0" smtClean="0"/>
              <a:t>Nécessité de 3 temps distincts, le 3è étant parfois concomitant.</a:t>
            </a:r>
          </a:p>
          <a:p>
            <a:r>
              <a:rPr lang="fr-FR" sz="4900" dirty="0" smtClean="0"/>
              <a:t>Démocratie directe ou représentative?</a:t>
            </a:r>
          </a:p>
          <a:p>
            <a:r>
              <a:rPr lang="fr-FR" sz="4900" dirty="0" smtClean="0"/>
              <a:t>Démocratie directe:</a:t>
            </a:r>
          </a:p>
          <a:p>
            <a:pPr lvl="1"/>
            <a:r>
              <a:rPr lang="fr-FR" sz="4800" dirty="0" smtClean="0"/>
              <a:t>Niveau d’information et donc travail de préparation nécessaire et de respect des échéances</a:t>
            </a:r>
          </a:p>
          <a:p>
            <a:pPr lvl="1"/>
            <a:r>
              <a:rPr lang="fr-FR" sz="4800" dirty="0" smtClean="0"/>
              <a:t>Qui? Composition de qui travaille et qui parle au nom de qui si </a:t>
            </a:r>
            <a:r>
              <a:rPr lang="fr-FR" sz="4800" dirty="0" err="1" smtClean="0"/>
              <a:t>nécéssaire</a:t>
            </a:r>
            <a:endParaRPr lang="fr-FR" sz="4800" dirty="0" smtClean="0"/>
          </a:p>
          <a:p>
            <a:pPr lvl="1"/>
            <a:r>
              <a:rPr lang="fr-FR" sz="4800" dirty="0" smtClean="0"/>
              <a:t>Conditions pour que ce soit l’expression de tous</a:t>
            </a:r>
          </a:p>
          <a:p>
            <a:pPr lvl="1"/>
            <a:r>
              <a:rPr lang="fr-FR" sz="4800" dirty="0" smtClean="0"/>
              <a:t>Organisation du fonctionnement et rotation des prises de notes, des animations et des synthèses</a:t>
            </a:r>
          </a:p>
          <a:p>
            <a:pPr lvl="1"/>
            <a:r>
              <a:rPr lang="fr-FR" sz="4800" dirty="0" smtClean="0"/>
              <a:t>Un lieu et des moyens de centralisation, de rediffusion et de synthèse.</a:t>
            </a:r>
          </a:p>
          <a:p>
            <a:pPr lvl="1"/>
            <a:r>
              <a:rPr lang="fr-FR" sz="4800" dirty="0" smtClean="0"/>
              <a:t>Quels garde fou pour éviter les luttes d’influence et les pressions</a:t>
            </a:r>
            <a:endParaRPr lang="fr-FR" dirty="0" smtClean="0"/>
          </a:p>
          <a:p>
            <a:r>
              <a:rPr lang="fr-FR" sz="5500" dirty="0" smtClean="0"/>
              <a:t>Démocratie représentative</a:t>
            </a:r>
            <a:r>
              <a:rPr lang="fr-FR" dirty="0" smtClean="0"/>
              <a:t>: </a:t>
            </a:r>
          </a:p>
          <a:p>
            <a:pPr lvl="1"/>
            <a:r>
              <a:rPr lang="fr-FR" sz="4800" dirty="0" smtClean="0"/>
              <a:t>Déterminer qui doit être représenté et notamment la place de ceux pour qui nous travaillons, qui représente qui et à partir de quand on est représentatif</a:t>
            </a:r>
          </a:p>
          <a:p>
            <a:pPr lvl="1"/>
            <a:r>
              <a:rPr lang="fr-FR" sz="4800" dirty="0" smtClean="0"/>
              <a:t>Déterminer à partir de quand une décision est légitime (vote majoritaire, majoritaire de combien, en présence de qui</a:t>
            </a:r>
          </a:p>
          <a:p>
            <a:pPr lvl="1"/>
            <a:r>
              <a:rPr lang="fr-FR" sz="4800" dirty="0" smtClean="0"/>
              <a:t>La part des compétences et de la représentativité</a:t>
            </a:r>
          </a:p>
          <a:p>
            <a:pPr lvl="1"/>
            <a:r>
              <a:rPr lang="fr-FR" sz="4800" dirty="0" smtClean="0"/>
              <a:t>Quels garde fou pour éviter toute prise de pouvoir et assurer une décision possible respectant dans notre cas les intérêts des usagers</a:t>
            </a:r>
            <a:endParaRPr lang="fr-FR" dirty="0" smtClean="0"/>
          </a:p>
          <a:p>
            <a:r>
              <a:rPr lang="fr-FR" sz="5500" dirty="0" smtClean="0"/>
              <a:t>Décision:</a:t>
            </a:r>
            <a:r>
              <a:rPr lang="fr-FR" dirty="0" smtClean="0"/>
              <a:t> </a:t>
            </a:r>
          </a:p>
          <a:p>
            <a:pPr lvl="1"/>
            <a:r>
              <a:rPr lang="fr-FR" sz="4800" dirty="0" smtClean="0"/>
              <a:t>Comment? Processus décisionnels et Méthodes:  pondérées en fonction de critères validés; majorité; consensus; étapes successives.</a:t>
            </a:r>
            <a:endParaRPr lang="fr-FR" sz="4800" dirty="0"/>
          </a:p>
          <a:p>
            <a:pPr lvl="1"/>
            <a:r>
              <a:rPr lang="fr-FR" sz="4800" dirty="0" smtClean="0"/>
              <a:t>Qui? quelle instance est apte, compétente et légitime  à la prendre</a:t>
            </a:r>
          </a:p>
          <a:p>
            <a:pPr lvl="1"/>
            <a:r>
              <a:rPr lang="fr-FR" sz="4800" dirty="0" smtClean="0"/>
              <a:t>Quels ingrédients intégrer dans la prise de décision</a:t>
            </a:r>
            <a:endParaRPr lang="fr-FR" sz="5500" dirty="0"/>
          </a:p>
          <a:p>
            <a:r>
              <a:rPr lang="fr-FR" sz="5500" dirty="0" smtClean="0"/>
              <a:t>Mise en œuvre: </a:t>
            </a:r>
          </a:p>
          <a:p>
            <a:pPr lvl="1"/>
            <a:r>
              <a:rPr lang="fr-FR" sz="4800" dirty="0" smtClean="0"/>
              <a:t>quel système exécutif, </a:t>
            </a:r>
          </a:p>
          <a:p>
            <a:pPr lvl="1"/>
            <a:r>
              <a:rPr lang="fr-FR" sz="4800" dirty="0" smtClean="0"/>
              <a:t>quel contrôle de l’exécutif sans remise en question des décisions tout en permettant l’opérationnalité,</a:t>
            </a:r>
          </a:p>
          <a:p>
            <a:pPr lvl="1"/>
            <a:r>
              <a:rPr lang="fr-FR" sz="4800" dirty="0" smtClean="0"/>
              <a:t> quel pouvoir donner à l’exécutif pour que les conditions soient réunies du bon fonctionnement, de la transmission de l’information, de la mise en œuvre des choix faits</a:t>
            </a:r>
          </a:p>
          <a:p>
            <a:pPr lvl="1"/>
            <a:r>
              <a:rPr lang="fr-FR" sz="4800" dirty="0" smtClean="0"/>
              <a:t>Quelle régulation des dysfonctionnement de l’exécutif comme de ceux chargés de mettre en œuvre la politique choisie et décidée.</a:t>
            </a:r>
          </a:p>
          <a:p>
            <a:pPr lvl="1"/>
            <a:r>
              <a:rPr lang="fr-FR" sz="4800" dirty="0" smtClean="0"/>
              <a:t>Quel contrôle du respect démocratique par un pouvoir?</a:t>
            </a:r>
          </a:p>
        </p:txBody>
      </p:sp>
    </p:spTree>
    <p:extLst>
      <p:ext uri="{BB962C8B-B14F-4D97-AF65-F5344CB8AC3E}">
        <p14:creationId xmlns:p14="http://schemas.microsoft.com/office/powerpoint/2010/main" val="3773630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8" end="18"/>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20" end="2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21" end="21"/>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xEl>
                                              <p:pRg st="22" end="22"/>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p:txBody>
          <a:bodyPr/>
          <a:lstStyle/>
          <a:p>
            <a:r>
              <a:rPr lang="fr-FR" dirty="0" smtClean="0"/>
              <a:t>Bilan accréditation formation</a:t>
            </a:r>
          </a:p>
          <a:p>
            <a:r>
              <a:rPr lang="fr-FR" dirty="0" smtClean="0"/>
              <a:t>Démission pascal et appel à candidature</a:t>
            </a:r>
          </a:p>
          <a:p>
            <a:r>
              <a:rPr lang="fr-FR" dirty="0" smtClean="0"/>
              <a:t>Révision statuts et règlement intérieur: méthodes de travail et échéances</a:t>
            </a:r>
          </a:p>
          <a:p>
            <a:r>
              <a:rPr lang="fr-FR" dirty="0"/>
              <a:t>Processus démocratiques, processus décisionnels et </a:t>
            </a:r>
            <a:r>
              <a:rPr lang="fr-FR" dirty="0" smtClean="0"/>
              <a:t>opérationnalité ?</a:t>
            </a:r>
          </a:p>
          <a:p>
            <a:r>
              <a:rPr lang="fr-FR" dirty="0" smtClean="0"/>
              <a:t>Questions diverses</a:t>
            </a:r>
            <a:endParaRPr lang="fr-FR" dirty="0"/>
          </a:p>
        </p:txBody>
      </p:sp>
    </p:spTree>
    <p:extLst>
      <p:ext uri="{BB962C8B-B14F-4D97-AF65-F5344CB8AC3E}">
        <p14:creationId xmlns:p14="http://schemas.microsoft.com/office/powerpoint/2010/main" val="1364148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En résumé</a:t>
            </a:r>
            <a:endParaRPr lang="fr-FR" sz="3200" dirty="0"/>
          </a:p>
        </p:txBody>
      </p:sp>
      <p:sp>
        <p:nvSpPr>
          <p:cNvPr id="3" name="Espace réservé du contenu 2"/>
          <p:cNvSpPr>
            <a:spLocks noGrp="1"/>
          </p:cNvSpPr>
          <p:nvPr>
            <p:ph idx="1"/>
          </p:nvPr>
        </p:nvSpPr>
        <p:spPr/>
        <p:txBody>
          <a:bodyPr>
            <a:normAutofit fontScale="55000" lnSpcReduction="20000"/>
          </a:bodyPr>
          <a:lstStyle/>
          <a:p>
            <a:r>
              <a:rPr lang="fr-FR" dirty="0" smtClean="0"/>
              <a:t>Des devoirs, des règles, des contraintes au besoin.</a:t>
            </a:r>
          </a:p>
          <a:p>
            <a:pPr lvl="1"/>
            <a:r>
              <a:rPr lang="fr-FR" dirty="0" smtClean="0"/>
              <a:t>Présence, participation</a:t>
            </a:r>
          </a:p>
          <a:p>
            <a:pPr lvl="1"/>
            <a:r>
              <a:rPr lang="fr-FR" dirty="0" smtClean="0"/>
              <a:t>Acceptation des méthodes de travail et partage des tâches</a:t>
            </a:r>
          </a:p>
          <a:p>
            <a:pPr lvl="1"/>
            <a:r>
              <a:rPr lang="fr-FR" dirty="0" smtClean="0"/>
              <a:t>D’information, de préparation, de rendu des travaux demandés en temps et en heure</a:t>
            </a:r>
            <a:endParaRPr lang="fr-FR" dirty="0"/>
          </a:p>
          <a:p>
            <a:r>
              <a:rPr lang="fr-FR" dirty="0" smtClean="0"/>
              <a:t>Une attitude de communication non violente et de respect de chacun donc des règles de vie et de fonctionnement</a:t>
            </a:r>
          </a:p>
          <a:p>
            <a:r>
              <a:rPr lang="fr-FR" dirty="0" smtClean="0"/>
              <a:t>Nécessité d’un contrôle délégué et d’un contrôle du pouvoir délégué</a:t>
            </a:r>
          </a:p>
          <a:p>
            <a:r>
              <a:rPr lang="fr-FR" dirty="0"/>
              <a:t>Ne pas oublier que nous sommes dans un cadre de travail au service du public et un service public et que donc la démocratie doit être pensée comme un moyen d’être meilleur et plus efficace dans le cadre d’un emploi </a:t>
            </a:r>
            <a:r>
              <a:rPr lang="fr-FR" dirty="0" smtClean="0"/>
              <a:t>et d’un service public financé par l’état et </a:t>
            </a:r>
            <a:r>
              <a:rPr lang="fr-FR" dirty="0"/>
              <a:t>d’une politique. </a:t>
            </a:r>
            <a:r>
              <a:rPr lang="fr-FR" dirty="0" smtClean="0"/>
              <a:t>Elle </a:t>
            </a:r>
            <a:r>
              <a:rPr lang="fr-FR" dirty="0"/>
              <a:t>n’est donc pas une fin, mais une condition jugée la plus efficace </a:t>
            </a:r>
            <a:r>
              <a:rPr lang="fr-FR" dirty="0" smtClean="0"/>
              <a:t>de poursuivre les fins que sont une formation pertinente, performante, juste et la production de connaissances nécessaires à cette formation et à une vie meilleure de l’homme et du vivant.</a:t>
            </a:r>
          </a:p>
          <a:p>
            <a:r>
              <a:rPr lang="fr-FR" dirty="0" smtClean="0"/>
              <a:t>D’où les propositions de révision de nos statuts et règlement et les propositions de règles de régulation et de décision proposées.</a:t>
            </a:r>
            <a:endParaRPr lang="fr-FR" dirty="0"/>
          </a:p>
          <a:p>
            <a:endParaRPr lang="fr-FR" dirty="0"/>
          </a:p>
        </p:txBody>
      </p:sp>
    </p:spTree>
    <p:extLst>
      <p:ext uri="{BB962C8B-B14F-4D97-AF65-F5344CB8AC3E}">
        <p14:creationId xmlns:p14="http://schemas.microsoft.com/office/powerpoint/2010/main" val="1001234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ctrTitle"/>
          </p:nvPr>
        </p:nvSpPr>
        <p:spPr>
          <a:xfrm>
            <a:off x="287524" y="1556568"/>
            <a:ext cx="8568952" cy="4248696"/>
          </a:xfrm>
        </p:spPr>
        <p:txBody>
          <a:bodyPr>
            <a:normAutofit/>
          </a:bodyPr>
          <a:lstStyle/>
          <a:p>
            <a:pPr eaLnBrk="1" hangingPunct="1"/>
            <a:r>
              <a:rPr lang="fr-FR" sz="6000" b="1" dirty="0" smtClean="0">
                <a:solidFill>
                  <a:srgbClr val="FF0000"/>
                </a:solidFill>
              </a:rPr>
              <a:t>Contrat de Formation</a:t>
            </a:r>
            <a:br>
              <a:rPr lang="fr-FR" sz="6000" b="1" dirty="0" smtClean="0">
                <a:solidFill>
                  <a:srgbClr val="FF0000"/>
                </a:solidFill>
              </a:rPr>
            </a:br>
            <a:r>
              <a:rPr lang="fr-FR" sz="6000" b="1" dirty="0" smtClean="0">
                <a:solidFill>
                  <a:srgbClr val="FF0000"/>
                </a:solidFill>
              </a:rPr>
              <a:t>2016-2020</a:t>
            </a:r>
            <a:br>
              <a:rPr lang="fr-FR" sz="6000" b="1" dirty="0" smtClean="0">
                <a:solidFill>
                  <a:srgbClr val="FF0000"/>
                </a:solidFill>
              </a:rPr>
            </a:br>
            <a:r>
              <a:rPr lang="fr-FR" sz="3200" b="1" dirty="0" smtClean="0">
                <a:solidFill>
                  <a:srgbClr val="FF0000"/>
                </a:solidFill>
              </a:rPr>
              <a:t/>
            </a:r>
            <a:br>
              <a:rPr lang="fr-FR" sz="3200" b="1" dirty="0" smtClean="0">
                <a:solidFill>
                  <a:srgbClr val="FF0000"/>
                </a:solidFill>
              </a:rPr>
            </a:br>
            <a:r>
              <a:rPr lang="fr-FR" sz="4000" b="1" dirty="0" smtClean="0">
                <a:solidFill>
                  <a:srgbClr val="0000FF"/>
                </a:solidFill>
              </a:rPr>
              <a:t>Bilan du processus d’accréditation.</a:t>
            </a:r>
            <a:endParaRPr lang="fr-FR" sz="2200" b="1" dirty="0" smtClean="0">
              <a:solidFill>
                <a:srgbClr val="0000FF"/>
              </a:solidFill>
            </a:endParaRPr>
          </a:p>
        </p:txBody>
      </p:sp>
    </p:spTree>
    <p:extLst>
      <p:ext uri="{BB962C8B-B14F-4D97-AF65-F5344CB8AC3E}">
        <p14:creationId xmlns:p14="http://schemas.microsoft.com/office/powerpoint/2010/main" val="11410507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205390" y="260648"/>
            <a:ext cx="8201619" cy="420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b="1" dirty="0" smtClean="0">
                <a:solidFill>
                  <a:srgbClr val="0000FF"/>
                </a:solidFill>
                <a:sym typeface="Wingdings"/>
              </a:rPr>
              <a:t> </a:t>
            </a:r>
            <a:r>
              <a:rPr lang="fr-FR" sz="1800" b="1" dirty="0" smtClean="0">
                <a:solidFill>
                  <a:srgbClr val="0000FF"/>
                </a:solidFill>
                <a:sym typeface="Wingdings"/>
              </a:rPr>
              <a:t>PERSPECTIVES </a:t>
            </a:r>
            <a:r>
              <a:rPr lang="fr-FR" sz="1800" dirty="0" smtClean="0">
                <a:solidFill>
                  <a:srgbClr val="0000FF"/>
                </a:solidFill>
                <a:sym typeface="Wingdings"/>
              </a:rPr>
              <a:t>présentées lors de</a:t>
            </a:r>
            <a:r>
              <a:rPr lang="fr-FR" sz="1800" b="1" dirty="0" smtClean="0">
                <a:solidFill>
                  <a:srgbClr val="0000FF"/>
                </a:solidFill>
                <a:sym typeface="Wingdings"/>
              </a:rPr>
              <a:t> l’AG du 13 Octobre 2013</a:t>
            </a:r>
            <a:endParaRPr lang="fr-FR" sz="1800" dirty="0">
              <a:solidFill>
                <a:srgbClr val="0000FF"/>
              </a:solidFill>
            </a:endParaRPr>
          </a:p>
          <a:p>
            <a:pPr marL="0" indent="0">
              <a:buNone/>
            </a:pPr>
            <a:endParaRPr lang="fr-FR" sz="2000" dirty="0"/>
          </a:p>
        </p:txBody>
      </p:sp>
      <p:sp>
        <p:nvSpPr>
          <p:cNvPr id="5" name="Text Box 5"/>
          <p:cNvSpPr txBox="1">
            <a:spLocks noChangeArrowheads="1"/>
          </p:cNvSpPr>
          <p:nvPr/>
        </p:nvSpPr>
        <p:spPr bwMode="auto">
          <a:xfrm>
            <a:off x="695854" y="680694"/>
            <a:ext cx="3617978" cy="369332"/>
          </a:xfrm>
          <a:prstGeom prst="rect">
            <a:avLst/>
          </a:prstGeom>
          <a:noFill/>
          <a:ln w="19050" algn="ctr">
            <a:noFill/>
            <a:miter lim="800000"/>
            <a:headEnd/>
            <a:tailEnd/>
          </a:ln>
          <a:effectLst/>
        </p:spPr>
        <p:txBody>
          <a:bodyPr wrap="none">
            <a:spAutoFit/>
          </a:bodyPr>
          <a:lstStyle/>
          <a:p>
            <a:r>
              <a:rPr lang="fr-FR" dirty="0">
                <a:latin typeface="+mn-lt"/>
              </a:rPr>
              <a:t>- </a:t>
            </a:r>
            <a:r>
              <a:rPr lang="fr-FR" b="1" dirty="0">
                <a:latin typeface="+mn-lt"/>
              </a:rPr>
              <a:t>Renouveler </a:t>
            </a:r>
            <a:r>
              <a:rPr lang="fr-FR" dirty="0">
                <a:latin typeface="+mn-lt"/>
              </a:rPr>
              <a:t>l’existant en </a:t>
            </a:r>
            <a:r>
              <a:rPr lang="fr-FR" b="1" dirty="0">
                <a:solidFill>
                  <a:srgbClr val="FF0000"/>
                </a:solidFill>
                <a:latin typeface="+mn-lt"/>
              </a:rPr>
              <a:t>renforçant</a:t>
            </a:r>
          </a:p>
        </p:txBody>
      </p:sp>
      <p:sp>
        <p:nvSpPr>
          <p:cNvPr id="6" name="Text Box 6"/>
          <p:cNvSpPr txBox="1">
            <a:spLocks noChangeArrowheads="1"/>
          </p:cNvSpPr>
          <p:nvPr/>
        </p:nvSpPr>
        <p:spPr bwMode="auto">
          <a:xfrm>
            <a:off x="695854" y="1052736"/>
            <a:ext cx="3634969" cy="369332"/>
          </a:xfrm>
          <a:prstGeom prst="rect">
            <a:avLst/>
          </a:prstGeom>
          <a:noFill/>
          <a:ln w="19050" algn="ctr">
            <a:noFill/>
            <a:miter lim="800000"/>
            <a:headEnd/>
            <a:tailEnd/>
          </a:ln>
          <a:effectLst/>
        </p:spPr>
        <p:txBody>
          <a:bodyPr wrap="none">
            <a:spAutoFit/>
          </a:bodyPr>
          <a:lstStyle/>
          <a:p>
            <a:r>
              <a:rPr lang="fr-FR" dirty="0">
                <a:latin typeface="+mn-lt"/>
              </a:rPr>
              <a:t>- </a:t>
            </a:r>
            <a:r>
              <a:rPr lang="fr-FR" b="1" dirty="0">
                <a:solidFill>
                  <a:srgbClr val="FF0000"/>
                </a:solidFill>
                <a:latin typeface="+mn-lt"/>
              </a:rPr>
              <a:t>Diversifier </a:t>
            </a:r>
            <a:r>
              <a:rPr lang="fr-FR" dirty="0">
                <a:latin typeface="+mn-lt"/>
              </a:rPr>
              <a:t>notre offre de formation</a:t>
            </a:r>
          </a:p>
        </p:txBody>
      </p:sp>
      <p:sp>
        <p:nvSpPr>
          <p:cNvPr id="8" name="Espace réservé du contenu 2"/>
          <p:cNvSpPr txBox="1">
            <a:spLocks/>
          </p:cNvSpPr>
          <p:nvPr/>
        </p:nvSpPr>
        <p:spPr>
          <a:xfrm>
            <a:off x="205390" y="1640802"/>
            <a:ext cx="8201619" cy="420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b="1" dirty="0" smtClean="0">
                <a:solidFill>
                  <a:srgbClr val="0000FF"/>
                </a:solidFill>
                <a:sym typeface="Wingdings"/>
              </a:rPr>
              <a:t> </a:t>
            </a:r>
            <a:r>
              <a:rPr lang="fr-FR" sz="1800" b="1" dirty="0" smtClean="0">
                <a:solidFill>
                  <a:srgbClr val="0000FF"/>
                </a:solidFill>
                <a:sym typeface="Wingdings"/>
              </a:rPr>
              <a:t>Les TROIS étapes de ce processus d’accréditation</a:t>
            </a:r>
            <a:endParaRPr lang="fr-FR" sz="1800" dirty="0">
              <a:solidFill>
                <a:srgbClr val="0000FF"/>
              </a:solidFill>
            </a:endParaRPr>
          </a:p>
          <a:p>
            <a:pPr marL="0" indent="0">
              <a:buNone/>
            </a:pPr>
            <a:endParaRPr lang="fr-FR" sz="2000" dirty="0"/>
          </a:p>
        </p:txBody>
      </p:sp>
      <p:graphicFrame>
        <p:nvGraphicFramePr>
          <p:cNvPr id="9" name="Diagramme 8"/>
          <p:cNvGraphicFramePr/>
          <p:nvPr>
            <p:extLst>
              <p:ext uri="{D42A27DB-BD31-4B8C-83A1-F6EECF244321}">
                <p14:modId xmlns:p14="http://schemas.microsoft.com/office/powerpoint/2010/main" val="3649572801"/>
              </p:ext>
            </p:extLst>
          </p:nvPr>
        </p:nvGraphicFramePr>
        <p:xfrm>
          <a:off x="695854" y="2420888"/>
          <a:ext cx="5665695" cy="3448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Groupe 11"/>
          <p:cNvGrpSpPr/>
          <p:nvPr/>
        </p:nvGrpSpPr>
        <p:grpSpPr>
          <a:xfrm>
            <a:off x="6720396" y="2276872"/>
            <a:ext cx="2240803" cy="3600400"/>
            <a:chOff x="6720396" y="2276872"/>
            <a:chExt cx="2240803" cy="3600400"/>
          </a:xfrm>
        </p:grpSpPr>
        <p:pic>
          <p:nvPicPr>
            <p:cNvPr id="10" name="Image 9"/>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008428" y="3284984"/>
              <a:ext cx="1952771" cy="1584176"/>
            </a:xfrm>
            <a:prstGeom prst="rect">
              <a:avLst/>
            </a:prstGeom>
          </p:spPr>
        </p:pic>
        <p:sp>
          <p:nvSpPr>
            <p:cNvPr id="11" name="Accolade fermante 10"/>
            <p:cNvSpPr/>
            <p:nvPr/>
          </p:nvSpPr>
          <p:spPr>
            <a:xfrm>
              <a:off x="6720396" y="2276872"/>
              <a:ext cx="288032" cy="3600400"/>
            </a:xfrm>
            <a:prstGeom prst="rightBrac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extLst>
      <p:ext uri="{BB962C8B-B14F-4D97-AF65-F5344CB8AC3E}">
        <p14:creationId xmlns:p14="http://schemas.microsoft.com/office/powerpoint/2010/main" val="420169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179512" y="260648"/>
            <a:ext cx="8201619" cy="420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b="1" dirty="0" smtClean="0">
                <a:solidFill>
                  <a:srgbClr val="0000FF"/>
                </a:solidFill>
                <a:sym typeface="Wingdings"/>
              </a:rPr>
              <a:t> </a:t>
            </a:r>
            <a:r>
              <a:rPr lang="fr-FR" sz="1800" b="1" dirty="0" smtClean="0">
                <a:solidFill>
                  <a:srgbClr val="0000FF"/>
                </a:solidFill>
                <a:sym typeface="Wingdings"/>
              </a:rPr>
              <a:t>8 diplômes accrédités dans le domaine STAPS</a:t>
            </a:r>
            <a:endParaRPr lang="fr-FR" sz="1800" dirty="0">
              <a:solidFill>
                <a:srgbClr val="0000FF"/>
              </a:solidFill>
            </a:endParaRPr>
          </a:p>
          <a:p>
            <a:pPr marL="0" indent="0">
              <a:buNone/>
            </a:pPr>
            <a:endParaRPr lang="fr-FR" sz="2000" dirty="0"/>
          </a:p>
        </p:txBody>
      </p:sp>
      <p:sp>
        <p:nvSpPr>
          <p:cNvPr id="5" name="Text Box 5"/>
          <p:cNvSpPr txBox="1">
            <a:spLocks noChangeArrowheads="1"/>
          </p:cNvSpPr>
          <p:nvPr/>
        </p:nvSpPr>
        <p:spPr bwMode="auto">
          <a:xfrm>
            <a:off x="539552" y="680694"/>
            <a:ext cx="2597891" cy="369332"/>
          </a:xfrm>
          <a:prstGeom prst="rect">
            <a:avLst/>
          </a:prstGeom>
          <a:noFill/>
          <a:ln w="19050" algn="ctr">
            <a:noFill/>
            <a:miter lim="800000"/>
            <a:headEnd/>
            <a:tailEnd/>
          </a:ln>
          <a:effectLst/>
        </p:spPr>
        <p:txBody>
          <a:bodyPr wrap="none">
            <a:spAutoFit/>
          </a:bodyPr>
          <a:lstStyle/>
          <a:p>
            <a:r>
              <a:rPr lang="fr-FR" dirty="0">
                <a:latin typeface="+mn-lt"/>
                <a:sym typeface="Wingdings"/>
              </a:rPr>
              <a:t></a:t>
            </a:r>
            <a:r>
              <a:rPr lang="fr-FR" dirty="0" smtClean="0">
                <a:latin typeface="+mn-lt"/>
              </a:rPr>
              <a:t> </a:t>
            </a:r>
            <a:r>
              <a:rPr lang="fr-FR" b="1" dirty="0" smtClean="0">
                <a:latin typeface="+mn-lt"/>
              </a:rPr>
              <a:t>Licence </a:t>
            </a:r>
            <a:r>
              <a:rPr lang="fr-FR" dirty="0" smtClean="0">
                <a:latin typeface="+mn-lt"/>
              </a:rPr>
              <a:t>mention STAPS</a:t>
            </a:r>
            <a:endParaRPr lang="fr-FR" b="1" dirty="0">
              <a:solidFill>
                <a:srgbClr val="FF0000"/>
              </a:solidFill>
              <a:latin typeface="+mn-lt"/>
            </a:endParaRPr>
          </a:p>
        </p:txBody>
      </p:sp>
      <p:sp>
        <p:nvSpPr>
          <p:cNvPr id="8" name="Espace réservé du contenu 2"/>
          <p:cNvSpPr txBox="1">
            <a:spLocks/>
          </p:cNvSpPr>
          <p:nvPr/>
        </p:nvSpPr>
        <p:spPr>
          <a:xfrm>
            <a:off x="179512" y="4335101"/>
            <a:ext cx="8201619" cy="420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b="1" dirty="0" smtClean="0">
                <a:solidFill>
                  <a:srgbClr val="0000FF"/>
                </a:solidFill>
                <a:sym typeface="Wingdings"/>
              </a:rPr>
              <a:t> </a:t>
            </a:r>
            <a:r>
              <a:rPr lang="fr-FR" sz="1800" b="1" dirty="0" smtClean="0">
                <a:solidFill>
                  <a:srgbClr val="0000FF"/>
                </a:solidFill>
                <a:sym typeface="Wingdings"/>
              </a:rPr>
              <a:t>PLUS des projets de nouveaux diplômes </a:t>
            </a:r>
            <a:r>
              <a:rPr lang="fr-FR" sz="1800" dirty="0" smtClean="0">
                <a:solidFill>
                  <a:srgbClr val="0000FF"/>
                </a:solidFill>
                <a:sym typeface="Wingdings"/>
              </a:rPr>
              <a:t>(Licence PRO)</a:t>
            </a:r>
            <a:endParaRPr lang="fr-FR" sz="2000" dirty="0">
              <a:sym typeface="Wingdings"/>
            </a:endParaRPr>
          </a:p>
        </p:txBody>
      </p:sp>
      <p:sp>
        <p:nvSpPr>
          <p:cNvPr id="12" name="Text Box 5"/>
          <p:cNvSpPr txBox="1">
            <a:spLocks noChangeArrowheads="1"/>
          </p:cNvSpPr>
          <p:nvPr/>
        </p:nvSpPr>
        <p:spPr bwMode="auto">
          <a:xfrm>
            <a:off x="539552" y="1069576"/>
            <a:ext cx="1883144"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latin typeface="+mn-lt"/>
              </a:rPr>
              <a:t>DEUST </a:t>
            </a:r>
            <a:r>
              <a:rPr lang="fr-FR" dirty="0" smtClean="0">
                <a:latin typeface="+mn-lt"/>
              </a:rPr>
              <a:t>AGAPSC</a:t>
            </a:r>
            <a:endParaRPr lang="fr-FR" b="1" dirty="0">
              <a:solidFill>
                <a:srgbClr val="FF0000"/>
              </a:solidFill>
              <a:latin typeface="+mn-lt"/>
            </a:endParaRPr>
          </a:p>
        </p:txBody>
      </p:sp>
      <p:sp>
        <p:nvSpPr>
          <p:cNvPr id="13" name="Text Box 5"/>
          <p:cNvSpPr txBox="1">
            <a:spLocks noChangeArrowheads="1"/>
          </p:cNvSpPr>
          <p:nvPr/>
        </p:nvSpPr>
        <p:spPr bwMode="auto">
          <a:xfrm>
            <a:off x="539552" y="1458458"/>
            <a:ext cx="3011402"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latin typeface="+mn-lt"/>
              </a:rPr>
              <a:t>DEUST </a:t>
            </a:r>
            <a:r>
              <a:rPr lang="fr-FR" dirty="0" smtClean="0">
                <a:latin typeface="+mn-lt"/>
              </a:rPr>
              <a:t>Métiers de la Forme</a:t>
            </a:r>
            <a:endParaRPr lang="fr-FR" b="1" dirty="0">
              <a:solidFill>
                <a:srgbClr val="FF0000"/>
              </a:solidFill>
              <a:latin typeface="+mn-lt"/>
            </a:endParaRPr>
          </a:p>
        </p:txBody>
      </p:sp>
      <p:sp>
        <p:nvSpPr>
          <p:cNvPr id="14" name="Text Box 5"/>
          <p:cNvSpPr txBox="1">
            <a:spLocks noChangeArrowheads="1"/>
          </p:cNvSpPr>
          <p:nvPr/>
        </p:nvSpPr>
        <p:spPr bwMode="auto">
          <a:xfrm>
            <a:off x="539552" y="1847340"/>
            <a:ext cx="3251659"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latin typeface="+mn-lt"/>
              </a:rPr>
              <a:t>Licence PRO </a:t>
            </a:r>
            <a:r>
              <a:rPr lang="fr-FR" dirty="0" smtClean="0">
                <a:latin typeface="+mn-lt"/>
              </a:rPr>
              <a:t>mention GDOSSL</a:t>
            </a:r>
            <a:endParaRPr lang="fr-FR" b="1" dirty="0">
              <a:solidFill>
                <a:srgbClr val="FF0000"/>
              </a:solidFill>
              <a:latin typeface="+mn-lt"/>
            </a:endParaRPr>
          </a:p>
        </p:txBody>
      </p:sp>
      <p:sp>
        <p:nvSpPr>
          <p:cNvPr id="15" name="Text Box 5"/>
          <p:cNvSpPr txBox="1">
            <a:spLocks noChangeArrowheads="1"/>
          </p:cNvSpPr>
          <p:nvPr/>
        </p:nvSpPr>
        <p:spPr bwMode="auto">
          <a:xfrm>
            <a:off x="539552" y="2236222"/>
            <a:ext cx="2114681"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Quatre</a:t>
            </a:r>
            <a:r>
              <a:rPr lang="fr-FR" b="1" dirty="0" smtClean="0">
                <a:latin typeface="+mn-lt"/>
              </a:rPr>
              <a:t> MASTERS</a:t>
            </a:r>
            <a:endParaRPr lang="fr-FR" b="1" dirty="0">
              <a:solidFill>
                <a:srgbClr val="FF0000"/>
              </a:solidFill>
              <a:latin typeface="+mn-lt"/>
            </a:endParaRPr>
          </a:p>
        </p:txBody>
      </p:sp>
      <p:sp>
        <p:nvSpPr>
          <p:cNvPr id="16" name="Text Box 5"/>
          <p:cNvSpPr txBox="1">
            <a:spLocks noChangeArrowheads="1"/>
          </p:cNvSpPr>
          <p:nvPr/>
        </p:nvSpPr>
        <p:spPr bwMode="auto">
          <a:xfrm>
            <a:off x="2619158" y="2233742"/>
            <a:ext cx="1773114" cy="369332"/>
          </a:xfrm>
          <a:prstGeom prst="rect">
            <a:avLst/>
          </a:prstGeom>
          <a:noFill/>
          <a:ln w="19050" algn="ctr">
            <a:noFill/>
            <a:miter lim="800000"/>
            <a:headEnd/>
            <a:tailEnd/>
          </a:ln>
          <a:effectLst/>
        </p:spPr>
        <p:txBody>
          <a:bodyPr wrap="none">
            <a:spAutoFit/>
          </a:bodyPr>
          <a:lstStyle/>
          <a:p>
            <a:r>
              <a:rPr lang="fr-FR" dirty="0" smtClean="0">
                <a:latin typeface="+mn-lt"/>
              </a:rPr>
              <a:t>-  mention </a:t>
            </a:r>
            <a:r>
              <a:rPr lang="fr-FR" b="1" dirty="0" smtClean="0">
                <a:latin typeface="+mn-lt"/>
              </a:rPr>
              <a:t>APA-S</a:t>
            </a:r>
            <a:endParaRPr lang="fr-FR" b="1" dirty="0">
              <a:solidFill>
                <a:srgbClr val="FF0000"/>
              </a:solidFill>
              <a:latin typeface="+mn-lt"/>
            </a:endParaRPr>
          </a:p>
        </p:txBody>
      </p:sp>
      <p:sp>
        <p:nvSpPr>
          <p:cNvPr id="17" name="Text Box 5"/>
          <p:cNvSpPr txBox="1">
            <a:spLocks noChangeArrowheads="1"/>
          </p:cNvSpPr>
          <p:nvPr/>
        </p:nvSpPr>
        <p:spPr bwMode="auto">
          <a:xfrm>
            <a:off x="2619158" y="2579066"/>
            <a:ext cx="1703030" cy="369332"/>
          </a:xfrm>
          <a:prstGeom prst="rect">
            <a:avLst/>
          </a:prstGeom>
          <a:noFill/>
          <a:ln w="19050" algn="ctr">
            <a:noFill/>
            <a:miter lim="800000"/>
            <a:headEnd/>
            <a:tailEnd/>
          </a:ln>
          <a:effectLst/>
        </p:spPr>
        <p:txBody>
          <a:bodyPr wrap="none">
            <a:spAutoFit/>
          </a:bodyPr>
          <a:lstStyle/>
          <a:p>
            <a:r>
              <a:rPr lang="fr-FR" dirty="0" smtClean="0">
                <a:latin typeface="+mn-lt"/>
              </a:rPr>
              <a:t>-  mention </a:t>
            </a:r>
            <a:r>
              <a:rPr lang="fr-FR" b="1" dirty="0" smtClean="0">
                <a:latin typeface="+mn-lt"/>
              </a:rPr>
              <a:t>EOPS</a:t>
            </a:r>
            <a:endParaRPr lang="fr-FR" b="1" dirty="0">
              <a:solidFill>
                <a:srgbClr val="FF0000"/>
              </a:solidFill>
              <a:latin typeface="+mn-lt"/>
            </a:endParaRPr>
          </a:p>
        </p:txBody>
      </p:sp>
      <p:sp>
        <p:nvSpPr>
          <p:cNvPr id="18" name="Text Box 5"/>
          <p:cNvSpPr txBox="1">
            <a:spLocks noChangeArrowheads="1"/>
          </p:cNvSpPr>
          <p:nvPr/>
        </p:nvSpPr>
        <p:spPr bwMode="auto">
          <a:xfrm>
            <a:off x="2619158" y="2924390"/>
            <a:ext cx="1517851" cy="369332"/>
          </a:xfrm>
          <a:prstGeom prst="rect">
            <a:avLst/>
          </a:prstGeom>
          <a:noFill/>
          <a:ln w="19050" algn="ctr">
            <a:noFill/>
            <a:miter lim="800000"/>
            <a:headEnd/>
            <a:tailEnd/>
          </a:ln>
          <a:effectLst/>
        </p:spPr>
        <p:txBody>
          <a:bodyPr wrap="none">
            <a:spAutoFit/>
          </a:bodyPr>
          <a:lstStyle/>
          <a:p>
            <a:r>
              <a:rPr lang="fr-FR" dirty="0" smtClean="0">
                <a:latin typeface="+mn-lt"/>
              </a:rPr>
              <a:t>-  mention </a:t>
            </a:r>
            <a:r>
              <a:rPr lang="fr-FR" b="1" dirty="0" smtClean="0">
                <a:latin typeface="+mn-lt"/>
              </a:rPr>
              <a:t>MS</a:t>
            </a:r>
            <a:endParaRPr lang="fr-FR" b="1" dirty="0">
              <a:solidFill>
                <a:srgbClr val="FF0000"/>
              </a:solidFill>
              <a:latin typeface="+mn-lt"/>
            </a:endParaRPr>
          </a:p>
        </p:txBody>
      </p:sp>
      <p:sp>
        <p:nvSpPr>
          <p:cNvPr id="19" name="Text Box 5"/>
          <p:cNvSpPr txBox="1">
            <a:spLocks noChangeArrowheads="1"/>
          </p:cNvSpPr>
          <p:nvPr/>
        </p:nvSpPr>
        <p:spPr bwMode="auto">
          <a:xfrm>
            <a:off x="2619158" y="3269715"/>
            <a:ext cx="5586979" cy="369332"/>
          </a:xfrm>
          <a:prstGeom prst="rect">
            <a:avLst/>
          </a:prstGeom>
          <a:noFill/>
          <a:ln w="19050" algn="ctr">
            <a:noFill/>
            <a:miter lim="800000"/>
            <a:headEnd/>
            <a:tailEnd/>
          </a:ln>
          <a:effectLst/>
        </p:spPr>
        <p:txBody>
          <a:bodyPr wrap="none">
            <a:spAutoFit/>
          </a:bodyPr>
          <a:lstStyle/>
          <a:p>
            <a:r>
              <a:rPr lang="fr-FR" dirty="0" smtClean="0">
                <a:latin typeface="+mn-lt"/>
              </a:rPr>
              <a:t>-  mention </a:t>
            </a:r>
            <a:r>
              <a:rPr lang="fr-FR" b="1" dirty="0" smtClean="0">
                <a:latin typeface="+mn-lt"/>
              </a:rPr>
              <a:t>Etudes sur le Genre </a:t>
            </a:r>
            <a:r>
              <a:rPr lang="fr-FR" dirty="0" smtClean="0">
                <a:latin typeface="+mn-lt"/>
              </a:rPr>
              <a:t>– </a:t>
            </a:r>
            <a:r>
              <a:rPr lang="fr-FR" dirty="0" err="1" smtClean="0">
                <a:latin typeface="+mn-lt"/>
              </a:rPr>
              <a:t>co</a:t>
            </a:r>
            <a:r>
              <a:rPr lang="fr-FR" dirty="0" smtClean="0">
                <a:latin typeface="+mn-lt"/>
              </a:rPr>
              <a:t>-accrédité avec Lyon 2</a:t>
            </a:r>
            <a:endParaRPr lang="fr-FR" dirty="0">
              <a:solidFill>
                <a:srgbClr val="FF0000"/>
              </a:solidFill>
              <a:latin typeface="+mn-lt"/>
            </a:endParaRPr>
          </a:p>
        </p:txBody>
      </p:sp>
      <p:sp>
        <p:nvSpPr>
          <p:cNvPr id="20" name="Espace réservé du contenu 2"/>
          <p:cNvSpPr txBox="1">
            <a:spLocks/>
          </p:cNvSpPr>
          <p:nvPr/>
        </p:nvSpPr>
        <p:spPr>
          <a:xfrm>
            <a:off x="179512" y="3801042"/>
            <a:ext cx="8201619" cy="420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b="1" dirty="0" smtClean="0">
                <a:solidFill>
                  <a:srgbClr val="0000FF"/>
                </a:solidFill>
                <a:sym typeface="Wingdings"/>
              </a:rPr>
              <a:t> </a:t>
            </a:r>
            <a:r>
              <a:rPr lang="fr-FR" sz="1800" b="1" dirty="0" smtClean="0">
                <a:solidFill>
                  <a:srgbClr val="0000FF"/>
                </a:solidFill>
                <a:sym typeface="Wingdings"/>
              </a:rPr>
              <a:t>PLUS le master mention MEEF</a:t>
            </a:r>
            <a:endParaRPr lang="fr-FR" sz="1800" dirty="0">
              <a:solidFill>
                <a:srgbClr val="0000FF"/>
              </a:solidFill>
            </a:endParaRPr>
          </a:p>
        </p:txBody>
      </p:sp>
      <p:sp>
        <p:nvSpPr>
          <p:cNvPr id="21" name="Espace réservé du contenu 2"/>
          <p:cNvSpPr txBox="1">
            <a:spLocks/>
          </p:cNvSpPr>
          <p:nvPr/>
        </p:nvSpPr>
        <p:spPr>
          <a:xfrm>
            <a:off x="179512" y="4869160"/>
            <a:ext cx="8201619" cy="420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b="1" dirty="0" smtClean="0">
                <a:solidFill>
                  <a:srgbClr val="0000FF"/>
                </a:solidFill>
                <a:sym typeface="Wingdings"/>
              </a:rPr>
              <a:t> </a:t>
            </a:r>
            <a:r>
              <a:rPr lang="fr-FR" sz="1800" b="1" dirty="0" smtClean="0">
                <a:solidFill>
                  <a:srgbClr val="0000FF"/>
                </a:solidFill>
                <a:sym typeface="Wingdings"/>
              </a:rPr>
              <a:t>Dernières ETAPES </a:t>
            </a:r>
            <a:r>
              <a:rPr lang="fr-FR" sz="1800" dirty="0" smtClean="0">
                <a:solidFill>
                  <a:srgbClr val="0000FF"/>
                </a:solidFill>
                <a:sym typeface="Wingdings"/>
              </a:rPr>
              <a:t>en cours :</a:t>
            </a:r>
            <a:endParaRPr lang="fr-FR" sz="1800" dirty="0">
              <a:solidFill>
                <a:srgbClr val="0000FF"/>
              </a:solidFill>
            </a:endParaRPr>
          </a:p>
          <a:p>
            <a:pPr marL="0" indent="0">
              <a:buNone/>
            </a:pPr>
            <a:endParaRPr lang="fr-FR" sz="2000" dirty="0"/>
          </a:p>
        </p:txBody>
      </p:sp>
      <p:sp>
        <p:nvSpPr>
          <p:cNvPr id="22" name="Text Box 5"/>
          <p:cNvSpPr txBox="1">
            <a:spLocks noChangeArrowheads="1"/>
          </p:cNvSpPr>
          <p:nvPr/>
        </p:nvSpPr>
        <p:spPr bwMode="auto">
          <a:xfrm>
            <a:off x="539552" y="5335082"/>
            <a:ext cx="5274585" cy="369332"/>
          </a:xfrm>
          <a:prstGeom prst="rect">
            <a:avLst/>
          </a:prstGeom>
          <a:noFill/>
          <a:ln w="19050" algn="ctr">
            <a:noFill/>
            <a:miter lim="800000"/>
            <a:headEnd/>
            <a:tailEnd/>
          </a:ln>
          <a:effectLst/>
        </p:spPr>
        <p:txBody>
          <a:bodyPr wrap="none">
            <a:spAutoFit/>
          </a:bodyPr>
          <a:lstStyle/>
          <a:p>
            <a:r>
              <a:rPr lang="fr-FR" dirty="0">
                <a:latin typeface="+mn-lt"/>
                <a:sym typeface="Wingdings"/>
              </a:rPr>
              <a:t></a:t>
            </a:r>
            <a:r>
              <a:rPr lang="fr-FR" dirty="0" smtClean="0">
                <a:latin typeface="+mn-lt"/>
              </a:rPr>
              <a:t> </a:t>
            </a:r>
            <a:r>
              <a:rPr lang="fr-FR" b="1" dirty="0" smtClean="0">
                <a:latin typeface="+mn-lt"/>
              </a:rPr>
              <a:t>Modélisation des maquettes </a:t>
            </a:r>
            <a:r>
              <a:rPr lang="fr-FR" dirty="0" smtClean="0">
                <a:latin typeface="+mn-lt"/>
              </a:rPr>
              <a:t>par la cellule APOGEE</a:t>
            </a:r>
            <a:endParaRPr lang="fr-FR" dirty="0">
              <a:solidFill>
                <a:srgbClr val="FF0000"/>
              </a:solidFill>
              <a:latin typeface="+mn-lt"/>
            </a:endParaRPr>
          </a:p>
        </p:txBody>
      </p:sp>
      <p:sp>
        <p:nvSpPr>
          <p:cNvPr id="23" name="Text Box 5"/>
          <p:cNvSpPr txBox="1">
            <a:spLocks noChangeArrowheads="1"/>
          </p:cNvSpPr>
          <p:nvPr/>
        </p:nvSpPr>
        <p:spPr bwMode="auto">
          <a:xfrm>
            <a:off x="539552" y="5723964"/>
            <a:ext cx="3364062"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latin typeface="+mn-lt"/>
              </a:rPr>
              <a:t>Préparation de la rentrée 2016</a:t>
            </a:r>
            <a:endParaRPr lang="fr-FR" b="1" dirty="0">
              <a:solidFill>
                <a:srgbClr val="FF0000"/>
              </a:solidFill>
              <a:latin typeface="+mn-lt"/>
            </a:endParaRPr>
          </a:p>
        </p:txBody>
      </p:sp>
    </p:spTree>
    <p:extLst>
      <p:ext uri="{BB962C8B-B14F-4D97-AF65-F5344CB8AC3E}">
        <p14:creationId xmlns:p14="http://schemas.microsoft.com/office/powerpoint/2010/main" val="2178108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79512" y="260424"/>
            <a:ext cx="8712968" cy="576288"/>
          </a:xfrm>
          <a:prstGeom prst="rect">
            <a:avLst/>
          </a:prstGeom>
        </p:spPr>
        <p:txBody>
          <a:bodyPr>
            <a:normAutofit fontScale="975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300" b="1" dirty="0" smtClean="0">
                <a:solidFill>
                  <a:srgbClr val="E46C0A"/>
                </a:solidFill>
              </a:rPr>
              <a:t>1. Calendriers de formation 2016-2017.</a:t>
            </a:r>
          </a:p>
          <a:p>
            <a:pPr eaLnBrk="1" hangingPunct="1"/>
            <a:endParaRPr lang="fr-FR" sz="4000" dirty="0" smtClean="0"/>
          </a:p>
        </p:txBody>
      </p:sp>
      <p:sp>
        <p:nvSpPr>
          <p:cNvPr id="5" name="Text Box 5"/>
          <p:cNvSpPr txBox="1">
            <a:spLocks noChangeArrowheads="1"/>
          </p:cNvSpPr>
          <p:nvPr/>
        </p:nvSpPr>
        <p:spPr bwMode="auto">
          <a:xfrm>
            <a:off x="251520" y="980728"/>
            <a:ext cx="2185406"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Dates de RENTREE :</a:t>
            </a:r>
            <a:endParaRPr lang="fr-FR" b="1" dirty="0">
              <a:solidFill>
                <a:srgbClr val="FF0000"/>
              </a:solidFill>
              <a:latin typeface="+mn-lt"/>
            </a:endParaRPr>
          </a:p>
        </p:txBody>
      </p:sp>
      <p:sp>
        <p:nvSpPr>
          <p:cNvPr id="6" name="Text Box 5"/>
          <p:cNvSpPr txBox="1">
            <a:spLocks noChangeArrowheads="1"/>
          </p:cNvSpPr>
          <p:nvPr/>
        </p:nvSpPr>
        <p:spPr bwMode="auto">
          <a:xfrm>
            <a:off x="251520" y="2511732"/>
            <a:ext cx="2217658"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En L1, L2 et L3 EM :</a:t>
            </a:r>
            <a:endParaRPr lang="fr-FR" b="1" dirty="0">
              <a:solidFill>
                <a:srgbClr val="FF0000"/>
              </a:solidFill>
              <a:latin typeface="+mn-lt"/>
            </a:endParaRPr>
          </a:p>
        </p:txBody>
      </p:sp>
      <p:sp>
        <p:nvSpPr>
          <p:cNvPr id="7" name="Text Box 5"/>
          <p:cNvSpPr txBox="1">
            <a:spLocks noChangeArrowheads="1"/>
          </p:cNvSpPr>
          <p:nvPr/>
        </p:nvSpPr>
        <p:spPr bwMode="auto">
          <a:xfrm>
            <a:off x="539552" y="2902358"/>
            <a:ext cx="5720156" cy="369332"/>
          </a:xfrm>
          <a:prstGeom prst="rect">
            <a:avLst/>
          </a:prstGeom>
          <a:noFill/>
          <a:ln w="19050" algn="ctr">
            <a:noFill/>
            <a:miter lim="800000"/>
            <a:headEnd/>
            <a:tailEnd/>
          </a:ln>
          <a:effectLst/>
        </p:spPr>
        <p:txBody>
          <a:bodyPr wrap="none">
            <a:spAutoFit/>
          </a:bodyPr>
          <a:lstStyle/>
          <a:p>
            <a:r>
              <a:rPr lang="fr-FR" dirty="0">
                <a:latin typeface="+mj-lt"/>
              </a:rPr>
              <a:t>- </a:t>
            </a:r>
            <a:r>
              <a:rPr lang="fr-FR" b="1" dirty="0">
                <a:latin typeface="+mj-lt"/>
              </a:rPr>
              <a:t>UNE</a:t>
            </a:r>
            <a:r>
              <a:rPr lang="fr-FR" dirty="0">
                <a:latin typeface="+mj-lt"/>
              </a:rPr>
              <a:t> semaine </a:t>
            </a:r>
            <a:r>
              <a:rPr lang="fr-FR" b="1" dirty="0">
                <a:latin typeface="+mj-lt"/>
              </a:rPr>
              <a:t>définie / bloquée </a:t>
            </a:r>
            <a:r>
              <a:rPr lang="fr-FR" dirty="0">
                <a:latin typeface="+mj-lt"/>
              </a:rPr>
              <a:t>SANS cours dans les APSA</a:t>
            </a:r>
            <a:endParaRPr lang="fr-FR" b="1" dirty="0">
              <a:solidFill>
                <a:srgbClr val="FF0000"/>
              </a:solidFill>
              <a:latin typeface="+mj-lt"/>
            </a:endParaRPr>
          </a:p>
        </p:txBody>
      </p:sp>
      <p:sp>
        <p:nvSpPr>
          <p:cNvPr id="8" name="Text Box 6"/>
          <p:cNvSpPr txBox="1">
            <a:spLocks noChangeArrowheads="1"/>
          </p:cNvSpPr>
          <p:nvPr/>
        </p:nvSpPr>
        <p:spPr bwMode="auto">
          <a:xfrm>
            <a:off x="539552" y="3325114"/>
            <a:ext cx="7768858" cy="369332"/>
          </a:xfrm>
          <a:prstGeom prst="rect">
            <a:avLst/>
          </a:prstGeom>
          <a:noFill/>
          <a:ln w="19050" algn="ctr">
            <a:noFill/>
            <a:miter lim="800000"/>
            <a:headEnd/>
            <a:tailEnd/>
          </a:ln>
          <a:effectLst/>
        </p:spPr>
        <p:txBody>
          <a:bodyPr wrap="none">
            <a:spAutoFit/>
          </a:bodyPr>
          <a:lstStyle/>
          <a:p>
            <a:r>
              <a:rPr lang="fr-FR" dirty="0">
                <a:latin typeface="+mn-lt"/>
              </a:rPr>
              <a:t>- </a:t>
            </a:r>
            <a:r>
              <a:rPr lang="fr-FR" b="1" dirty="0" smtClean="0">
                <a:latin typeface="+mn-lt"/>
              </a:rPr>
              <a:t>DEUX</a:t>
            </a:r>
            <a:r>
              <a:rPr lang="fr-FR" dirty="0" smtClean="0">
                <a:latin typeface="+mn-lt"/>
              </a:rPr>
              <a:t> semaines </a:t>
            </a:r>
            <a:r>
              <a:rPr lang="fr-FR" b="1" dirty="0" smtClean="0">
                <a:latin typeface="+mn-lt"/>
              </a:rPr>
              <a:t>dédiées </a:t>
            </a:r>
            <a:r>
              <a:rPr lang="fr-FR" dirty="0" smtClean="0">
                <a:latin typeface="+mn-lt"/>
              </a:rPr>
              <a:t>pour la dernière épreuve de CCI en théorie &amp; pratique</a:t>
            </a:r>
            <a:endParaRPr lang="fr-FR" dirty="0">
              <a:latin typeface="+mn-lt"/>
            </a:endParaRPr>
          </a:p>
        </p:txBody>
      </p:sp>
      <p:sp>
        <p:nvSpPr>
          <p:cNvPr id="9" name="Text Box 5"/>
          <p:cNvSpPr txBox="1">
            <a:spLocks noChangeArrowheads="1"/>
          </p:cNvSpPr>
          <p:nvPr/>
        </p:nvSpPr>
        <p:spPr bwMode="auto">
          <a:xfrm>
            <a:off x="251520" y="4127786"/>
            <a:ext cx="2412840"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Sessions d’EXAMENS :</a:t>
            </a:r>
            <a:endParaRPr lang="fr-FR" b="1" dirty="0">
              <a:solidFill>
                <a:srgbClr val="FF0000"/>
              </a:solidFill>
              <a:latin typeface="+mn-lt"/>
            </a:endParaRPr>
          </a:p>
        </p:txBody>
      </p:sp>
      <p:sp>
        <p:nvSpPr>
          <p:cNvPr id="10" name="Text Box 5"/>
          <p:cNvSpPr txBox="1">
            <a:spLocks noChangeArrowheads="1"/>
          </p:cNvSpPr>
          <p:nvPr/>
        </p:nvSpPr>
        <p:spPr bwMode="auto">
          <a:xfrm>
            <a:off x="551838" y="4518412"/>
            <a:ext cx="6599884"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Semestre d’AUTOMNE </a:t>
            </a:r>
            <a:r>
              <a:rPr lang="fr-FR" dirty="0" smtClean="0">
                <a:latin typeface="+mn-lt"/>
                <a:sym typeface="Wingdings"/>
              </a:rPr>
              <a:t> du </a:t>
            </a:r>
            <a:r>
              <a:rPr lang="fr-FR" b="1" dirty="0" smtClean="0">
                <a:latin typeface="+mn-lt"/>
                <a:sym typeface="Wingdings"/>
              </a:rPr>
              <a:t>12 au 16 Décembre</a:t>
            </a:r>
            <a:r>
              <a:rPr lang="fr-FR" dirty="0" smtClean="0">
                <a:latin typeface="+mn-lt"/>
                <a:sym typeface="Wingdings"/>
              </a:rPr>
              <a:t> + du </a:t>
            </a:r>
            <a:r>
              <a:rPr lang="fr-FR" b="1" dirty="0" smtClean="0">
                <a:latin typeface="+mn-lt"/>
                <a:sym typeface="Wingdings"/>
              </a:rPr>
              <a:t>2 au 6 Janvier</a:t>
            </a:r>
            <a:endParaRPr lang="fr-FR" b="1" dirty="0">
              <a:solidFill>
                <a:srgbClr val="FF0000"/>
              </a:solidFill>
              <a:latin typeface="+mn-lt"/>
            </a:endParaRPr>
          </a:p>
        </p:txBody>
      </p:sp>
      <p:sp>
        <p:nvSpPr>
          <p:cNvPr id="12" name="Text Box 5"/>
          <p:cNvSpPr txBox="1">
            <a:spLocks noChangeArrowheads="1"/>
          </p:cNvSpPr>
          <p:nvPr/>
        </p:nvSpPr>
        <p:spPr bwMode="auto">
          <a:xfrm>
            <a:off x="539552" y="4992465"/>
            <a:ext cx="7572138"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Semestre de PRINTEMPS </a:t>
            </a:r>
            <a:r>
              <a:rPr lang="fr-FR" dirty="0" smtClean="0">
                <a:latin typeface="+mn-lt"/>
                <a:sym typeface="Wingdings"/>
              </a:rPr>
              <a:t> du </a:t>
            </a:r>
            <a:r>
              <a:rPr lang="fr-FR" b="1" dirty="0" smtClean="0">
                <a:latin typeface="+mn-lt"/>
                <a:sym typeface="Wingdings"/>
              </a:rPr>
              <a:t>2 au 5 Mai </a:t>
            </a:r>
            <a:r>
              <a:rPr lang="fr-FR" dirty="0" smtClean="0">
                <a:latin typeface="+mn-lt"/>
                <a:sym typeface="Wingdings"/>
              </a:rPr>
              <a:t>+ du </a:t>
            </a:r>
            <a:r>
              <a:rPr lang="fr-FR" b="1" dirty="0" smtClean="0">
                <a:latin typeface="+mn-lt"/>
                <a:sym typeface="Wingdings"/>
              </a:rPr>
              <a:t>9 au 12 Mai </a:t>
            </a:r>
            <a:r>
              <a:rPr lang="fr-FR" dirty="0" smtClean="0">
                <a:latin typeface="+mn-lt"/>
                <a:sym typeface="Wingdings"/>
              </a:rPr>
              <a:t>+ du </a:t>
            </a:r>
            <a:r>
              <a:rPr lang="fr-FR" b="1" dirty="0" smtClean="0">
                <a:latin typeface="+mn-lt"/>
                <a:sym typeface="Wingdings"/>
              </a:rPr>
              <a:t>15 au 19 Mai</a:t>
            </a:r>
            <a:endParaRPr lang="fr-FR" b="1" dirty="0">
              <a:solidFill>
                <a:srgbClr val="FF0000"/>
              </a:solidFill>
              <a:latin typeface="+mn-lt"/>
            </a:endParaRPr>
          </a:p>
        </p:txBody>
      </p:sp>
      <p:sp>
        <p:nvSpPr>
          <p:cNvPr id="13" name="Text Box 5"/>
          <p:cNvSpPr txBox="1">
            <a:spLocks noChangeArrowheads="1"/>
          </p:cNvSpPr>
          <p:nvPr/>
        </p:nvSpPr>
        <p:spPr bwMode="auto">
          <a:xfrm>
            <a:off x="539552" y="5466518"/>
            <a:ext cx="5068247"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UNE seule session de rattrapage </a:t>
            </a:r>
            <a:r>
              <a:rPr lang="fr-FR" dirty="0" smtClean="0">
                <a:latin typeface="+mn-lt"/>
                <a:sym typeface="Wingdings"/>
              </a:rPr>
              <a:t> du </a:t>
            </a:r>
            <a:r>
              <a:rPr lang="fr-FR" b="1" dirty="0" smtClean="0">
                <a:latin typeface="+mn-lt"/>
                <a:sym typeface="Wingdings"/>
              </a:rPr>
              <a:t>7 au 21 Juin</a:t>
            </a:r>
            <a:endParaRPr lang="fr-FR" b="1" dirty="0">
              <a:solidFill>
                <a:srgbClr val="FF0000"/>
              </a:solidFill>
              <a:latin typeface="+mn-lt"/>
            </a:endParaRPr>
          </a:p>
        </p:txBody>
      </p:sp>
      <p:sp>
        <p:nvSpPr>
          <p:cNvPr id="14" name="Text Box 5"/>
          <p:cNvSpPr txBox="1">
            <a:spLocks noChangeArrowheads="1"/>
          </p:cNvSpPr>
          <p:nvPr/>
        </p:nvSpPr>
        <p:spPr bwMode="auto">
          <a:xfrm>
            <a:off x="539552" y="1350060"/>
            <a:ext cx="4428969"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Semestre d’AUTOMNE </a:t>
            </a:r>
            <a:r>
              <a:rPr lang="fr-FR" dirty="0" smtClean="0">
                <a:latin typeface="+mn-lt"/>
                <a:sym typeface="Wingdings"/>
              </a:rPr>
              <a:t> </a:t>
            </a:r>
            <a:r>
              <a:rPr lang="fr-FR" b="1" dirty="0">
                <a:solidFill>
                  <a:srgbClr val="FF0000"/>
                </a:solidFill>
                <a:latin typeface="+mn-lt"/>
              </a:rPr>
              <a:t>5 Septembre 2016</a:t>
            </a:r>
          </a:p>
        </p:txBody>
      </p:sp>
      <p:sp>
        <p:nvSpPr>
          <p:cNvPr id="15" name="Text Box 5"/>
          <p:cNvSpPr txBox="1">
            <a:spLocks noChangeArrowheads="1"/>
          </p:cNvSpPr>
          <p:nvPr/>
        </p:nvSpPr>
        <p:spPr bwMode="auto">
          <a:xfrm>
            <a:off x="539552" y="1794110"/>
            <a:ext cx="4399153"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Semestre de PRINTEMPS </a:t>
            </a:r>
            <a:r>
              <a:rPr lang="fr-FR" dirty="0" smtClean="0">
                <a:latin typeface="+mn-lt"/>
                <a:sym typeface="Wingdings"/>
              </a:rPr>
              <a:t> </a:t>
            </a:r>
            <a:r>
              <a:rPr lang="fr-FR" b="1" dirty="0" smtClean="0">
                <a:solidFill>
                  <a:srgbClr val="0000FF"/>
                </a:solidFill>
                <a:latin typeface="+mn-lt"/>
                <a:sym typeface="Wingdings"/>
              </a:rPr>
              <a:t>16 Janvier 2017</a:t>
            </a:r>
            <a:endParaRPr lang="fr-FR" b="1" dirty="0">
              <a:solidFill>
                <a:srgbClr val="0000FF"/>
              </a:solidFill>
              <a:latin typeface="+mn-lt"/>
            </a:endParaRPr>
          </a:p>
        </p:txBody>
      </p:sp>
      <p:sp>
        <p:nvSpPr>
          <p:cNvPr id="16" name="Text Box 5"/>
          <p:cNvSpPr txBox="1">
            <a:spLocks noChangeArrowheads="1"/>
          </p:cNvSpPr>
          <p:nvPr/>
        </p:nvSpPr>
        <p:spPr bwMode="auto">
          <a:xfrm>
            <a:off x="251520" y="6084004"/>
            <a:ext cx="4539576"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solidFill>
                  <a:srgbClr val="FF0000"/>
                </a:solidFill>
                <a:latin typeface="+mn-lt"/>
              </a:rPr>
              <a:t>A faire VALIDER </a:t>
            </a:r>
            <a:r>
              <a:rPr lang="fr-FR" b="1" dirty="0" smtClean="0">
                <a:latin typeface="+mn-lt"/>
              </a:rPr>
              <a:t>au CFVU </a:t>
            </a:r>
            <a:r>
              <a:rPr lang="fr-FR" dirty="0" smtClean="0">
                <a:latin typeface="+mn-lt"/>
              </a:rPr>
              <a:t>(</a:t>
            </a:r>
            <a:r>
              <a:rPr lang="fr-FR" dirty="0" smtClean="0">
                <a:solidFill>
                  <a:srgbClr val="0000FF"/>
                </a:solidFill>
                <a:latin typeface="+mn-lt"/>
              </a:rPr>
              <a:t>Avril ou Mai 2016</a:t>
            </a:r>
            <a:r>
              <a:rPr lang="fr-FR" dirty="0" smtClean="0">
                <a:latin typeface="+mn-lt"/>
              </a:rPr>
              <a:t>)</a:t>
            </a:r>
            <a:endParaRPr lang="fr-FR" dirty="0">
              <a:solidFill>
                <a:srgbClr val="FF0000"/>
              </a:solidFill>
              <a:latin typeface="+mn-lt"/>
            </a:endParaRPr>
          </a:p>
        </p:txBody>
      </p:sp>
    </p:spTree>
    <p:extLst>
      <p:ext uri="{BB962C8B-B14F-4D97-AF65-F5344CB8AC3E}">
        <p14:creationId xmlns:p14="http://schemas.microsoft.com/office/powerpoint/2010/main" val="3662906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79512" y="260424"/>
            <a:ext cx="8712968" cy="576288"/>
          </a:xfrm>
          <a:prstGeom prst="rect">
            <a:avLst/>
          </a:prstGeom>
        </p:spPr>
        <p:txBody>
          <a:bodyPr>
            <a:normAutofit fontScale="975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300" b="1" dirty="0" smtClean="0">
                <a:solidFill>
                  <a:srgbClr val="E46C0A"/>
                </a:solidFill>
              </a:rPr>
              <a:t>2. Contrôle des Connaissances : Règles Générales.</a:t>
            </a:r>
          </a:p>
          <a:p>
            <a:pPr eaLnBrk="1" hangingPunct="1"/>
            <a:endParaRPr lang="fr-FR" sz="4000" dirty="0" smtClean="0"/>
          </a:p>
        </p:txBody>
      </p:sp>
      <p:sp>
        <p:nvSpPr>
          <p:cNvPr id="5" name="Text Box 5"/>
          <p:cNvSpPr txBox="1">
            <a:spLocks noChangeArrowheads="1"/>
          </p:cNvSpPr>
          <p:nvPr/>
        </p:nvSpPr>
        <p:spPr bwMode="auto">
          <a:xfrm>
            <a:off x="251520" y="1094158"/>
            <a:ext cx="4503990"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solidFill>
                  <a:srgbClr val="FF0000"/>
                </a:solidFill>
                <a:latin typeface="+mn-lt"/>
              </a:rPr>
              <a:t>UNE SEULE </a:t>
            </a:r>
            <a:r>
              <a:rPr lang="fr-FR" b="1" dirty="0" smtClean="0">
                <a:latin typeface="+mn-lt"/>
              </a:rPr>
              <a:t>session de rattrapage </a:t>
            </a:r>
            <a:r>
              <a:rPr lang="fr-FR" dirty="0" smtClean="0">
                <a:latin typeface="+mn-lt"/>
              </a:rPr>
              <a:t>par année</a:t>
            </a:r>
            <a:endParaRPr lang="fr-FR" b="1" dirty="0">
              <a:solidFill>
                <a:srgbClr val="FF0000"/>
              </a:solidFill>
              <a:latin typeface="+mn-lt"/>
            </a:endParaRPr>
          </a:p>
        </p:txBody>
      </p:sp>
      <p:sp>
        <p:nvSpPr>
          <p:cNvPr id="6" name="Text Box 5"/>
          <p:cNvSpPr txBox="1">
            <a:spLocks noChangeArrowheads="1"/>
          </p:cNvSpPr>
          <p:nvPr/>
        </p:nvSpPr>
        <p:spPr bwMode="auto">
          <a:xfrm>
            <a:off x="251520" y="1700808"/>
            <a:ext cx="5490414"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solidFill>
                  <a:srgbClr val="FF0000"/>
                </a:solidFill>
                <a:latin typeface="+mn-lt"/>
              </a:rPr>
              <a:t>Suppression</a:t>
            </a:r>
            <a:r>
              <a:rPr lang="fr-FR" b="1" dirty="0" smtClean="0">
                <a:latin typeface="+mn-lt"/>
              </a:rPr>
              <a:t> de la règle du MAX </a:t>
            </a:r>
            <a:r>
              <a:rPr lang="fr-FR" dirty="0" smtClean="0">
                <a:latin typeface="+mn-lt"/>
              </a:rPr>
              <a:t>en Licence et Master :</a:t>
            </a:r>
            <a:endParaRPr lang="fr-FR" b="1" dirty="0">
              <a:solidFill>
                <a:srgbClr val="FF0000"/>
              </a:solidFill>
              <a:latin typeface="+mn-lt"/>
            </a:endParaRPr>
          </a:p>
        </p:txBody>
      </p:sp>
      <p:sp>
        <p:nvSpPr>
          <p:cNvPr id="7" name="Text Box 5"/>
          <p:cNvSpPr txBox="1">
            <a:spLocks noChangeArrowheads="1"/>
          </p:cNvSpPr>
          <p:nvPr/>
        </p:nvSpPr>
        <p:spPr bwMode="auto">
          <a:xfrm>
            <a:off x="539552" y="2091434"/>
            <a:ext cx="3385992" cy="369332"/>
          </a:xfrm>
          <a:prstGeom prst="rect">
            <a:avLst/>
          </a:prstGeom>
          <a:noFill/>
          <a:ln w="19050" algn="ctr">
            <a:noFill/>
            <a:miter lim="800000"/>
            <a:headEnd/>
            <a:tailEnd/>
          </a:ln>
          <a:effectLst/>
        </p:spPr>
        <p:txBody>
          <a:bodyPr wrap="none">
            <a:spAutoFit/>
          </a:bodyPr>
          <a:lstStyle/>
          <a:p>
            <a:r>
              <a:rPr lang="fr-FR" dirty="0">
                <a:latin typeface="+mj-lt"/>
              </a:rPr>
              <a:t>- </a:t>
            </a:r>
            <a:r>
              <a:rPr lang="fr-FR" b="1" dirty="0" smtClean="0">
                <a:solidFill>
                  <a:srgbClr val="0000FF"/>
                </a:solidFill>
                <a:latin typeface="+mj-lt"/>
              </a:rPr>
              <a:t>Conservation</a:t>
            </a:r>
            <a:r>
              <a:rPr lang="fr-FR" dirty="0" smtClean="0">
                <a:latin typeface="+mj-lt"/>
              </a:rPr>
              <a:t> de la note de CCF1</a:t>
            </a:r>
            <a:endParaRPr lang="fr-FR" dirty="0">
              <a:solidFill>
                <a:srgbClr val="FF0000"/>
              </a:solidFill>
              <a:latin typeface="+mj-lt"/>
            </a:endParaRPr>
          </a:p>
        </p:txBody>
      </p:sp>
      <p:sp>
        <p:nvSpPr>
          <p:cNvPr id="8" name="Text Box 6"/>
          <p:cNvSpPr txBox="1">
            <a:spLocks noChangeArrowheads="1"/>
          </p:cNvSpPr>
          <p:nvPr/>
        </p:nvSpPr>
        <p:spPr bwMode="auto">
          <a:xfrm>
            <a:off x="539552" y="2503543"/>
            <a:ext cx="4881016" cy="369332"/>
          </a:xfrm>
          <a:prstGeom prst="rect">
            <a:avLst/>
          </a:prstGeom>
          <a:noFill/>
          <a:ln w="19050" algn="ctr">
            <a:noFill/>
            <a:miter lim="800000"/>
            <a:headEnd/>
            <a:tailEnd/>
          </a:ln>
          <a:effectLst/>
        </p:spPr>
        <p:txBody>
          <a:bodyPr wrap="none">
            <a:spAutoFit/>
          </a:bodyPr>
          <a:lstStyle/>
          <a:p>
            <a:r>
              <a:rPr lang="fr-FR" dirty="0">
                <a:latin typeface="+mn-lt"/>
              </a:rPr>
              <a:t>- </a:t>
            </a:r>
            <a:r>
              <a:rPr lang="fr-FR" b="1" dirty="0" smtClean="0">
                <a:solidFill>
                  <a:srgbClr val="0000FF"/>
                </a:solidFill>
                <a:latin typeface="+mn-lt"/>
              </a:rPr>
              <a:t>Obligation de présence</a:t>
            </a:r>
            <a:r>
              <a:rPr lang="fr-FR" dirty="0" smtClean="0">
                <a:latin typeface="+mn-lt"/>
              </a:rPr>
              <a:t> en session de rattrapage</a:t>
            </a:r>
            <a:endParaRPr lang="fr-FR" dirty="0">
              <a:latin typeface="+mn-lt"/>
            </a:endParaRPr>
          </a:p>
        </p:txBody>
      </p:sp>
      <p:sp>
        <p:nvSpPr>
          <p:cNvPr id="9" name="Text Box 5"/>
          <p:cNvSpPr txBox="1">
            <a:spLocks noChangeArrowheads="1"/>
          </p:cNvSpPr>
          <p:nvPr/>
        </p:nvSpPr>
        <p:spPr bwMode="auto">
          <a:xfrm>
            <a:off x="251520" y="4041068"/>
            <a:ext cx="4562531"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UE d’APSA (L1 – L2 – L3 EM) : </a:t>
            </a:r>
            <a:r>
              <a:rPr lang="fr-FR" b="1" dirty="0" smtClean="0">
                <a:solidFill>
                  <a:srgbClr val="FF0000"/>
                </a:solidFill>
                <a:latin typeface="+mn-lt"/>
              </a:rPr>
              <a:t>Passage au CCI</a:t>
            </a:r>
            <a:endParaRPr lang="fr-FR" b="1" dirty="0">
              <a:solidFill>
                <a:srgbClr val="FF0000"/>
              </a:solidFill>
              <a:latin typeface="+mn-lt"/>
            </a:endParaRPr>
          </a:p>
        </p:txBody>
      </p:sp>
      <p:sp>
        <p:nvSpPr>
          <p:cNvPr id="16" name="Text Box 6"/>
          <p:cNvSpPr txBox="1">
            <a:spLocks noChangeArrowheads="1"/>
          </p:cNvSpPr>
          <p:nvPr/>
        </p:nvSpPr>
        <p:spPr bwMode="auto">
          <a:xfrm>
            <a:off x="555080" y="2915652"/>
            <a:ext cx="5853782" cy="369332"/>
          </a:xfrm>
          <a:prstGeom prst="rect">
            <a:avLst/>
          </a:prstGeom>
          <a:noFill/>
          <a:ln w="19050" algn="ctr">
            <a:noFill/>
            <a:miter lim="800000"/>
            <a:headEnd/>
            <a:tailEnd/>
          </a:ln>
          <a:effectLst/>
        </p:spPr>
        <p:txBody>
          <a:bodyPr wrap="none">
            <a:spAutoFit/>
          </a:bodyPr>
          <a:lstStyle/>
          <a:p>
            <a:r>
              <a:rPr lang="fr-FR" dirty="0">
                <a:latin typeface="+mn-lt"/>
              </a:rPr>
              <a:t>- </a:t>
            </a:r>
            <a:r>
              <a:rPr lang="fr-FR" b="1" dirty="0">
                <a:latin typeface="+mn-lt"/>
              </a:rPr>
              <a:t>l</a:t>
            </a:r>
            <a:r>
              <a:rPr lang="fr-FR" b="1" dirty="0" smtClean="0">
                <a:latin typeface="+mn-lt"/>
              </a:rPr>
              <a:t>a note de CT </a:t>
            </a:r>
            <a:r>
              <a:rPr lang="fr-FR" b="1" dirty="0" smtClean="0">
                <a:solidFill>
                  <a:srgbClr val="0000FF"/>
                </a:solidFill>
                <a:latin typeface="+mn-lt"/>
              </a:rPr>
              <a:t>remplace automatiquement </a:t>
            </a:r>
            <a:r>
              <a:rPr lang="fr-FR" b="1" dirty="0" smtClean="0">
                <a:latin typeface="+mn-lt"/>
              </a:rPr>
              <a:t>la note de CCF2</a:t>
            </a:r>
            <a:endParaRPr lang="fr-FR" dirty="0">
              <a:latin typeface="+mn-lt"/>
            </a:endParaRPr>
          </a:p>
        </p:txBody>
      </p:sp>
      <p:sp>
        <p:nvSpPr>
          <p:cNvPr id="17" name="Text Box 5"/>
          <p:cNvSpPr txBox="1">
            <a:spLocks noChangeArrowheads="1"/>
          </p:cNvSpPr>
          <p:nvPr/>
        </p:nvSpPr>
        <p:spPr bwMode="auto">
          <a:xfrm>
            <a:off x="251520" y="3501008"/>
            <a:ext cx="6979283"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UE évaluées en CCF1 + CCF2 :</a:t>
            </a:r>
            <a:r>
              <a:rPr lang="fr-FR" b="1" dirty="0" smtClean="0">
                <a:latin typeface="+mn-lt"/>
              </a:rPr>
              <a:t> </a:t>
            </a:r>
            <a:r>
              <a:rPr lang="fr-FR" b="1" dirty="0" smtClean="0">
                <a:solidFill>
                  <a:srgbClr val="FF0000"/>
                </a:solidFill>
                <a:latin typeface="+mn-lt"/>
              </a:rPr>
              <a:t>modifications des % relatifs CCF1 / CCF2</a:t>
            </a:r>
            <a:endParaRPr lang="fr-FR" b="1" dirty="0">
              <a:solidFill>
                <a:srgbClr val="FF0000"/>
              </a:solidFill>
              <a:latin typeface="+mn-lt"/>
            </a:endParaRPr>
          </a:p>
        </p:txBody>
      </p:sp>
      <p:sp>
        <p:nvSpPr>
          <p:cNvPr id="18" name="Text Box 5"/>
          <p:cNvSpPr txBox="1">
            <a:spLocks noChangeArrowheads="1"/>
          </p:cNvSpPr>
          <p:nvPr/>
        </p:nvSpPr>
        <p:spPr bwMode="auto">
          <a:xfrm>
            <a:off x="251520" y="4581128"/>
            <a:ext cx="5723683"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UE à 6 ECTS en L1 + L2 : </a:t>
            </a:r>
            <a:r>
              <a:rPr lang="fr-FR" b="1" dirty="0" smtClean="0">
                <a:solidFill>
                  <a:srgbClr val="FF0000"/>
                </a:solidFill>
                <a:latin typeface="+mn-lt"/>
              </a:rPr>
              <a:t>2 épreuves au minimum en CCF1</a:t>
            </a:r>
            <a:endParaRPr lang="fr-FR" b="1" dirty="0">
              <a:solidFill>
                <a:srgbClr val="FF0000"/>
              </a:solidFill>
              <a:latin typeface="+mn-lt"/>
            </a:endParaRPr>
          </a:p>
        </p:txBody>
      </p:sp>
      <p:sp>
        <p:nvSpPr>
          <p:cNvPr id="19" name="Text Box 5"/>
          <p:cNvSpPr txBox="1">
            <a:spLocks noChangeArrowheads="1"/>
          </p:cNvSpPr>
          <p:nvPr/>
        </p:nvSpPr>
        <p:spPr bwMode="auto">
          <a:xfrm>
            <a:off x="251520" y="5291916"/>
            <a:ext cx="4539576"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a:t>
            </a:r>
            <a:r>
              <a:rPr lang="fr-FR" b="1" dirty="0" smtClean="0">
                <a:solidFill>
                  <a:srgbClr val="FF0000"/>
                </a:solidFill>
                <a:latin typeface="+mn-lt"/>
              </a:rPr>
              <a:t>A faire VALIDER </a:t>
            </a:r>
            <a:r>
              <a:rPr lang="fr-FR" b="1" dirty="0" smtClean="0">
                <a:latin typeface="+mn-lt"/>
              </a:rPr>
              <a:t>au CFVU </a:t>
            </a:r>
            <a:r>
              <a:rPr lang="fr-FR" dirty="0" smtClean="0">
                <a:latin typeface="+mn-lt"/>
              </a:rPr>
              <a:t>(</a:t>
            </a:r>
            <a:r>
              <a:rPr lang="fr-FR" dirty="0" smtClean="0">
                <a:solidFill>
                  <a:srgbClr val="0000FF"/>
                </a:solidFill>
                <a:latin typeface="+mn-lt"/>
              </a:rPr>
              <a:t>Avril ou Mai 2016</a:t>
            </a:r>
            <a:r>
              <a:rPr lang="fr-FR" dirty="0" smtClean="0">
                <a:latin typeface="+mn-lt"/>
              </a:rPr>
              <a:t>)</a:t>
            </a:r>
            <a:endParaRPr lang="fr-FR" dirty="0">
              <a:solidFill>
                <a:srgbClr val="FF0000"/>
              </a:solidFill>
              <a:latin typeface="+mn-lt"/>
            </a:endParaRPr>
          </a:p>
        </p:txBody>
      </p:sp>
    </p:spTree>
    <p:extLst>
      <p:ext uri="{BB962C8B-B14F-4D97-AF65-F5344CB8AC3E}">
        <p14:creationId xmlns:p14="http://schemas.microsoft.com/office/powerpoint/2010/main" val="23516974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79512" y="260424"/>
            <a:ext cx="8712968" cy="576288"/>
          </a:xfrm>
          <a:prstGeom prst="rect">
            <a:avLst/>
          </a:prstGeom>
        </p:spPr>
        <p:txBody>
          <a:bodyPr>
            <a:normAutofit fontScale="975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300" b="1" dirty="0" smtClean="0">
                <a:solidFill>
                  <a:srgbClr val="E46C0A"/>
                </a:solidFill>
              </a:rPr>
              <a:t>3. Points à finaliser.</a:t>
            </a:r>
          </a:p>
          <a:p>
            <a:pPr eaLnBrk="1" hangingPunct="1"/>
            <a:endParaRPr lang="fr-FR" sz="4000" dirty="0" smtClean="0"/>
          </a:p>
        </p:txBody>
      </p:sp>
      <p:sp>
        <p:nvSpPr>
          <p:cNvPr id="5" name="Text Box 5"/>
          <p:cNvSpPr txBox="1">
            <a:spLocks noChangeArrowheads="1"/>
          </p:cNvSpPr>
          <p:nvPr/>
        </p:nvSpPr>
        <p:spPr bwMode="auto">
          <a:xfrm>
            <a:off x="251520" y="980728"/>
            <a:ext cx="4766561"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Modélisation des maquettes (cellule APOGEE) :</a:t>
            </a:r>
            <a:endParaRPr lang="fr-FR" b="1" dirty="0">
              <a:solidFill>
                <a:srgbClr val="FF0000"/>
              </a:solidFill>
              <a:latin typeface="+mn-lt"/>
            </a:endParaRPr>
          </a:p>
        </p:txBody>
      </p:sp>
      <p:sp>
        <p:nvSpPr>
          <p:cNvPr id="6" name="Text Box 5"/>
          <p:cNvSpPr txBox="1">
            <a:spLocks noChangeArrowheads="1"/>
          </p:cNvSpPr>
          <p:nvPr/>
        </p:nvSpPr>
        <p:spPr bwMode="auto">
          <a:xfrm>
            <a:off x="251520" y="2242368"/>
            <a:ext cx="6744026"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Modélisation des règles de calcul (cellule APOGEE) : </a:t>
            </a:r>
            <a:r>
              <a:rPr lang="fr-FR" b="1" dirty="0" smtClean="0">
                <a:solidFill>
                  <a:srgbClr val="FF0000"/>
                </a:solidFill>
                <a:latin typeface="+mn-lt"/>
              </a:rPr>
              <a:t>Avril / Mai 2016</a:t>
            </a:r>
            <a:endParaRPr lang="fr-FR" b="1" dirty="0">
              <a:solidFill>
                <a:srgbClr val="FF0000"/>
              </a:solidFill>
              <a:latin typeface="+mn-lt"/>
            </a:endParaRPr>
          </a:p>
        </p:txBody>
      </p:sp>
      <p:sp>
        <p:nvSpPr>
          <p:cNvPr id="9" name="Text Box 5"/>
          <p:cNvSpPr txBox="1">
            <a:spLocks noChangeArrowheads="1"/>
          </p:cNvSpPr>
          <p:nvPr/>
        </p:nvSpPr>
        <p:spPr bwMode="auto">
          <a:xfrm>
            <a:off x="251520" y="4499828"/>
            <a:ext cx="5956054"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Modalités de gestion administrative &amp; pédagogique du CCI</a:t>
            </a:r>
            <a:endParaRPr lang="fr-FR" b="1" dirty="0">
              <a:solidFill>
                <a:srgbClr val="FF0000"/>
              </a:solidFill>
              <a:latin typeface="+mn-lt"/>
            </a:endParaRPr>
          </a:p>
        </p:txBody>
      </p:sp>
      <p:sp>
        <p:nvSpPr>
          <p:cNvPr id="14" name="Text Box 5"/>
          <p:cNvSpPr txBox="1">
            <a:spLocks noChangeArrowheads="1"/>
          </p:cNvSpPr>
          <p:nvPr/>
        </p:nvSpPr>
        <p:spPr bwMode="auto">
          <a:xfrm>
            <a:off x="539552" y="1350060"/>
            <a:ext cx="2461636"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Licence mention STAPS</a:t>
            </a:r>
            <a:endParaRPr lang="fr-FR" b="1" dirty="0">
              <a:solidFill>
                <a:srgbClr val="FF0000"/>
              </a:solidFill>
              <a:latin typeface="+mn-lt"/>
            </a:endParaRPr>
          </a:p>
        </p:txBody>
      </p:sp>
      <p:sp>
        <p:nvSpPr>
          <p:cNvPr id="15" name="Text Box 5"/>
          <p:cNvSpPr txBox="1">
            <a:spLocks noChangeArrowheads="1"/>
          </p:cNvSpPr>
          <p:nvPr/>
        </p:nvSpPr>
        <p:spPr bwMode="auto">
          <a:xfrm>
            <a:off x="539552" y="1700808"/>
            <a:ext cx="1282723"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Les DEUST</a:t>
            </a:r>
            <a:endParaRPr lang="fr-FR" b="1" dirty="0">
              <a:solidFill>
                <a:srgbClr val="0000FF"/>
              </a:solidFill>
              <a:latin typeface="+mn-lt"/>
            </a:endParaRPr>
          </a:p>
        </p:txBody>
      </p:sp>
      <p:sp>
        <p:nvSpPr>
          <p:cNvPr id="17" name="Text Box 5"/>
          <p:cNvSpPr txBox="1">
            <a:spLocks noChangeArrowheads="1"/>
          </p:cNvSpPr>
          <p:nvPr/>
        </p:nvSpPr>
        <p:spPr bwMode="auto">
          <a:xfrm>
            <a:off x="251520" y="2809140"/>
            <a:ext cx="3264035"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MCC 2016-17 : </a:t>
            </a:r>
            <a:r>
              <a:rPr lang="fr-FR" b="1" dirty="0" smtClean="0">
                <a:solidFill>
                  <a:srgbClr val="FF0000"/>
                </a:solidFill>
                <a:latin typeface="+mn-lt"/>
              </a:rPr>
              <a:t>Mai / Juin 2016</a:t>
            </a:r>
            <a:endParaRPr lang="fr-FR" b="1" dirty="0">
              <a:solidFill>
                <a:srgbClr val="FF0000"/>
              </a:solidFill>
              <a:latin typeface="+mn-lt"/>
            </a:endParaRPr>
          </a:p>
        </p:txBody>
      </p:sp>
      <p:sp>
        <p:nvSpPr>
          <p:cNvPr id="18" name="Text Box 5"/>
          <p:cNvSpPr txBox="1">
            <a:spLocks noChangeArrowheads="1"/>
          </p:cNvSpPr>
          <p:nvPr/>
        </p:nvSpPr>
        <p:spPr bwMode="auto">
          <a:xfrm>
            <a:off x="546581" y="3250480"/>
            <a:ext cx="6345327" cy="369332"/>
          </a:xfrm>
          <a:prstGeom prst="rect">
            <a:avLst/>
          </a:prstGeom>
          <a:noFill/>
          <a:ln w="19050" algn="ctr">
            <a:noFill/>
            <a:miter lim="800000"/>
            <a:headEnd/>
            <a:tailEnd/>
          </a:ln>
          <a:effectLst/>
        </p:spPr>
        <p:txBody>
          <a:bodyPr wrap="none">
            <a:spAutoFit/>
          </a:bodyPr>
          <a:lstStyle/>
          <a:p>
            <a:r>
              <a:rPr lang="fr-FR" dirty="0">
                <a:latin typeface="+mj-lt"/>
              </a:rPr>
              <a:t>- </a:t>
            </a:r>
            <a:r>
              <a:rPr lang="fr-FR" dirty="0" smtClean="0">
                <a:latin typeface="+mj-lt"/>
              </a:rPr>
              <a:t>EN FONCTION du nouveau Cadrage des MCC (CFVU – Avril 2016)</a:t>
            </a:r>
            <a:endParaRPr lang="fr-FR" b="1" dirty="0">
              <a:solidFill>
                <a:srgbClr val="FF0000"/>
              </a:solidFill>
              <a:latin typeface="+mn-lt"/>
            </a:endParaRPr>
          </a:p>
        </p:txBody>
      </p:sp>
      <p:sp>
        <p:nvSpPr>
          <p:cNvPr id="19" name="Text Box 5"/>
          <p:cNvSpPr txBox="1">
            <a:spLocks noChangeArrowheads="1"/>
          </p:cNvSpPr>
          <p:nvPr/>
        </p:nvSpPr>
        <p:spPr bwMode="auto">
          <a:xfrm>
            <a:off x="251520" y="5147900"/>
            <a:ext cx="6320063"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Coordination des emplois du temps (MASTER – UE mutualisées)</a:t>
            </a:r>
            <a:endParaRPr lang="fr-FR" b="1" dirty="0">
              <a:solidFill>
                <a:srgbClr val="FF0000"/>
              </a:solidFill>
              <a:latin typeface="+mn-lt"/>
            </a:endParaRPr>
          </a:p>
        </p:txBody>
      </p:sp>
      <p:sp>
        <p:nvSpPr>
          <p:cNvPr id="20" name="Text Box 5"/>
          <p:cNvSpPr txBox="1">
            <a:spLocks noChangeArrowheads="1"/>
          </p:cNvSpPr>
          <p:nvPr/>
        </p:nvSpPr>
        <p:spPr bwMode="auto">
          <a:xfrm>
            <a:off x="251520" y="5795972"/>
            <a:ext cx="7296356"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MISE à JOUR des informations sur le site de Lyon 1 (OFFRE de FORMATION)</a:t>
            </a:r>
            <a:endParaRPr lang="fr-FR" b="1" dirty="0">
              <a:solidFill>
                <a:srgbClr val="FF0000"/>
              </a:solidFill>
              <a:latin typeface="+mn-lt"/>
            </a:endParaRPr>
          </a:p>
        </p:txBody>
      </p:sp>
      <p:sp>
        <p:nvSpPr>
          <p:cNvPr id="21" name="Text Box 5"/>
          <p:cNvSpPr txBox="1">
            <a:spLocks noChangeArrowheads="1"/>
          </p:cNvSpPr>
          <p:nvPr/>
        </p:nvSpPr>
        <p:spPr bwMode="auto">
          <a:xfrm>
            <a:off x="251520" y="3851756"/>
            <a:ext cx="6293902" cy="369332"/>
          </a:xfrm>
          <a:prstGeom prst="rect">
            <a:avLst/>
          </a:prstGeom>
          <a:noFill/>
          <a:ln w="19050" algn="ctr">
            <a:noFill/>
            <a:miter lim="800000"/>
            <a:headEnd/>
            <a:tailEnd/>
          </a:ln>
          <a:effectLst/>
        </p:spPr>
        <p:txBody>
          <a:bodyPr wrap="none">
            <a:spAutoFit/>
          </a:bodyPr>
          <a:lstStyle/>
          <a:p>
            <a:r>
              <a:rPr lang="fr-FR" dirty="0">
                <a:sym typeface="Wingdings"/>
              </a:rPr>
              <a:t></a:t>
            </a:r>
            <a:r>
              <a:rPr lang="fr-FR" dirty="0" smtClean="0">
                <a:latin typeface="+mn-lt"/>
              </a:rPr>
              <a:t> Inscription des heures maquette sous GASEL : </a:t>
            </a:r>
            <a:r>
              <a:rPr lang="fr-FR" b="1" dirty="0" smtClean="0">
                <a:solidFill>
                  <a:srgbClr val="FF0000"/>
                </a:solidFill>
                <a:latin typeface="+mn-lt"/>
              </a:rPr>
              <a:t>Juin / Juillet 2016</a:t>
            </a:r>
            <a:endParaRPr lang="fr-FR" b="1" dirty="0">
              <a:solidFill>
                <a:srgbClr val="FF0000"/>
              </a:solidFill>
              <a:latin typeface="+mn-lt"/>
            </a:endParaRPr>
          </a:p>
        </p:txBody>
      </p:sp>
    </p:spTree>
    <p:extLst>
      <p:ext uri="{BB962C8B-B14F-4D97-AF65-F5344CB8AC3E}">
        <p14:creationId xmlns:p14="http://schemas.microsoft.com/office/powerpoint/2010/main" val="3761474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79512" y="260424"/>
            <a:ext cx="8712968" cy="576288"/>
          </a:xfrm>
          <a:prstGeom prst="rect">
            <a:avLst/>
          </a:prstGeom>
        </p:spPr>
        <p:txBody>
          <a:bodyPr>
            <a:normAutofit fontScale="975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300" b="1" dirty="0" smtClean="0">
                <a:solidFill>
                  <a:srgbClr val="E46C0A"/>
                </a:solidFill>
              </a:rPr>
              <a:t>4. Quelques explications sur ma démission.</a:t>
            </a:r>
          </a:p>
          <a:p>
            <a:pPr eaLnBrk="1" hangingPunct="1"/>
            <a:endParaRPr lang="fr-FR" sz="4000" dirty="0" smtClean="0"/>
          </a:p>
        </p:txBody>
      </p:sp>
    </p:spTree>
    <p:extLst>
      <p:ext uri="{BB962C8B-B14F-4D97-AF65-F5344CB8AC3E}">
        <p14:creationId xmlns:p14="http://schemas.microsoft.com/office/powerpoint/2010/main" val="11786845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400</TotalTime>
  <Words>2111</Words>
  <Application>Microsoft Macintosh PowerPoint</Application>
  <PresentationFormat>Présentation à l'écran (4:3)</PresentationFormat>
  <Paragraphs>187</Paragraphs>
  <Slides>20</Slides>
  <Notes>6</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Assemblée générale </vt:lpstr>
      <vt:lpstr>Ordre du jour</vt:lpstr>
      <vt:lpstr>Contrat de Formation 2016-2020  Bilan du processus d’accréditation.</vt:lpstr>
      <vt:lpstr>Présentation PowerPoint</vt:lpstr>
      <vt:lpstr>Présentation PowerPoint</vt:lpstr>
      <vt:lpstr>Présentation PowerPoint</vt:lpstr>
      <vt:lpstr>Présentation PowerPoint</vt:lpstr>
      <vt:lpstr>Présentation PowerPoint</vt:lpstr>
      <vt:lpstr>Présentation PowerPoint</vt:lpstr>
      <vt:lpstr>À terminer. Information et Perspectives de travail.</vt:lpstr>
      <vt:lpstr>Calendrier de travail</vt:lpstr>
      <vt:lpstr>Démission Pascal</vt:lpstr>
      <vt:lpstr>Appel à candidature:</vt:lpstr>
      <vt:lpstr>Les répartitions des missions possibles</vt:lpstr>
      <vt:lpstr>Révision statuts et règlement : méthode</vt:lpstr>
      <vt:lpstr>Thématiques :</vt:lpstr>
      <vt:lpstr>Processus démocratiques, processus décisionnels et opérationnalité</vt:lpstr>
      <vt:lpstr>Qu’est ce qui me guide et de quoi suis-je le garant?</vt:lpstr>
      <vt:lpstr>Démocratie, décision, opérationnalité et mise en oeuvre</vt:lpstr>
      <vt:lpstr>En résumé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générale </dc:title>
  <dc:creator>Yannick Vanpoulle</dc:creator>
  <cp:lastModifiedBy>Yannick Vanpoulle</cp:lastModifiedBy>
  <cp:revision>23</cp:revision>
  <dcterms:created xsi:type="dcterms:W3CDTF">2016-03-15T15:29:10Z</dcterms:created>
  <dcterms:modified xsi:type="dcterms:W3CDTF">2016-03-17T12:52:43Z</dcterms:modified>
</cp:coreProperties>
</file>