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0"/>
  </p:notesMasterIdLst>
  <p:sldIdLst>
    <p:sldId id="303" r:id="rId2"/>
    <p:sldId id="294" r:id="rId3"/>
    <p:sldId id="259" r:id="rId4"/>
    <p:sldId id="265" r:id="rId5"/>
    <p:sldId id="260" r:id="rId6"/>
    <p:sldId id="257" r:id="rId7"/>
    <p:sldId id="295" r:id="rId8"/>
    <p:sldId id="277" r:id="rId9"/>
    <p:sldId id="282" r:id="rId10"/>
    <p:sldId id="269" r:id="rId11"/>
    <p:sldId id="296" r:id="rId12"/>
    <p:sldId id="308" r:id="rId13"/>
    <p:sldId id="297" r:id="rId14"/>
    <p:sldId id="309" r:id="rId15"/>
    <p:sldId id="311" r:id="rId16"/>
    <p:sldId id="312" r:id="rId17"/>
    <p:sldId id="314" r:id="rId18"/>
    <p:sldId id="313" r:id="rId19"/>
    <p:sldId id="273" r:id="rId20"/>
    <p:sldId id="285" r:id="rId21"/>
    <p:sldId id="316" r:id="rId22"/>
    <p:sldId id="304" r:id="rId23"/>
    <p:sldId id="305" r:id="rId24"/>
    <p:sldId id="318" r:id="rId25"/>
    <p:sldId id="320" r:id="rId26"/>
    <p:sldId id="289" r:id="rId27"/>
    <p:sldId id="322" r:id="rId28"/>
    <p:sldId id="25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>
      <p:cViewPr varScale="1">
        <p:scale>
          <a:sx n="67" d="100"/>
          <a:sy n="67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675B9-37D7-4F75-AC54-B2D78D487F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F96097-DD8D-4EB1-BD9F-82C5652EBA57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baseline="30000" dirty="0" smtClean="0">
              <a:solidFill>
                <a:schemeClr val="tx1"/>
              </a:solidFill>
            </a:rPr>
            <a:t>er</a:t>
          </a:r>
          <a:r>
            <a:rPr lang="fr-FR" dirty="0" smtClean="0">
              <a:solidFill>
                <a:schemeClr val="tx1"/>
              </a:solidFill>
            </a:rPr>
            <a:t> degré</a:t>
          </a:r>
          <a:endParaRPr lang="fr-FR" dirty="0">
            <a:solidFill>
              <a:schemeClr val="tx1"/>
            </a:solidFill>
          </a:endParaRPr>
        </a:p>
      </dgm:t>
    </dgm:pt>
    <dgm:pt modelId="{6650CC28-B573-4725-834E-08A7164DE5EA}" type="parTrans" cxnId="{95A693EE-7A4D-4F56-9449-D96D33134750}">
      <dgm:prSet/>
      <dgm:spPr/>
      <dgm:t>
        <a:bodyPr/>
        <a:lstStyle/>
        <a:p>
          <a:endParaRPr lang="fr-FR"/>
        </a:p>
      </dgm:t>
    </dgm:pt>
    <dgm:pt modelId="{DE56D51F-AD2E-4982-A40D-4C5967191A65}" type="sibTrans" cxnId="{95A693EE-7A4D-4F56-9449-D96D33134750}">
      <dgm:prSet/>
      <dgm:spPr/>
      <dgm:t>
        <a:bodyPr/>
        <a:lstStyle/>
        <a:p>
          <a:endParaRPr lang="fr-FR"/>
        </a:p>
      </dgm:t>
    </dgm:pt>
    <dgm:pt modelId="{F8CFABAC-66B5-4FEA-B3A6-2BA114D458AE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Sport éducatif</a:t>
          </a:r>
          <a:endParaRPr lang="fr-FR" dirty="0">
            <a:solidFill>
              <a:schemeClr val="tx1"/>
            </a:solidFill>
          </a:endParaRPr>
        </a:p>
      </dgm:t>
    </dgm:pt>
    <dgm:pt modelId="{A605C8F1-4B8A-48C0-8B48-7D578BCD942A}" type="parTrans" cxnId="{51B14454-85EC-429A-8FF0-8DFF9E0BE731}">
      <dgm:prSet/>
      <dgm:spPr/>
      <dgm:t>
        <a:bodyPr/>
        <a:lstStyle/>
        <a:p>
          <a:endParaRPr lang="fr-FR"/>
        </a:p>
      </dgm:t>
    </dgm:pt>
    <dgm:pt modelId="{E7BBCE12-E662-4306-B95D-1B27C5D7E2B1}" type="sibTrans" cxnId="{51B14454-85EC-429A-8FF0-8DFF9E0BE731}">
      <dgm:prSet/>
      <dgm:spPr/>
      <dgm:t>
        <a:bodyPr/>
        <a:lstStyle/>
        <a:p>
          <a:endParaRPr lang="fr-FR"/>
        </a:p>
      </dgm:t>
    </dgm:pt>
    <dgm:pt modelId="{D835BEF6-E5E3-4089-B0CF-09F5C2A853BF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baseline="30000" dirty="0" smtClean="0">
              <a:solidFill>
                <a:schemeClr val="tx1"/>
              </a:solidFill>
            </a:rPr>
            <a:t>nd</a:t>
          </a:r>
          <a:r>
            <a:rPr lang="fr-FR" dirty="0" smtClean="0">
              <a:solidFill>
                <a:schemeClr val="tx1"/>
              </a:solidFill>
            </a:rPr>
            <a:t> degré</a:t>
          </a:r>
          <a:endParaRPr lang="fr-FR" dirty="0">
            <a:solidFill>
              <a:schemeClr val="tx1"/>
            </a:solidFill>
          </a:endParaRPr>
        </a:p>
      </dgm:t>
    </dgm:pt>
    <dgm:pt modelId="{0B627050-9D0D-40A5-BC91-9DA95E0FAA47}" type="parTrans" cxnId="{2628DF4E-C1B6-400F-B012-08AC924BC8DF}">
      <dgm:prSet/>
      <dgm:spPr/>
      <dgm:t>
        <a:bodyPr/>
        <a:lstStyle/>
        <a:p>
          <a:endParaRPr lang="fr-FR"/>
        </a:p>
      </dgm:t>
    </dgm:pt>
    <dgm:pt modelId="{4D2C9B30-E259-4ACD-9B27-00E6E13A438F}" type="sibTrans" cxnId="{2628DF4E-C1B6-400F-B012-08AC924BC8DF}">
      <dgm:prSet/>
      <dgm:spPr/>
      <dgm:t>
        <a:bodyPr/>
        <a:lstStyle/>
        <a:p>
          <a:endParaRPr lang="fr-FR"/>
        </a:p>
      </dgm:t>
    </dgm:pt>
    <dgm:pt modelId="{ADFBE124-28B3-44A6-8186-82438206872D}" type="pres">
      <dgm:prSet presAssocID="{E24675B9-37D7-4F75-AC54-B2D78D487FD5}" presName="Name0" presStyleCnt="0">
        <dgm:presLayoutVars>
          <dgm:dir/>
          <dgm:resizeHandles val="exact"/>
        </dgm:presLayoutVars>
      </dgm:prSet>
      <dgm:spPr/>
    </dgm:pt>
    <dgm:pt modelId="{BF27885C-2DFD-4845-A8A5-1597BD721CC3}" type="pres">
      <dgm:prSet presAssocID="{18F96097-DD8D-4EB1-BD9F-82C5652EBA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7AE074-771F-45F1-81CE-78941AAD97D5}" type="pres">
      <dgm:prSet presAssocID="{DE56D51F-AD2E-4982-A40D-4C5967191A6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3D5276A-1CE6-42D9-9135-B57B7E6D72D7}" type="pres">
      <dgm:prSet presAssocID="{DE56D51F-AD2E-4982-A40D-4C5967191A6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9A5F6BF-B1EA-496C-84F2-B51FA1834C23}" type="pres">
      <dgm:prSet presAssocID="{F8CFABAC-66B5-4FEA-B3A6-2BA114D458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79263B-A1CB-441B-8AF8-F4EFD756D4A3}" type="pres">
      <dgm:prSet presAssocID="{E7BBCE12-E662-4306-B95D-1B27C5D7E2B1}" presName="sibTrans" presStyleLbl="sibTrans2D1" presStyleIdx="1" presStyleCnt="2"/>
      <dgm:spPr/>
      <dgm:t>
        <a:bodyPr/>
        <a:lstStyle/>
        <a:p>
          <a:endParaRPr lang="fr-FR"/>
        </a:p>
      </dgm:t>
    </dgm:pt>
    <dgm:pt modelId="{718E64CC-964A-4844-851B-CE9AF9B3BC96}" type="pres">
      <dgm:prSet presAssocID="{E7BBCE12-E662-4306-B95D-1B27C5D7E2B1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C2750C0-2436-45D2-832D-4139D5A6BDF5}" type="pres">
      <dgm:prSet presAssocID="{D835BEF6-E5E3-4089-B0CF-09F5C2A853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28DF4E-C1B6-400F-B012-08AC924BC8DF}" srcId="{E24675B9-37D7-4F75-AC54-B2D78D487FD5}" destId="{D835BEF6-E5E3-4089-B0CF-09F5C2A853BF}" srcOrd="2" destOrd="0" parTransId="{0B627050-9D0D-40A5-BC91-9DA95E0FAA47}" sibTransId="{4D2C9B30-E259-4ACD-9B27-00E6E13A438F}"/>
    <dgm:cxn modelId="{51B14454-85EC-429A-8FF0-8DFF9E0BE731}" srcId="{E24675B9-37D7-4F75-AC54-B2D78D487FD5}" destId="{F8CFABAC-66B5-4FEA-B3A6-2BA114D458AE}" srcOrd="1" destOrd="0" parTransId="{A605C8F1-4B8A-48C0-8B48-7D578BCD942A}" sibTransId="{E7BBCE12-E662-4306-B95D-1B27C5D7E2B1}"/>
    <dgm:cxn modelId="{E2198C42-341E-4515-BB4E-C9FDB5E83C84}" type="presOf" srcId="{E24675B9-37D7-4F75-AC54-B2D78D487FD5}" destId="{ADFBE124-28B3-44A6-8186-82438206872D}" srcOrd="0" destOrd="0" presId="urn:microsoft.com/office/officeart/2005/8/layout/process1"/>
    <dgm:cxn modelId="{550AF1EA-9720-425B-B9E9-082DA29CCB0F}" type="presOf" srcId="{18F96097-DD8D-4EB1-BD9F-82C5652EBA57}" destId="{BF27885C-2DFD-4845-A8A5-1597BD721CC3}" srcOrd="0" destOrd="0" presId="urn:microsoft.com/office/officeart/2005/8/layout/process1"/>
    <dgm:cxn modelId="{1F4BC1DE-FACC-4B7A-8757-EB0F1AC4BE87}" type="presOf" srcId="{E7BBCE12-E662-4306-B95D-1B27C5D7E2B1}" destId="{0879263B-A1CB-441B-8AF8-F4EFD756D4A3}" srcOrd="0" destOrd="0" presId="urn:microsoft.com/office/officeart/2005/8/layout/process1"/>
    <dgm:cxn modelId="{95A693EE-7A4D-4F56-9449-D96D33134750}" srcId="{E24675B9-37D7-4F75-AC54-B2D78D487FD5}" destId="{18F96097-DD8D-4EB1-BD9F-82C5652EBA57}" srcOrd="0" destOrd="0" parTransId="{6650CC28-B573-4725-834E-08A7164DE5EA}" sibTransId="{DE56D51F-AD2E-4982-A40D-4C5967191A65}"/>
    <dgm:cxn modelId="{2C4B072A-BA00-4F39-8D13-F9DED2EA6997}" type="presOf" srcId="{DE56D51F-AD2E-4982-A40D-4C5967191A65}" destId="{FD7AE074-771F-45F1-81CE-78941AAD97D5}" srcOrd="0" destOrd="0" presId="urn:microsoft.com/office/officeart/2005/8/layout/process1"/>
    <dgm:cxn modelId="{2C03BF63-8F79-4A16-BA90-BE59CE266534}" type="presOf" srcId="{E7BBCE12-E662-4306-B95D-1B27C5D7E2B1}" destId="{718E64CC-964A-4844-851B-CE9AF9B3BC96}" srcOrd="1" destOrd="0" presId="urn:microsoft.com/office/officeart/2005/8/layout/process1"/>
    <dgm:cxn modelId="{1E99D6D1-63A3-439D-8BC8-74EBC8811CF1}" type="presOf" srcId="{D835BEF6-E5E3-4089-B0CF-09F5C2A853BF}" destId="{7C2750C0-2436-45D2-832D-4139D5A6BDF5}" srcOrd="0" destOrd="0" presId="urn:microsoft.com/office/officeart/2005/8/layout/process1"/>
    <dgm:cxn modelId="{77FC5668-5762-49C7-A609-C2DCB13B8425}" type="presOf" srcId="{F8CFABAC-66B5-4FEA-B3A6-2BA114D458AE}" destId="{49A5F6BF-B1EA-496C-84F2-B51FA1834C23}" srcOrd="0" destOrd="0" presId="urn:microsoft.com/office/officeart/2005/8/layout/process1"/>
    <dgm:cxn modelId="{DC0F6608-8C11-4154-AD9B-A02CF73A80E9}" type="presOf" srcId="{DE56D51F-AD2E-4982-A40D-4C5967191A65}" destId="{93D5276A-1CE6-42D9-9135-B57B7E6D72D7}" srcOrd="1" destOrd="0" presId="urn:microsoft.com/office/officeart/2005/8/layout/process1"/>
    <dgm:cxn modelId="{661F631E-73FF-45AB-9C70-D0CEA3D7CF9F}" type="presParOf" srcId="{ADFBE124-28B3-44A6-8186-82438206872D}" destId="{BF27885C-2DFD-4845-A8A5-1597BD721CC3}" srcOrd="0" destOrd="0" presId="urn:microsoft.com/office/officeart/2005/8/layout/process1"/>
    <dgm:cxn modelId="{99095890-4656-48CE-9D9F-84269BF3B0D8}" type="presParOf" srcId="{ADFBE124-28B3-44A6-8186-82438206872D}" destId="{FD7AE074-771F-45F1-81CE-78941AAD97D5}" srcOrd="1" destOrd="0" presId="urn:microsoft.com/office/officeart/2005/8/layout/process1"/>
    <dgm:cxn modelId="{C81F680F-3607-463D-B51B-ABF412383AE2}" type="presParOf" srcId="{FD7AE074-771F-45F1-81CE-78941AAD97D5}" destId="{93D5276A-1CE6-42D9-9135-B57B7E6D72D7}" srcOrd="0" destOrd="0" presId="urn:microsoft.com/office/officeart/2005/8/layout/process1"/>
    <dgm:cxn modelId="{00503522-6DDE-4109-A884-EF602D178C17}" type="presParOf" srcId="{ADFBE124-28B3-44A6-8186-82438206872D}" destId="{49A5F6BF-B1EA-496C-84F2-B51FA1834C23}" srcOrd="2" destOrd="0" presId="urn:microsoft.com/office/officeart/2005/8/layout/process1"/>
    <dgm:cxn modelId="{08D98390-6FB2-4D8B-A796-C0DFDABBBA0E}" type="presParOf" srcId="{ADFBE124-28B3-44A6-8186-82438206872D}" destId="{0879263B-A1CB-441B-8AF8-F4EFD756D4A3}" srcOrd="3" destOrd="0" presId="urn:microsoft.com/office/officeart/2005/8/layout/process1"/>
    <dgm:cxn modelId="{D6FF727C-89FD-4C8B-8557-917F95EC8177}" type="presParOf" srcId="{0879263B-A1CB-441B-8AF8-F4EFD756D4A3}" destId="{718E64CC-964A-4844-851B-CE9AF9B3BC96}" srcOrd="0" destOrd="0" presId="urn:microsoft.com/office/officeart/2005/8/layout/process1"/>
    <dgm:cxn modelId="{B4793544-240C-4163-9123-CC93E065B36B}" type="presParOf" srcId="{ADFBE124-28B3-44A6-8186-82438206872D}" destId="{7C2750C0-2436-45D2-832D-4139D5A6BD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885C-2DFD-4845-A8A5-1597BD721CC3}">
      <dsp:nvSpPr>
        <dsp:cNvPr id="0" name=""/>
        <dsp:cNvSpPr/>
      </dsp:nvSpPr>
      <dsp:spPr>
        <a:xfrm>
          <a:off x="8036" y="1060996"/>
          <a:ext cx="2402085" cy="144125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chemeClr val="tx1"/>
              </a:solidFill>
            </a:rPr>
            <a:t>1</a:t>
          </a:r>
          <a:r>
            <a:rPr lang="fr-FR" sz="3800" kern="1200" baseline="30000" dirty="0" smtClean="0">
              <a:solidFill>
                <a:schemeClr val="tx1"/>
              </a:solidFill>
            </a:rPr>
            <a:t>er</a:t>
          </a:r>
          <a:r>
            <a:rPr lang="fr-FR" sz="3800" kern="1200" dirty="0" smtClean="0">
              <a:solidFill>
                <a:schemeClr val="tx1"/>
              </a:solidFill>
            </a:rPr>
            <a:t> degré</a:t>
          </a:r>
          <a:endParaRPr lang="fr-FR" sz="3800" kern="1200" dirty="0">
            <a:solidFill>
              <a:schemeClr val="tx1"/>
            </a:solidFill>
          </a:endParaRPr>
        </a:p>
      </dsp:txBody>
      <dsp:txXfrm>
        <a:off x="50249" y="1103209"/>
        <a:ext cx="2317659" cy="1356825"/>
      </dsp:txXfrm>
    </dsp:sp>
    <dsp:sp modelId="{FD7AE074-771F-45F1-81CE-78941AAD97D5}">
      <dsp:nvSpPr>
        <dsp:cNvPr id="0" name=""/>
        <dsp:cNvSpPr/>
      </dsp:nvSpPr>
      <dsp:spPr>
        <a:xfrm>
          <a:off x="2650331" y="1483763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2650331" y="1602906"/>
        <a:ext cx="356469" cy="357431"/>
      </dsp:txXfrm>
    </dsp:sp>
    <dsp:sp modelId="{49A5F6BF-B1EA-496C-84F2-B51FA1834C23}">
      <dsp:nvSpPr>
        <dsp:cNvPr id="0" name=""/>
        <dsp:cNvSpPr/>
      </dsp:nvSpPr>
      <dsp:spPr>
        <a:xfrm>
          <a:off x="3370957" y="1060996"/>
          <a:ext cx="2402085" cy="14412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chemeClr val="tx1"/>
              </a:solidFill>
            </a:rPr>
            <a:t>Sport éducatif</a:t>
          </a:r>
          <a:endParaRPr lang="fr-FR" sz="3800" kern="1200" dirty="0">
            <a:solidFill>
              <a:schemeClr val="tx1"/>
            </a:solidFill>
          </a:endParaRPr>
        </a:p>
      </dsp:txBody>
      <dsp:txXfrm>
        <a:off x="3413170" y="1103209"/>
        <a:ext cx="2317659" cy="1356825"/>
      </dsp:txXfrm>
    </dsp:sp>
    <dsp:sp modelId="{0879263B-A1CB-441B-8AF8-F4EFD756D4A3}">
      <dsp:nvSpPr>
        <dsp:cNvPr id="0" name=""/>
        <dsp:cNvSpPr/>
      </dsp:nvSpPr>
      <dsp:spPr>
        <a:xfrm>
          <a:off x="6013251" y="1483763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6013251" y="1602906"/>
        <a:ext cx="356469" cy="357431"/>
      </dsp:txXfrm>
    </dsp:sp>
    <dsp:sp modelId="{7C2750C0-2436-45D2-832D-4139D5A6BDF5}">
      <dsp:nvSpPr>
        <dsp:cNvPr id="0" name=""/>
        <dsp:cNvSpPr/>
      </dsp:nvSpPr>
      <dsp:spPr>
        <a:xfrm>
          <a:off x="6733877" y="1060996"/>
          <a:ext cx="2402085" cy="14412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chemeClr val="tx1"/>
              </a:solidFill>
            </a:rPr>
            <a:t>2</a:t>
          </a:r>
          <a:r>
            <a:rPr lang="fr-FR" sz="3800" kern="1200" baseline="30000" dirty="0" smtClean="0">
              <a:solidFill>
                <a:schemeClr val="tx1"/>
              </a:solidFill>
            </a:rPr>
            <a:t>nd</a:t>
          </a:r>
          <a:r>
            <a:rPr lang="fr-FR" sz="3800" kern="1200" dirty="0" smtClean="0">
              <a:solidFill>
                <a:schemeClr val="tx1"/>
              </a:solidFill>
            </a:rPr>
            <a:t> degré</a:t>
          </a:r>
          <a:endParaRPr lang="fr-FR" sz="3800" kern="1200" dirty="0">
            <a:solidFill>
              <a:schemeClr val="tx1"/>
            </a:solidFill>
          </a:endParaRPr>
        </a:p>
      </dsp:txBody>
      <dsp:txXfrm>
        <a:off x="6776090" y="1103209"/>
        <a:ext cx="2317659" cy="135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672B-0A68-BA43-A7D4-EE807C52A859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CA59-ECE0-5B4E-AEBA-1FB5AC531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7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DCA59-ECE0-5B4E-AEBA-1FB5AC53144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8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DCA59-ECE0-5B4E-AEBA-1FB5AC531446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3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EE863A"/>
                </a:solidFill>
                <a:effectLst>
                  <a:outerShdw blurRad="25400" dist="23036" dir="5400000" rotWithShape="0">
                    <a:srgbClr val="656565">
                      <a:alpha val="64999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>
                <a:solidFill>
                  <a:srgbClr val="EE863A"/>
                </a:solidFill>
                <a:effectLst>
                  <a:outerShdw blurRad="25400" dist="23036" dir="5400000" rotWithShape="0">
                    <a:srgbClr val="656565">
                      <a:alpha val="64999"/>
                    </a:srgbClr>
                  </a:outerShdw>
                </a:effectLst>
              </a:rPr>
              <a:t>Cliquez pour ajouter un 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29961666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F2B52A6-94E9-4C20-8136-08E862798DF4}" type="datetimeFigureOut">
              <a:rPr lang="fr-FR" smtClean="0"/>
              <a:pPr/>
              <a:t>02/07/2015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5D5AC0E-FC6E-4308-AEEA-A338B4342D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piral.univ-lyon1.fr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31640" y="404664"/>
            <a:ext cx="6521450" cy="968375"/>
          </a:xfrm>
        </p:spPr>
        <p:txBody>
          <a:bodyPr/>
          <a:lstStyle/>
          <a:p>
            <a:r>
              <a:rPr lang="fr-FR" dirty="0" smtClean="0"/>
              <a:t>Pré rentrée L3EM 2015-2016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9531" y="3376076"/>
            <a:ext cx="255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JARS Jean-Michel</a:t>
            </a:r>
          </a:p>
          <a:p>
            <a:r>
              <a:rPr lang="fr-FR" dirty="0"/>
              <a:t> </a:t>
            </a:r>
            <a:r>
              <a:rPr lang="fr-FR" dirty="0" smtClean="0"/>
              <a:t>jmi-jars@hotmail.fr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0500" y="34917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BOURGANEL Jean</a:t>
            </a:r>
          </a:p>
          <a:p>
            <a:r>
              <a:rPr lang="fr-FR" dirty="0" err="1" smtClean="0"/>
              <a:t>Jean.bourganel</a:t>
            </a:r>
            <a:r>
              <a:rPr lang="fr-FR" dirty="0" smtClean="0"/>
              <a:t> @free.fr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9531" y="47378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PERRIN ANICET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86155" y="49225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HUMBERT Isabelle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0823"/>
            <a:ext cx="1166721" cy="15325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57" y="1600031"/>
            <a:ext cx="996056" cy="13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GROUPES  APSA</a:t>
            </a:r>
            <a:endParaRPr lang="fr-FR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22617"/>
              </p:ext>
            </p:extLst>
          </p:nvPr>
        </p:nvGraphicFramePr>
        <p:xfrm>
          <a:off x="1259632" y="1770063"/>
          <a:ext cx="7416824" cy="504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4" imgW="5853776" imgH="3719464" progId="Word.Document.12">
                  <p:embed/>
                </p:oleObj>
              </mc:Choice>
              <mc:Fallback>
                <p:oleObj name="Document" r:id="rId4" imgW="5853776" imgH="371946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70063"/>
                        <a:ext cx="7416824" cy="5040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2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372200" y="9961"/>
            <a:ext cx="2771800" cy="10705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Maquette Semestre 6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775568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UE 1 : Méthodologie </a:t>
            </a:r>
            <a:r>
              <a:rPr lang="fr-FR" sz="2000" b="1" u="sng" dirty="0">
                <a:solidFill>
                  <a:srgbClr val="C00000"/>
                </a:solidFill>
              </a:rPr>
              <a:t>et communication ( 3cdts)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10TD </a:t>
            </a:r>
            <a:r>
              <a:rPr lang="fr-FR" sz="2000" b="1" dirty="0">
                <a:solidFill>
                  <a:srgbClr val="002060"/>
                </a:solidFill>
              </a:rPr>
              <a:t>toutes les semaines</a:t>
            </a: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UE2 : Méthodologie de l’intervention  (6 crédits)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1 TD groupe complet + 5 TD ½ groupe (tous les 15 jours)</a:t>
            </a: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UE3 : Méthodologie et didactique de l’enseignement (6 </a:t>
            </a:r>
            <a:r>
              <a:rPr lang="fr-FR" sz="2000" b="1" u="sng" dirty="0" err="1" smtClean="0">
                <a:solidFill>
                  <a:srgbClr val="C00000"/>
                </a:solidFill>
              </a:rPr>
              <a:t>cdts</a:t>
            </a:r>
            <a:r>
              <a:rPr lang="fr-FR" sz="2000" b="1" u="sng" dirty="0" smtClean="0">
                <a:solidFill>
                  <a:srgbClr val="C00000"/>
                </a:solidFill>
              </a:rPr>
              <a:t>) </a:t>
            </a:r>
            <a:r>
              <a:rPr lang="fr-FR" sz="2000" b="1" dirty="0" smtClean="0">
                <a:solidFill>
                  <a:schemeClr val="tx1"/>
                </a:solidFill>
              </a:rPr>
              <a:t>= MDE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11CM et 11TD </a:t>
            </a: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UE4 : Analyse socio-historique ( 6cdts)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= HISTOIRE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11 CM et 11TD</a:t>
            </a: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FF0000"/>
                </a:solidFill>
              </a:rPr>
              <a:t>UE5 :  </a:t>
            </a:r>
            <a:r>
              <a:rPr lang="fr-FR" sz="2000" b="1" u="sng" dirty="0" smtClean="0">
                <a:solidFill>
                  <a:srgbClr val="C00000"/>
                </a:solidFill>
              </a:rPr>
              <a:t>Connaissance </a:t>
            </a:r>
            <a:r>
              <a:rPr lang="fr-FR" sz="2000" b="1" u="sng" dirty="0">
                <a:solidFill>
                  <a:srgbClr val="C00000"/>
                </a:solidFill>
              </a:rPr>
              <a:t>du pratiquant </a:t>
            </a:r>
            <a:r>
              <a:rPr lang="fr-FR" sz="2000" b="1" u="sng" dirty="0" smtClean="0">
                <a:solidFill>
                  <a:srgbClr val="C00000"/>
                </a:solidFill>
              </a:rPr>
              <a:t>( </a:t>
            </a:r>
            <a:r>
              <a:rPr lang="fr-FR" sz="2000" b="1" u="sng" dirty="0">
                <a:solidFill>
                  <a:srgbClr val="C00000"/>
                </a:solidFill>
              </a:rPr>
              <a:t>3cdts</a:t>
            </a:r>
            <a:r>
              <a:rPr lang="fr-FR" sz="2000" b="1" u="sng" dirty="0" smtClean="0">
                <a:solidFill>
                  <a:srgbClr val="C00000"/>
                </a:solidFill>
              </a:rPr>
              <a:t>) </a:t>
            </a:r>
            <a:r>
              <a:rPr lang="fr-FR" sz="2000" b="1" dirty="0" smtClean="0">
                <a:solidFill>
                  <a:schemeClr val="tx1"/>
                </a:solidFill>
              </a:rPr>
              <a:t>= CP</a:t>
            </a:r>
            <a:endParaRPr lang="fr-FR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3CM (psycho) + 3 CM (socio) et 6TD 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5 CM (physio)                             + 5 TD</a:t>
            </a:r>
            <a:endParaRPr lang="fr-F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UE6 : Didactique </a:t>
            </a:r>
            <a:r>
              <a:rPr lang="fr-FR" sz="2000" b="1" u="sng" dirty="0">
                <a:solidFill>
                  <a:srgbClr val="C00000"/>
                </a:solidFill>
              </a:rPr>
              <a:t>et pédagogie des disciplines ( 6cdts</a:t>
            </a:r>
            <a:r>
              <a:rPr lang="fr-FR" sz="2000" b="1" u="sng" dirty="0" smtClean="0">
                <a:solidFill>
                  <a:srgbClr val="C00000"/>
                </a:solidFill>
              </a:rPr>
              <a:t>) </a:t>
            </a:r>
            <a:r>
              <a:rPr lang="fr-FR" sz="2000" b="1" dirty="0" smtClean="0">
                <a:solidFill>
                  <a:schemeClr val="tx1"/>
                </a:solidFill>
              </a:rPr>
              <a:t>= APSA</a:t>
            </a:r>
            <a:endParaRPr lang="fr-FR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3 APSA x </a:t>
            </a:r>
            <a:r>
              <a:rPr lang="fr-FR" sz="2000" b="1" dirty="0">
                <a:solidFill>
                  <a:srgbClr val="002060"/>
                </a:solidFill>
              </a:rPr>
              <a:t>( 2h théorie </a:t>
            </a:r>
            <a:r>
              <a:rPr lang="fr-FR" sz="2000" b="1" dirty="0" smtClean="0">
                <a:solidFill>
                  <a:srgbClr val="002060"/>
                </a:solidFill>
              </a:rPr>
              <a:t>+ </a:t>
            </a:r>
            <a:r>
              <a:rPr lang="fr-FR" sz="2000" b="1" dirty="0">
                <a:solidFill>
                  <a:srgbClr val="002060"/>
                </a:solidFill>
              </a:rPr>
              <a:t>2h pratique) / </a:t>
            </a:r>
            <a:r>
              <a:rPr lang="fr-FR" sz="2000" b="1" dirty="0" smtClean="0">
                <a:solidFill>
                  <a:srgbClr val="002060"/>
                </a:solidFill>
              </a:rPr>
              <a:t>semaine</a:t>
            </a:r>
            <a:endParaRPr lang="fr-FR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09390"/>
              </p:ext>
            </p:extLst>
          </p:nvPr>
        </p:nvGraphicFramePr>
        <p:xfrm>
          <a:off x="107505" y="116632"/>
          <a:ext cx="903649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117071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OBTENTION</a:t>
                      </a:r>
                      <a:r>
                        <a:rPr lang="fr-FR" sz="2800" baseline="0" dirty="0" smtClean="0"/>
                        <a:t> SEMESTRE</a:t>
                      </a:r>
                      <a:endParaRPr lang="fr-FR" sz="2800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OBTENTION ANNEE</a:t>
                      </a:r>
                      <a:endParaRPr lang="fr-FR" sz="28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OBTENTION</a:t>
                      </a:r>
                      <a:r>
                        <a:rPr lang="fr-FR" sz="2800" baseline="0" dirty="0" smtClean="0"/>
                        <a:t> DIPLOME</a:t>
                      </a:r>
                      <a:endParaRPr lang="fr-FR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17071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MCC affichées</a:t>
                      </a:r>
                      <a:r>
                        <a:rPr lang="fr-FR" sz="2800" baseline="0" dirty="0" smtClean="0"/>
                        <a:t> dans le hall UFR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Moyenne sur les 2 semestres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Avoir validé L1 L2 L3</a:t>
                      </a:r>
                      <a:endParaRPr lang="fr-FR" sz="2800" dirty="0"/>
                    </a:p>
                  </a:txBody>
                  <a:tcPr/>
                </a:tc>
              </a:tr>
              <a:tr h="117071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Moyenne supérieure</a:t>
                      </a:r>
                      <a:r>
                        <a:rPr lang="fr-FR" sz="2800" baseline="0" dirty="0" smtClean="0"/>
                        <a:t> à 10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Pas de semestre</a:t>
                      </a:r>
                      <a:r>
                        <a:rPr lang="fr-FR" sz="2800" baseline="0" dirty="0" smtClean="0"/>
                        <a:t> &lt; 9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</a:tr>
              <a:tr h="1672445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2 inscriptions</a:t>
                      </a:r>
                      <a:r>
                        <a:rPr lang="fr-FR" sz="2800" baseline="0" dirty="0" smtClean="0"/>
                        <a:t> maxi en L3EM sauf dérogation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29225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99792" y="3361449"/>
            <a:ext cx="3499768" cy="9255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5 DOCUMENTS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34076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EDT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6645571" y="1340768"/>
            <a:ext cx="192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SALLES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509940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CALENDRIER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5099403"/>
            <a:ext cx="358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ECHEANCIER</a:t>
            </a:r>
            <a:endParaRPr lang="fr-FR" sz="4800" dirty="0"/>
          </a:p>
        </p:txBody>
      </p:sp>
      <p:sp>
        <p:nvSpPr>
          <p:cNvPr id="8" name="ZoneTexte 7"/>
          <p:cNvSpPr txBox="1"/>
          <p:nvPr/>
        </p:nvSpPr>
        <p:spPr>
          <a:xfrm>
            <a:off x="2699792" y="1340766"/>
            <a:ext cx="349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GROUPES TD</a:t>
            </a:r>
            <a:endParaRPr lang="fr-FR" sz="4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5" y="2115081"/>
            <a:ext cx="525774" cy="7511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79204"/>
            <a:ext cx="722753" cy="8260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44" y="2176493"/>
            <a:ext cx="706748" cy="8077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5" y="4008956"/>
            <a:ext cx="820477" cy="8870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61801"/>
            <a:ext cx="792088" cy="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60" t="35950" r="57748" b="7887"/>
          <a:stretch/>
        </p:blipFill>
        <p:spPr>
          <a:xfrm>
            <a:off x="4642" y="-1"/>
            <a:ext cx="9139358" cy="68132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25774" cy="7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5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Capture d’écran 2015-01-21 à 10.50.5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354" y="-35328"/>
            <a:ext cx="9248230" cy="698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08" y="5877272"/>
            <a:ext cx="722753" cy="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11.png"/>
          <p:cNvPicPr/>
          <p:nvPr/>
        </p:nvPicPr>
        <p:blipFill>
          <a:blip r:embed="rId2">
            <a:extLst/>
          </a:blip>
          <a:srcRect t="35868" r="34188" b="4348"/>
          <a:stretch>
            <a:fillRect/>
          </a:stretch>
        </p:blipFill>
        <p:spPr>
          <a:xfrm>
            <a:off x="11810" y="-105719"/>
            <a:ext cx="9144064" cy="6858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5421"/>
            <a:ext cx="706748" cy="8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Capture d’écran 2015-01-21 à 10.58.4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266" y="-36860"/>
            <a:ext cx="9144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20477" cy="8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05" t="28429"/>
          <a:stretch/>
        </p:blipFill>
        <p:spPr>
          <a:xfrm>
            <a:off x="1" y="34911"/>
            <a:ext cx="9144000" cy="67064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37112"/>
            <a:ext cx="792088" cy="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ea typeface="ＭＳ Ｐゴシック" charset="-128"/>
              </a:rPr>
              <a:t>Echéancier  Semestre 5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0" y="2060575"/>
            <a:ext cx="8748464" cy="446476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fr-FR" sz="3600" b="1" u="sng" dirty="0" smtClean="0">
                <a:solidFill>
                  <a:srgbClr val="FF0000"/>
                </a:solidFill>
                <a:ea typeface="ＭＳ Ｐゴシック" charset="-128"/>
              </a:rPr>
              <a:t>Début des cours : Lundi 31/08 /15  à 8h</a:t>
            </a:r>
          </a:p>
          <a:p>
            <a:pPr eaLnBrk="1" hangingPunct="1"/>
            <a:r>
              <a:rPr lang="fr-FR" sz="2800" b="1" dirty="0" smtClean="0">
                <a:solidFill>
                  <a:schemeClr val="folHlink"/>
                </a:solidFill>
                <a:ea typeface="ＭＳ Ｐゴシック" charset="-128"/>
              </a:rPr>
              <a:t>8 – 10 h : pré rentrée</a:t>
            </a:r>
          </a:p>
          <a:p>
            <a:pPr eaLnBrk="1" hangingPunct="1"/>
            <a:r>
              <a:rPr lang="fr-FR" sz="2800" b="1" dirty="0" smtClean="0">
                <a:solidFill>
                  <a:schemeClr val="folHlink"/>
                </a:solidFill>
                <a:ea typeface="ＭＳ Ｐゴシック" charset="-128"/>
              </a:rPr>
              <a:t>10- 12h : CM CPEA (M.COLLET)</a:t>
            </a:r>
          </a:p>
          <a:p>
            <a:pPr eaLnBrk="1" hangingPunct="1"/>
            <a:r>
              <a:rPr lang="fr-FR" sz="2800" b="1" dirty="0" smtClean="0">
                <a:solidFill>
                  <a:schemeClr val="folHlink"/>
                </a:solidFill>
                <a:ea typeface="ＭＳ Ｐゴシック" charset="-128"/>
              </a:rPr>
              <a:t>14 – 16H : CM HISTOIRE (Mme OTTOGALI)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0FF00"/>
                </a:solidFill>
                <a:ea typeface="ＭＳ Ｐゴシック" charset="-128"/>
              </a:rPr>
              <a:t>CM MDE : https</a:t>
            </a:r>
            <a:r>
              <a:rPr lang="fr-FR" sz="2800" b="1" dirty="0">
                <a:solidFill>
                  <a:srgbClr val="00FF00"/>
                </a:solidFill>
                <a:ea typeface="ＭＳ Ｐゴシック" charset="-128"/>
              </a:rPr>
              <a:t>://www.youtube.com/watch?v=tGpJpRK-6bk</a:t>
            </a:r>
          </a:p>
          <a:p>
            <a:pPr marL="0" indent="0" eaLnBrk="1" hangingPunct="1">
              <a:buNone/>
            </a:pPr>
            <a:r>
              <a:rPr lang="fr-FR" sz="2800" b="1" dirty="0" smtClean="0">
                <a:solidFill>
                  <a:srgbClr val="0033CC"/>
                </a:solidFill>
                <a:ea typeface="ＭＳ Ｐゴシック" charset="-128"/>
              </a:rPr>
              <a:t>Le mardi  : début des cours normaux suivant EDT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2400" b="1" dirty="0" smtClean="0">
              <a:solidFill>
                <a:schemeClr val="folHlink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7203" y="47870"/>
            <a:ext cx="9084388" cy="1008534"/>
          </a:xfrm>
          <a:solidFill>
            <a:srgbClr val="FF0000">
              <a:alpha val="70000"/>
            </a:srgbClr>
          </a:solidFill>
        </p:spPr>
        <p:txBody>
          <a:bodyPr/>
          <a:lstStyle/>
          <a:p>
            <a:r>
              <a:rPr lang="fr-FR" dirty="0" smtClean="0"/>
              <a:t>PRERENTREE LICENCE 3 EM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7203" y="1060730"/>
            <a:ext cx="9116797" cy="2872325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L3 : </a:t>
            </a:r>
          </a:p>
          <a:p>
            <a:pPr marL="0" indent="0" algn="ctr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début de la professionnalisation </a:t>
            </a:r>
            <a:r>
              <a:rPr lang="fr-FR" sz="3200" b="1" dirty="0" smtClean="0"/>
              <a:t>( </a:t>
            </a:r>
            <a:r>
              <a:rPr lang="fr-FR" sz="3200" b="1" dirty="0"/>
              <a:t>L3 + </a:t>
            </a:r>
            <a:r>
              <a:rPr lang="fr-FR" sz="3200" b="1" dirty="0" smtClean="0"/>
              <a:t>M1 &amp; M2</a:t>
            </a:r>
            <a:r>
              <a:rPr lang="fr-FR" sz="3200" b="1" dirty="0"/>
              <a:t>)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+ préparation au concours (</a:t>
            </a:r>
            <a:r>
              <a:rPr lang="fr-FR" sz="3200" b="1" dirty="0" smtClean="0"/>
              <a:t> </a:t>
            </a:r>
            <a:r>
              <a:rPr lang="fr-FR" sz="3200" b="1" dirty="0"/>
              <a:t>L3 + M1)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13601" y="3573016"/>
            <a:ext cx="9144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1"/>
                </a:solidFill>
              </a:rPr>
              <a:t>Objectif de la filière </a:t>
            </a:r>
            <a:r>
              <a:rPr lang="fr-FR" dirty="0" smtClean="0"/>
              <a:t>:</a:t>
            </a:r>
          </a:p>
          <a:p>
            <a:pPr algn="just"/>
            <a:r>
              <a:rPr lang="fr-FR" sz="2600" dirty="0" smtClean="0">
                <a:solidFill>
                  <a:schemeClr val="tx1"/>
                </a:solidFill>
              </a:rPr>
              <a:t>Assurer une formation polyvalente dans le domaine de </a:t>
            </a:r>
            <a:r>
              <a:rPr lang="fr-FR" sz="2600" b="1" u="sng" dirty="0" smtClean="0">
                <a:solidFill>
                  <a:schemeClr val="tx1"/>
                </a:solidFill>
              </a:rPr>
              <a:t>l’enseignement des activités physiques</a:t>
            </a:r>
            <a:r>
              <a:rPr lang="fr-FR" sz="2600" dirty="0" smtClean="0">
                <a:solidFill>
                  <a:schemeClr val="tx1"/>
                </a:solidFill>
              </a:rPr>
              <a:t>, sportives et d’expression </a:t>
            </a:r>
          </a:p>
          <a:p>
            <a:pPr algn="just"/>
            <a:endParaRPr lang="fr-FR" sz="2600" dirty="0" smtClean="0">
              <a:solidFill>
                <a:schemeClr val="tx1"/>
              </a:solidFill>
            </a:endParaRPr>
          </a:p>
          <a:p>
            <a:pPr algn="just"/>
            <a:r>
              <a:rPr lang="fr-FR" sz="2600" dirty="0" smtClean="0">
                <a:solidFill>
                  <a:schemeClr val="tx1"/>
                </a:solidFill>
              </a:rPr>
              <a:t>et de former ainsi des professionnels capables de </a:t>
            </a:r>
            <a:r>
              <a:rPr lang="fr-FR" sz="2600" b="1" u="sng" dirty="0" smtClean="0">
                <a:solidFill>
                  <a:schemeClr val="tx1"/>
                </a:solidFill>
              </a:rPr>
              <a:t>concevoir et d’animer </a:t>
            </a:r>
            <a:r>
              <a:rPr lang="fr-FR" sz="2600" dirty="0" smtClean="0">
                <a:solidFill>
                  <a:schemeClr val="tx1"/>
                </a:solidFill>
              </a:rPr>
              <a:t>la pratique de ces activités en assurant la sécurité des pratiquants </a:t>
            </a:r>
          </a:p>
          <a:p>
            <a:pPr algn="just"/>
            <a:endParaRPr lang="fr-FR" sz="2600" b="1" u="sng" dirty="0" smtClean="0">
              <a:solidFill>
                <a:schemeClr val="tx1"/>
              </a:solidFill>
            </a:endParaRPr>
          </a:p>
          <a:p>
            <a:pPr algn="just"/>
            <a:r>
              <a:rPr lang="fr-FR" sz="2600" b="1" u="sng" dirty="0" smtClean="0">
                <a:solidFill>
                  <a:schemeClr val="tx1"/>
                </a:solidFill>
              </a:rPr>
              <a:t>dans tout établissement ou structure à vocation éducative </a:t>
            </a:r>
            <a:endParaRPr lang="fr-FR" sz="26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69529" y="601187"/>
            <a:ext cx="3458072" cy="969454"/>
          </a:xfrm>
          <a:solidFill>
            <a:schemeClr val="bg1">
              <a:lumMod val="85000"/>
              <a:alpha val="70000"/>
            </a:schemeClr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Informations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9144000" cy="4941887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u="sng" dirty="0" smtClean="0">
                <a:ea typeface="ＭＳ Ｐゴシック" charset="-128"/>
              </a:rPr>
              <a:t>S</a:t>
            </a:r>
            <a:r>
              <a:rPr lang="ja-JP" altLang="fr-FR" sz="2800" b="1" u="sng" dirty="0" smtClean="0">
                <a:ea typeface="ＭＳ Ｐゴシック" charset="-128"/>
              </a:rPr>
              <a:t>’</a:t>
            </a:r>
            <a:r>
              <a:rPr lang="fr-FR" altLang="ja-JP" sz="2800" b="1" u="sng" dirty="0" smtClean="0">
                <a:ea typeface="ＭＳ Ｐゴシック" charset="-128"/>
              </a:rPr>
              <a:t>informer  4 sources</a:t>
            </a:r>
            <a:endParaRPr lang="fr-FR" altLang="ja-JP" sz="2800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ja-JP" sz="2800" dirty="0" smtClean="0">
                <a:ea typeface="ＭＳ Ｐゴシック" charset="-128"/>
              </a:rPr>
              <a:t>Par mail : </a:t>
            </a:r>
            <a:endParaRPr lang="fr-FR" altLang="ja-JP" sz="2800" dirty="0">
              <a:ea typeface="ＭＳ Ｐゴシック" charset="-128"/>
            </a:endParaRPr>
          </a:p>
          <a:p>
            <a:pPr marL="0" indent="0">
              <a:buNone/>
            </a:pPr>
            <a:endParaRPr lang="fr-FR" sz="28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  <a:ea typeface="ＭＳ Ｐゴシック" charset="-128"/>
              </a:rPr>
              <a:t>Blog L3 : 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0B050"/>
                </a:solidFill>
                <a:ea typeface="ＭＳ Ｐゴシック" charset="-128"/>
                <a:hlinkClick r:id="rId2"/>
              </a:rPr>
              <a:t>http://spiral.univ-lyon1.fr</a:t>
            </a:r>
            <a:endParaRPr lang="fr-FR" sz="2800" b="1" dirty="0" smtClean="0">
              <a:solidFill>
                <a:srgbClr val="00B050"/>
              </a:solidFill>
              <a:ea typeface="ＭＳ Ｐゴシック" charset="-128"/>
            </a:endParaRPr>
          </a:p>
          <a:p>
            <a:pPr marL="457200" lvl="1" indent="0">
              <a:buNone/>
            </a:pPr>
            <a:r>
              <a:rPr lang="fr-FR" sz="2800" b="1" dirty="0">
                <a:solidFill>
                  <a:srgbClr val="00B050"/>
                </a:solidFill>
                <a:ea typeface="ＭＳ Ｐゴシック" charset="-128"/>
              </a:rPr>
              <a:t>Accessible dès que nous aurons saisi votre </a:t>
            </a:r>
            <a:r>
              <a:rPr lang="fr-FR" sz="2800" b="1" dirty="0" smtClean="0">
                <a:solidFill>
                  <a:srgbClr val="00B050"/>
                </a:solidFill>
                <a:ea typeface="ＭＳ Ｐゴシック" charset="-128"/>
              </a:rPr>
              <a:t>nom</a:t>
            </a:r>
          </a:p>
          <a:p>
            <a:pPr marL="457200" lvl="1" indent="0">
              <a:buNone/>
            </a:pPr>
            <a:endParaRPr lang="fr-FR" sz="2800" b="1" dirty="0" smtClean="0">
              <a:solidFill>
                <a:srgbClr val="00B050"/>
              </a:solidFill>
              <a:ea typeface="ＭＳ Ｐゴシック" charset="-128"/>
            </a:endParaRPr>
          </a:p>
          <a:p>
            <a:pPr marL="0" lvl="1" indent="0">
              <a:buNone/>
            </a:pPr>
            <a:r>
              <a:rPr lang="fr-FR" sz="2800" b="1" dirty="0" smtClean="0">
                <a:solidFill>
                  <a:srgbClr val="0033CC"/>
                </a:solidFill>
                <a:ea typeface="ＭＳ Ｐゴシック" charset="-128"/>
              </a:rPr>
              <a:t>LYON </a:t>
            </a:r>
            <a:r>
              <a:rPr lang="fr-FR" sz="2800" b="1" dirty="0">
                <a:solidFill>
                  <a:srgbClr val="0033CC"/>
                </a:solidFill>
                <a:ea typeface="ＭＳ Ｐゴシック" charset="-128"/>
              </a:rPr>
              <a:t>STAPS L3EM</a:t>
            </a:r>
            <a:endParaRPr lang="fr-FR" sz="2800" b="1" dirty="0" smtClean="0">
              <a:solidFill>
                <a:srgbClr val="0033CC"/>
              </a:solidFill>
              <a:ea typeface="ＭＳ Ｐゴシック" charset="-128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1660" t="35461" r="40592" b="50140"/>
          <a:stretch/>
        </p:blipFill>
        <p:spPr>
          <a:xfrm>
            <a:off x="3853923" y="6080715"/>
            <a:ext cx="717283" cy="7103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295" y="4372198"/>
            <a:ext cx="1952625" cy="790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60" y="2492896"/>
            <a:ext cx="792088" cy="7920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15240" t="23820" r="16445" b="51164"/>
          <a:stretch/>
        </p:blipFill>
        <p:spPr>
          <a:xfrm>
            <a:off x="2555776" y="3760624"/>
            <a:ext cx="3537520" cy="69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707904" y="908720"/>
            <a:ext cx="2088232" cy="792088"/>
          </a:xfrm>
        </p:spPr>
        <p:txBody>
          <a:bodyPr/>
          <a:lstStyle/>
          <a:p>
            <a:r>
              <a:rPr lang="fr-FR" dirty="0" smtClean="0"/>
              <a:t>CAPEPS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66"/>
          </a:solidFill>
        </p:spPr>
        <p:txBody>
          <a:bodyPr>
            <a:normAutofit/>
          </a:bodyPr>
          <a:lstStyle/>
          <a:p>
            <a:pPr eaLnBrk="1" hangingPunct="1"/>
            <a:r>
              <a:rPr lang="fr-FR" sz="3600" dirty="0">
                <a:latin typeface="Arial" charset="0"/>
                <a:ea typeface="ＭＳ Ｐゴシック" charset="0"/>
              </a:rPr>
              <a:t>Les écrits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3412" y="2151062"/>
            <a:ext cx="4600636" cy="44462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fr-FR" b="1" dirty="0">
                <a:latin typeface="Arial" charset="0"/>
                <a:ea typeface="ＭＳ Ｐゴシック" charset="0"/>
              </a:rPr>
              <a:t>Écrit 1</a:t>
            </a:r>
            <a:r>
              <a:rPr lang="fr-FR" dirty="0">
                <a:latin typeface="Arial" charset="0"/>
                <a:ea typeface="ＭＳ Ｐゴシック" charset="0"/>
              </a:rPr>
              <a:t> : dissertation…</a:t>
            </a:r>
            <a:r>
              <a:rPr lang="fr-FR" dirty="0" smtClean="0">
                <a:latin typeface="Arial" charset="0"/>
                <a:ea typeface="ＭＳ Ｐゴシック" charset="0"/>
              </a:rPr>
              <a:t>. </a:t>
            </a:r>
            <a:endParaRPr lang="fr-FR" dirty="0">
              <a:latin typeface="Arial" charset="0"/>
              <a:ea typeface="ＭＳ Ｐゴシック" charset="0"/>
            </a:endParaRPr>
          </a:p>
          <a:p>
            <a:pPr marL="576263" lvl="1" indent="-7938" algn="just"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 fondements sociohistoriques épistémologiques</a:t>
            </a:r>
          </a:p>
          <a:p>
            <a:pPr marL="576263" lvl="1" indent="-7938" algn="just"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b="1" dirty="0">
                <a:latin typeface="Arial" charset="0"/>
                <a:ea typeface="ＭＳ Ｐゴシック" charset="0"/>
              </a:rPr>
              <a:t>durée : 5 heures, coefficient : </a:t>
            </a:r>
            <a:r>
              <a:rPr lang="fr-FR" b="1" dirty="0" smtClean="0">
                <a:latin typeface="Arial" charset="0"/>
                <a:ea typeface="ＭＳ Ｐゴシック" charset="0"/>
              </a:rPr>
              <a:t>2</a:t>
            </a:r>
          </a:p>
          <a:p>
            <a:pPr marL="576263" lvl="1" indent="-7938" algn="just">
              <a:lnSpc>
                <a:spcPct val="90000"/>
              </a:lnSpc>
            </a:pPr>
            <a:endParaRPr lang="fr-FR" b="1" dirty="0">
              <a:latin typeface="Arial" charset="0"/>
              <a:ea typeface="ＭＳ Ｐゴシック" charset="0"/>
            </a:endParaRPr>
          </a:p>
          <a:p>
            <a:pPr algn="just">
              <a:lnSpc>
                <a:spcPct val="90000"/>
              </a:lnSpc>
            </a:pPr>
            <a:r>
              <a:rPr lang="fr-FR" b="1" dirty="0">
                <a:latin typeface="Arial" charset="0"/>
                <a:ea typeface="ＭＳ Ｐゴシック" charset="0"/>
              </a:rPr>
              <a:t>Écrit 2</a:t>
            </a:r>
            <a:r>
              <a:rPr lang="fr-FR" dirty="0">
                <a:latin typeface="Arial" charset="0"/>
                <a:ea typeface="ＭＳ Ｐゴシック" charset="0"/>
              </a:rPr>
              <a:t> : dissertation ou étude de cas…..</a:t>
            </a:r>
          </a:p>
          <a:p>
            <a:pPr marL="576263" lvl="1" indent="-7938" algn="just"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connaissances relevant des sciences humaines et sociales (dont les sciences de l’</a:t>
            </a:r>
            <a:r>
              <a:rPr lang="fr-FR" altLang="ja-JP" dirty="0">
                <a:latin typeface="Arial" charset="0"/>
                <a:ea typeface="ＭＳ Ｐゴシック" charset="0"/>
              </a:rPr>
              <a:t>intervention), des sciences de la vie et des champs techniques et technologiques propres aux APSA, des champs institutionnels. </a:t>
            </a:r>
          </a:p>
          <a:p>
            <a:pPr marL="568325" lvl="1" indent="0" algn="just">
              <a:lnSpc>
                <a:spcPct val="90000"/>
              </a:lnSpc>
              <a:buNone/>
            </a:pPr>
            <a:r>
              <a:rPr lang="fr-FR" b="1" dirty="0">
                <a:latin typeface="Arial" charset="0"/>
                <a:ea typeface="ＭＳ Ｐゴシック" charset="0"/>
              </a:rPr>
              <a:t>Durée : 5 heures, coefficient : 2</a:t>
            </a:r>
          </a:p>
          <a:p>
            <a:pPr lvl="1" algn="just" eaLnBrk="1" hangingPunct="1">
              <a:lnSpc>
                <a:spcPct val="90000"/>
              </a:lnSpc>
            </a:pPr>
            <a:endParaRPr lang="fr-FR" b="1" dirty="0">
              <a:latin typeface="Arial" charset="0"/>
              <a:ea typeface="ＭＳ Ｐゴシック" charset="0"/>
            </a:endParaRPr>
          </a:p>
          <a:p>
            <a:pPr marL="922338" lvl="2" indent="-7938" algn="just" eaLnBrk="1" hangingPunct="1">
              <a:lnSpc>
                <a:spcPct val="90000"/>
              </a:lnSpc>
              <a:buFontTx/>
              <a:buNone/>
            </a:pP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292080" y="2204864"/>
            <a:ext cx="3600400" cy="4392487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UE analyse socio/historique</a:t>
            </a:r>
          </a:p>
          <a:p>
            <a:pPr marL="0" indent="0">
              <a:buNone/>
            </a:pPr>
            <a:r>
              <a:rPr lang="fr-FR" dirty="0" smtClean="0"/>
              <a:t> + Argumentation historique</a:t>
            </a:r>
          </a:p>
          <a:p>
            <a:endParaRPr lang="fr-FR" b="1" dirty="0"/>
          </a:p>
          <a:p>
            <a:endParaRPr lang="fr-FR" dirty="0" smtClean="0"/>
          </a:p>
          <a:p>
            <a:r>
              <a:rPr lang="fr-FR" b="1" dirty="0" smtClean="0"/>
              <a:t>MDE + stage + argumentation didactique</a:t>
            </a:r>
          </a:p>
          <a:p>
            <a:pPr marL="457200" lvl="1" indent="0">
              <a:buNone/>
            </a:pPr>
            <a:r>
              <a:rPr lang="fr-FR" dirty="0" smtClean="0"/>
              <a:t>CPEA + CP+APSA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fr-FR" sz="4000" dirty="0">
                <a:latin typeface="Arial" charset="0"/>
                <a:ea typeface="ＭＳ Ｐゴシック" charset="0"/>
              </a:rPr>
              <a:t>2 oraux d</a:t>
            </a:r>
            <a:r>
              <a:rPr lang="ja-JP" altLang="fr-FR" sz="4000" dirty="0">
                <a:latin typeface="Arial" charset="0"/>
                <a:ea typeface="ＭＳ Ｐゴシック" charset="0"/>
              </a:rPr>
              <a:t>’</a:t>
            </a:r>
            <a:r>
              <a:rPr lang="fr-FR" altLang="ja-JP" sz="4000" dirty="0">
                <a:latin typeface="Arial" charset="0"/>
                <a:ea typeface="ＭＳ Ｐゴシック" charset="0"/>
              </a:rPr>
              <a:t>admission</a:t>
            </a:r>
            <a:endParaRPr lang="fr-FR" sz="4000" dirty="0">
              <a:latin typeface="Arial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3412" y="2132856"/>
            <a:ext cx="5464732" cy="39933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fr-FR" sz="2800" b="1" dirty="0">
                <a:latin typeface="Arial" charset="0"/>
                <a:ea typeface="ＭＳ Ｐゴシック" charset="0"/>
              </a:rPr>
              <a:t>Oral </a:t>
            </a:r>
            <a:r>
              <a:rPr lang="fr-FR" sz="2800" dirty="0" smtClean="0">
                <a:latin typeface="Arial" charset="0"/>
                <a:ea typeface="ＭＳ Ｐゴシック" charset="0"/>
              </a:rPr>
              <a:t> </a:t>
            </a:r>
            <a:r>
              <a:rPr lang="fr-FR" sz="2800" dirty="0">
                <a:latin typeface="Arial" charset="0"/>
                <a:ea typeface="ＭＳ Ｐゴシック" charset="0"/>
              </a:rPr>
              <a:t>: </a:t>
            </a:r>
            <a:r>
              <a:rPr lang="fr-FR" sz="2800" b="1" dirty="0" err="1">
                <a:latin typeface="Arial" charset="0"/>
                <a:ea typeface="ＭＳ Ｐゴシック" charset="0"/>
              </a:rPr>
              <a:t>coeff</a:t>
            </a:r>
            <a:r>
              <a:rPr lang="fr-FR" sz="2800" b="1" dirty="0">
                <a:latin typeface="Arial" charset="0"/>
                <a:ea typeface="ＭＳ Ｐゴシック" charset="0"/>
              </a:rPr>
              <a:t> 4 : </a:t>
            </a:r>
            <a:r>
              <a:rPr lang="fr-FR" sz="2400" dirty="0">
                <a:latin typeface="Arial" charset="0"/>
                <a:ea typeface="ＭＳ Ｐゴシック" charset="0"/>
              </a:rPr>
              <a:t> leçon d</a:t>
            </a:r>
            <a:r>
              <a:rPr lang="ja-JP" altLang="fr-FR" sz="2400" dirty="0">
                <a:latin typeface="Arial" charset="0"/>
                <a:ea typeface="ＭＳ Ｐゴシック" charset="0"/>
              </a:rPr>
              <a:t>’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EPS </a:t>
            </a:r>
          </a:p>
          <a:p>
            <a:pPr lvl="2" eaLnBrk="1" hangingPunct="1"/>
            <a:r>
              <a:rPr lang="fr-FR" sz="2000" dirty="0">
                <a:latin typeface="Arial" charset="0"/>
                <a:ea typeface="ＭＳ Ｐゴシック" charset="0"/>
              </a:rPr>
              <a:t>3h de préparation, 1h d</a:t>
            </a:r>
            <a:r>
              <a:rPr lang="ja-JP" altLang="fr-FR" sz="2000" dirty="0">
                <a:latin typeface="Arial" charset="0"/>
                <a:ea typeface="ＭＳ Ｐゴシック" charset="0"/>
              </a:rPr>
              <a:t>’</a:t>
            </a:r>
            <a:r>
              <a:rPr lang="fr-FR" sz="2000" dirty="0">
                <a:latin typeface="Arial" charset="0"/>
                <a:ea typeface="ＭＳ Ｐゴシック" charset="0"/>
              </a:rPr>
              <a:t>épreuve</a:t>
            </a:r>
          </a:p>
          <a:p>
            <a:pPr lvl="2" eaLnBrk="1" hangingPunct="1"/>
            <a:r>
              <a:rPr lang="fr-FR" sz="2000" dirty="0" smtClean="0">
                <a:latin typeface="Arial" charset="0"/>
                <a:ea typeface="ＭＳ Ｐゴシック" charset="0"/>
              </a:rPr>
              <a:t>«</a:t>
            </a:r>
            <a:r>
              <a:rPr lang="fr-FR" sz="2000" dirty="0">
                <a:latin typeface="Arial" charset="0"/>
                <a:ea typeface="ＭＳ Ｐゴシック" charset="0"/>
              </a:rPr>
              <a:t> Présenter la leçon  et la situer dans un projet de séquences d</a:t>
            </a:r>
            <a:r>
              <a:rPr lang="ja-JP" altLang="fr-FR" sz="2000" dirty="0">
                <a:latin typeface="Arial" charset="0"/>
                <a:ea typeface="ＭＳ Ｐゴシック" charset="0"/>
              </a:rPr>
              <a:t>’</a:t>
            </a:r>
            <a:r>
              <a:rPr lang="fr-FR" sz="2000" dirty="0">
                <a:latin typeface="Arial" charset="0"/>
                <a:ea typeface="ＭＳ Ｐゴシック" charset="0"/>
              </a:rPr>
              <a:t>enseignement 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»</a:t>
            </a:r>
            <a:endParaRPr lang="fr-FR" sz="2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fr-FR" sz="2800" b="1" dirty="0">
                <a:latin typeface="Arial" charset="0"/>
                <a:ea typeface="ＭＳ Ｐゴシック" charset="0"/>
              </a:rPr>
              <a:t>Oral 2</a:t>
            </a:r>
            <a:r>
              <a:rPr lang="fr-FR" sz="2800" dirty="0">
                <a:latin typeface="Arial" charset="0"/>
                <a:ea typeface="ＭＳ Ｐゴシック" charset="0"/>
              </a:rPr>
              <a:t> : </a:t>
            </a:r>
            <a:r>
              <a:rPr lang="fr-FR" sz="2800" b="1" dirty="0" err="1">
                <a:latin typeface="Arial" charset="0"/>
                <a:ea typeface="ＭＳ Ｐゴシック" charset="0"/>
              </a:rPr>
              <a:t>coeff</a:t>
            </a:r>
            <a:r>
              <a:rPr lang="fr-FR" sz="2800" b="1" dirty="0">
                <a:latin typeface="Arial" charset="0"/>
                <a:ea typeface="ＭＳ Ｐゴシック" charset="0"/>
              </a:rPr>
              <a:t> 4</a:t>
            </a:r>
          </a:p>
          <a:p>
            <a:pPr lvl="1" eaLnBrk="1" hangingPunct="1"/>
            <a:r>
              <a:rPr lang="fr-FR" sz="2000" dirty="0">
                <a:latin typeface="Arial" charset="0"/>
                <a:ea typeface="ＭＳ Ｐゴシック" charset="0"/>
              </a:rPr>
              <a:t>3 prestations physiques dont 1 de « spécialité » (</a:t>
            </a:r>
            <a:r>
              <a:rPr lang="fr-FR" sz="2000" dirty="0" err="1">
                <a:latin typeface="Arial" charset="0"/>
                <a:ea typeface="ＭＳ Ｐゴシック" charset="0"/>
              </a:rPr>
              <a:t>coeff</a:t>
            </a:r>
            <a:r>
              <a:rPr lang="fr-FR" sz="2000" dirty="0">
                <a:latin typeface="Arial" charset="0"/>
                <a:ea typeface="ＭＳ Ｐゴシック" charset="0"/>
              </a:rPr>
              <a:t> 2)</a:t>
            </a:r>
          </a:p>
          <a:p>
            <a:pPr lvl="1" eaLnBrk="1" hangingPunct="1"/>
            <a:r>
              <a:rPr lang="fr-FR" sz="2000" dirty="0">
                <a:latin typeface="Arial" charset="0"/>
                <a:ea typeface="ＭＳ Ｐゴシック" charset="0"/>
              </a:rPr>
              <a:t>1 oral dans la spécialité choisie à partir d</a:t>
            </a:r>
            <a:r>
              <a:rPr lang="ja-JP" altLang="fr-FR" sz="2000" dirty="0">
                <a:latin typeface="Arial" charset="0"/>
                <a:ea typeface="ＭＳ Ｐゴシック" charset="0"/>
              </a:rPr>
              <a:t>’</a:t>
            </a:r>
            <a:r>
              <a:rPr lang="fr-FR" sz="2000" dirty="0">
                <a:latin typeface="Arial" charset="0"/>
                <a:ea typeface="ＭＳ Ｐゴシック" charset="0"/>
              </a:rPr>
              <a:t>un dossier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 </a:t>
            </a:r>
            <a:r>
              <a:rPr lang="fr-FR" sz="2000" dirty="0">
                <a:latin typeface="Arial" charset="0"/>
                <a:ea typeface="ＭＳ Ｐゴシック" charset="0"/>
              </a:rPr>
              <a:t>fourni par le jury (</a:t>
            </a:r>
            <a:r>
              <a:rPr lang="fr-FR" sz="2000" dirty="0" err="1">
                <a:latin typeface="Arial" charset="0"/>
                <a:ea typeface="ＭＳ Ｐゴシック" charset="0"/>
              </a:rPr>
              <a:t>coeff</a:t>
            </a:r>
            <a:r>
              <a:rPr lang="fr-FR" sz="2000" dirty="0">
                <a:latin typeface="Arial" charset="0"/>
                <a:ea typeface="ＭＳ Ｐゴシック" charset="0"/>
              </a:rPr>
              <a:t> 2)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 rot="5400000">
            <a:off x="6463386" y="3769862"/>
            <a:ext cx="2769956" cy="93610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Stage</a:t>
            </a:r>
          </a:p>
          <a:p>
            <a:pPr marL="0" indent="0">
              <a:buNone/>
            </a:pPr>
            <a:r>
              <a:rPr lang="fr-FR" dirty="0" smtClean="0"/>
              <a:t>            +           MDE </a:t>
            </a:r>
          </a:p>
          <a:p>
            <a:pPr marL="0" indent="0">
              <a:buNone/>
            </a:pPr>
            <a:r>
              <a:rPr lang="fr-FR" dirty="0" smtClean="0"/>
              <a:t>+           APSA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6012160" y="1916832"/>
            <a:ext cx="792088" cy="45365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919" t="29056" r="30604" b="12961"/>
          <a:stretch/>
        </p:blipFill>
        <p:spPr>
          <a:xfrm>
            <a:off x="-434964" y="188640"/>
            <a:ext cx="9578964" cy="666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992" y="1536516"/>
            <a:ext cx="4464496" cy="52048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9616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468" t="18778" r="28641" b="2488"/>
          <a:stretch/>
        </p:blipFill>
        <p:spPr>
          <a:xfrm>
            <a:off x="0" y="0"/>
            <a:ext cx="9144000" cy="6833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620688"/>
            <a:ext cx="5616624" cy="56886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5280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248472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En L3EM : la construction des menus d’</a:t>
            </a:r>
            <a:r>
              <a:rPr lang="fr-FR" sz="2800" dirty="0" err="1" smtClean="0"/>
              <a:t>apsa</a:t>
            </a:r>
            <a:r>
              <a:rPr lang="fr-FR" sz="2800" dirty="0" smtClean="0"/>
              <a:t> privilégie les oraux ( </a:t>
            </a:r>
            <a:r>
              <a:rPr lang="fr-FR" sz="2800" dirty="0" err="1" smtClean="0"/>
              <a:t>Coeff</a:t>
            </a:r>
            <a:r>
              <a:rPr lang="fr-FR" sz="2800" dirty="0" smtClean="0"/>
              <a:t> 6 = 4 +2)</a:t>
            </a:r>
          </a:p>
          <a:p>
            <a:pPr lvl="1"/>
            <a:r>
              <a:rPr lang="fr-FR" sz="2800" dirty="0" smtClean="0"/>
              <a:t>La spécialité (</a:t>
            </a:r>
            <a:r>
              <a:rPr lang="fr-FR" sz="2800" dirty="0" err="1" smtClean="0"/>
              <a:t>Coeff</a:t>
            </a:r>
            <a:r>
              <a:rPr lang="fr-FR" sz="2800" dirty="0" smtClean="0"/>
              <a:t> 2 pour la théorie)</a:t>
            </a:r>
          </a:p>
          <a:p>
            <a:pPr lvl="1"/>
            <a:r>
              <a:rPr lang="fr-FR" sz="2800" dirty="0" smtClean="0"/>
              <a:t>La leçon (</a:t>
            </a:r>
            <a:r>
              <a:rPr lang="fr-FR" sz="2800" dirty="0" err="1" smtClean="0"/>
              <a:t>coeff</a:t>
            </a:r>
            <a:r>
              <a:rPr lang="fr-FR" sz="2800" dirty="0" smtClean="0"/>
              <a:t> 4)</a:t>
            </a:r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r>
              <a:rPr lang="fr-FR" sz="2800" dirty="0" smtClean="0"/>
              <a:t>Mais toutes les spécialités ne peuvent être ouvertes</a:t>
            </a:r>
          </a:p>
          <a:p>
            <a:pPr marL="457200" lvl="1" indent="0">
              <a:buNone/>
            </a:pPr>
            <a:r>
              <a:rPr lang="fr-FR" sz="2800" dirty="0" smtClean="0"/>
              <a:t>Donc 2 choix de spécialité ( choix N°1 et choix N°2)</a:t>
            </a:r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r>
              <a:rPr lang="fr-FR" sz="2800" dirty="0" smtClean="0"/>
              <a:t>Hiérarchisation APPN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47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0"/>
            <a:ext cx="3423741" cy="967840"/>
          </a:xfrm>
        </p:spPr>
        <p:txBody>
          <a:bodyPr/>
          <a:lstStyle/>
          <a:p>
            <a:r>
              <a:rPr lang="fr-FR" dirty="0" smtClean="0"/>
              <a:t>INSCRIPTION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542" t="31511" r="23988" b="50000"/>
          <a:stretch/>
        </p:blipFill>
        <p:spPr>
          <a:xfrm>
            <a:off x="1" y="2492896"/>
            <a:ext cx="91440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98418" cy="854402"/>
          </a:xfrm>
        </p:spPr>
        <p:txBody>
          <a:bodyPr/>
          <a:lstStyle/>
          <a:p>
            <a:r>
              <a:rPr lang="fr-FR" dirty="0" smtClean="0"/>
              <a:t>L’importance du stage: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3672408"/>
          </a:xfrm>
        </p:spPr>
        <p:txBody>
          <a:bodyPr/>
          <a:lstStyle/>
          <a:p>
            <a:r>
              <a:rPr lang="fr-FR" sz="2800" dirty="0" smtClean="0"/>
              <a:t>Le mercredi pm+ le jeudi </a:t>
            </a:r>
            <a:r>
              <a:rPr lang="fr-FR" sz="2800" dirty="0" err="1" smtClean="0"/>
              <a:t>am</a:t>
            </a:r>
            <a:r>
              <a:rPr lang="fr-FR" sz="2800" dirty="0" smtClean="0"/>
              <a:t>+ 1 semaine en ALSH:</a:t>
            </a:r>
          </a:p>
          <a:p>
            <a:pPr lvl="1"/>
            <a:r>
              <a:rPr lang="fr-FR" sz="2800" dirty="0" smtClean="0"/>
              <a:t>Des situations d’encadrement à l’école et dans le péri scolaire</a:t>
            </a:r>
          </a:p>
          <a:p>
            <a:pPr lvl="1"/>
            <a:r>
              <a:rPr lang="fr-FR" sz="2800" dirty="0" smtClean="0"/>
              <a:t>Des situations de conception et de réalisation d’un projet d’animation.</a:t>
            </a:r>
          </a:p>
          <a:p>
            <a:pPr lvl="2"/>
            <a:r>
              <a:rPr lang="fr-FR" sz="2800" dirty="0" smtClean="0"/>
              <a:t>Cross inter école, journée parcours du cœur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0033CC"/>
                </a:solidFill>
              </a:rPr>
              <a:t>RDV 15h en amphi pour les étudiants intéressés</a:t>
            </a:r>
          </a:p>
          <a:p>
            <a:pPr>
              <a:buNone/>
            </a:pP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6413" y="5899542"/>
            <a:ext cx="8298035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https://prezi.com/idwnubm9l-mq/httpyoutubeve7xp-cx4t0/?utm_campaign=share&amp;utm_medium=copy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67744" y="620688"/>
            <a:ext cx="4067944" cy="1007517"/>
          </a:xfrm>
        </p:spPr>
        <p:txBody>
          <a:bodyPr/>
          <a:lstStyle/>
          <a:p>
            <a:pPr algn="ctr"/>
            <a:r>
              <a:rPr lang="fr-FR" dirty="0" smtClean="0"/>
              <a:t>L3EM : 3 Voies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38915546"/>
              </p:ext>
            </p:extLst>
          </p:nvPr>
        </p:nvGraphicFramePr>
        <p:xfrm>
          <a:off x="0" y="2866230"/>
          <a:ext cx="9144000" cy="356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3830910" cy="38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degré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3204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Objectif : former les enseignants d’EPS.</a:t>
            </a:r>
          </a:p>
          <a:p>
            <a:r>
              <a:rPr lang="fr-FR" sz="3600" dirty="0" err="1" smtClean="0"/>
              <a:t>Capeps</a:t>
            </a:r>
            <a:r>
              <a:rPr lang="fr-FR" sz="3600" dirty="0" smtClean="0"/>
              <a:t> : avoir une licence STAPS pour s’inscrire en master MEEF. Passage du concours en M1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rgbClr val="0033CC"/>
                </a:solidFill>
              </a:rPr>
              <a:t>RDV : 14h30 en amphi </a:t>
            </a:r>
            <a:r>
              <a:rPr lang="fr-FR" sz="3600" b="1" dirty="0" err="1" smtClean="0">
                <a:solidFill>
                  <a:srgbClr val="0033CC"/>
                </a:solidFill>
              </a:rPr>
              <a:t>staps</a:t>
            </a:r>
            <a:r>
              <a:rPr lang="fr-FR" sz="3600" b="1" dirty="0" smtClean="0">
                <a:solidFill>
                  <a:srgbClr val="0033CC"/>
                </a:solidFill>
              </a:rPr>
              <a:t> pour ceux </a:t>
            </a:r>
            <a:r>
              <a:rPr lang="fr-FR" sz="3600" b="1" dirty="0" err="1" smtClean="0">
                <a:solidFill>
                  <a:srgbClr val="0033CC"/>
                </a:solidFill>
              </a:rPr>
              <a:t>interessés</a:t>
            </a:r>
            <a:r>
              <a:rPr lang="fr-FR" sz="3600" b="1" dirty="0" smtClean="0">
                <a:solidFill>
                  <a:srgbClr val="0033CC"/>
                </a:solidFill>
              </a:rPr>
              <a:t> par le </a:t>
            </a:r>
            <a:r>
              <a:rPr lang="fr-FR" sz="3600" b="1" dirty="0" err="1" smtClean="0">
                <a:solidFill>
                  <a:srgbClr val="0033CC"/>
                </a:solidFill>
              </a:rPr>
              <a:t>capeps</a:t>
            </a:r>
            <a:endParaRPr lang="fr-FR" sz="36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ier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39248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Objectif </a:t>
            </a:r>
            <a:r>
              <a:rPr lang="fr-FR" sz="2800" b="1" dirty="0" smtClean="0">
                <a:solidFill>
                  <a:srgbClr val="FF0000"/>
                </a:solidFill>
              </a:rPr>
              <a:t>: former les futurs professeurs des écoles.</a:t>
            </a:r>
          </a:p>
          <a:p>
            <a:pPr lvl="1"/>
            <a:endParaRPr lang="fr-FR" sz="2800" dirty="0" smtClean="0"/>
          </a:p>
          <a:p>
            <a:pPr lvl="1"/>
            <a:r>
              <a:rPr lang="fr-FR" sz="2800" dirty="0" smtClean="0"/>
              <a:t>Concours CRPE : Exigence : avoir une licence pour s’inscrire en master MEEF (master enseignement éducation et formation). Passage CRPE en master 1</a:t>
            </a:r>
          </a:p>
          <a:p>
            <a:pPr lvl="1"/>
            <a:endParaRPr lang="fr-FR" sz="2800" dirty="0" smtClean="0"/>
          </a:p>
          <a:p>
            <a:pPr lvl="1">
              <a:buNone/>
            </a:pPr>
            <a:r>
              <a:rPr lang="fr-FR" sz="2800" b="1" dirty="0" smtClean="0">
                <a:solidFill>
                  <a:srgbClr val="0033CC"/>
                </a:solidFill>
              </a:rPr>
              <a:t>RDV salle 4 à 14h30 </a:t>
            </a:r>
          </a:p>
          <a:p>
            <a:pPr lvl="1">
              <a:buNone/>
            </a:pPr>
            <a:r>
              <a:rPr lang="fr-FR" sz="2800" dirty="0" smtClean="0"/>
              <a:t>pour les étudiants souhaitant se diriger vers le CRPE</a:t>
            </a:r>
          </a:p>
        </p:txBody>
      </p:sp>
    </p:spTree>
    <p:extLst>
      <p:ext uri="{BB962C8B-B14F-4D97-AF65-F5344CB8AC3E}">
        <p14:creationId xmlns:p14="http://schemas.microsoft.com/office/powerpoint/2010/main" val="22425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SPORT EDUCATIF : Quelle professionnalisation possible?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3140968"/>
            <a:ext cx="8401843" cy="3052936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Les collectivités territoriales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 concours ETAPS ( novembre 2015)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Le mouvement sportif affinitaire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La FFEPGV</a:t>
            </a:r>
          </a:p>
          <a:p>
            <a:pPr lvl="1"/>
            <a:r>
              <a:rPr lang="fr-FR" dirty="0" smtClean="0"/>
              <a:t>La FSGT</a:t>
            </a:r>
          </a:p>
          <a:p>
            <a:pPr lvl="1"/>
            <a:endParaRPr lang="fr-FR" dirty="0"/>
          </a:p>
          <a:p>
            <a:pPr lvl="1"/>
            <a:r>
              <a:rPr lang="fr-FR" b="1" dirty="0" smtClean="0">
                <a:solidFill>
                  <a:srgbClr val="0033CC"/>
                </a:solidFill>
              </a:rPr>
              <a:t>RDV salle 11 à 14h30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464379">
            <a:off x="4746820" y="1875645"/>
            <a:ext cx="40490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Des métiers d’animateur sportif</a:t>
            </a:r>
          </a:p>
          <a:p>
            <a:r>
              <a:rPr lang="fr-FR" i="1" dirty="0" smtClean="0"/>
              <a:t>De concepteur et de gestionnaire de projet éducatif</a:t>
            </a:r>
          </a:p>
          <a:p>
            <a:r>
              <a:rPr lang="fr-FR" i="1" dirty="0" smtClean="0"/>
              <a:t>Peut être de gestion d’une équipe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826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79712" y="980728"/>
            <a:ext cx="5256584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8000" dirty="0" smtClean="0"/>
              <a:t>MAQUETTE</a:t>
            </a:r>
            <a:endParaRPr lang="fr-FR" sz="8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1822209" cy="37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372200" y="630238"/>
            <a:ext cx="2771800" cy="10705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Maquette Semestre 5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630238"/>
            <a:ext cx="9144000" cy="6227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UE1 : Méthodologie </a:t>
            </a:r>
            <a:r>
              <a:rPr lang="fr-FR" b="1" u="sng" dirty="0">
                <a:solidFill>
                  <a:srgbClr val="C00000"/>
                </a:solidFill>
              </a:rPr>
              <a:t>et communication ( 3cdts</a:t>
            </a:r>
            <a:r>
              <a:rPr lang="fr-FR" b="1" dirty="0">
                <a:solidFill>
                  <a:srgbClr val="C0000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10TD </a:t>
            </a:r>
            <a:r>
              <a:rPr lang="fr-FR" sz="2400" b="1" dirty="0">
                <a:solidFill>
                  <a:srgbClr val="002060"/>
                </a:solidFill>
              </a:rPr>
              <a:t>toutes les semaines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UE2 : Méthodologie de l’intervention  (6 crédits)</a:t>
            </a: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3 TD groupe complet + 3 TD ½ groupe (tous les 15 jours)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UE3 : Méthodologie et didactique de l’enseignement (6 </a:t>
            </a:r>
            <a:r>
              <a:rPr lang="fr-FR" b="1" u="sng" dirty="0" err="1" smtClean="0">
                <a:solidFill>
                  <a:srgbClr val="C00000"/>
                </a:solidFill>
              </a:rPr>
              <a:t>cdts</a:t>
            </a:r>
            <a:r>
              <a:rPr lang="fr-FR" b="1" u="sng" dirty="0" smtClean="0">
                <a:solidFill>
                  <a:srgbClr val="C00000"/>
                </a:solidFill>
              </a:rPr>
              <a:t>) </a:t>
            </a:r>
            <a:r>
              <a:rPr lang="fr-FR" b="1" dirty="0" smtClean="0">
                <a:solidFill>
                  <a:schemeClr val="tx1"/>
                </a:solidFill>
              </a:rPr>
              <a:t>= MDE</a:t>
            </a: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11CM et 11TD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UE4 : Analyse socio-historique ( 6cdts)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= HISTOIRE</a:t>
            </a: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11 CM et 11TD</a:t>
            </a:r>
          </a:p>
          <a:p>
            <a:pPr marL="457200" lvl="1" indent="0">
              <a:buNone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fr-FR" sz="2400" b="1" u="sng" dirty="0" smtClean="0">
                <a:solidFill>
                  <a:srgbClr val="C00000"/>
                </a:solidFill>
              </a:rPr>
              <a:t>UE5 </a:t>
            </a:r>
            <a:r>
              <a:rPr lang="fr-FR" sz="2400" b="1" u="sng" dirty="0">
                <a:solidFill>
                  <a:srgbClr val="C00000"/>
                </a:solidFill>
              </a:rPr>
              <a:t>: </a:t>
            </a:r>
            <a:r>
              <a:rPr lang="fr-FR" sz="2400" b="1" u="sng" dirty="0" smtClean="0">
                <a:solidFill>
                  <a:srgbClr val="C00000"/>
                </a:solidFill>
              </a:rPr>
              <a:t>Connaissance </a:t>
            </a:r>
            <a:r>
              <a:rPr lang="fr-FR" sz="2400" b="1" u="sng" dirty="0">
                <a:solidFill>
                  <a:srgbClr val="C00000"/>
                </a:solidFill>
              </a:rPr>
              <a:t>du pratiquant en action ( 3cdts</a:t>
            </a:r>
            <a:r>
              <a:rPr lang="fr-FR" sz="2400" b="1" u="sng" dirty="0" smtClean="0">
                <a:solidFill>
                  <a:srgbClr val="C00000"/>
                </a:solidFill>
              </a:rPr>
              <a:t>) </a:t>
            </a:r>
            <a:r>
              <a:rPr lang="fr-FR" sz="2400" b="1" dirty="0" smtClean="0">
                <a:solidFill>
                  <a:schemeClr val="tx1"/>
                </a:solidFill>
              </a:rPr>
              <a:t>= CPEA</a:t>
            </a:r>
            <a:endParaRPr lang="fr-FR" sz="24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6CM </a:t>
            </a:r>
            <a:r>
              <a:rPr lang="fr-FR" sz="2400" b="1" dirty="0">
                <a:solidFill>
                  <a:srgbClr val="002060"/>
                </a:solidFill>
              </a:rPr>
              <a:t>et </a:t>
            </a:r>
            <a:r>
              <a:rPr lang="fr-FR" sz="2400" b="1" dirty="0" smtClean="0">
                <a:solidFill>
                  <a:srgbClr val="002060"/>
                </a:solidFill>
              </a:rPr>
              <a:t>6TD </a:t>
            </a:r>
            <a:r>
              <a:rPr lang="fr-FR" sz="2400" b="1" dirty="0">
                <a:solidFill>
                  <a:srgbClr val="002060"/>
                </a:solidFill>
              </a:rPr>
              <a:t>en </a:t>
            </a:r>
            <a:r>
              <a:rPr lang="fr-FR" sz="2400" b="1" dirty="0" smtClean="0">
                <a:solidFill>
                  <a:srgbClr val="002060"/>
                </a:solidFill>
              </a:rPr>
              <a:t>alternance (1 semaine CM 1 semaine TD)</a:t>
            </a:r>
            <a:endParaRPr lang="fr-FR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UE6 : Didactique </a:t>
            </a:r>
            <a:r>
              <a:rPr lang="fr-FR" b="1" u="sng" dirty="0">
                <a:solidFill>
                  <a:srgbClr val="C00000"/>
                </a:solidFill>
              </a:rPr>
              <a:t>et pédagogie des disciplines ( 6cdts</a:t>
            </a:r>
            <a:r>
              <a:rPr lang="fr-FR" b="1" u="sng" dirty="0" smtClean="0">
                <a:solidFill>
                  <a:srgbClr val="C00000"/>
                </a:solidFill>
              </a:rPr>
              <a:t>) </a:t>
            </a:r>
            <a:r>
              <a:rPr lang="fr-FR" b="1" dirty="0" smtClean="0">
                <a:solidFill>
                  <a:schemeClr val="tx1"/>
                </a:solidFill>
              </a:rPr>
              <a:t>= APSA</a:t>
            </a:r>
            <a:endParaRPr lang="fr-FR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3 APSA x </a:t>
            </a:r>
            <a:r>
              <a:rPr lang="fr-FR" sz="2400" b="1" dirty="0">
                <a:solidFill>
                  <a:srgbClr val="002060"/>
                </a:solidFill>
              </a:rPr>
              <a:t>( 2h théorie </a:t>
            </a:r>
            <a:r>
              <a:rPr lang="fr-FR" sz="2400" b="1" dirty="0" smtClean="0">
                <a:solidFill>
                  <a:srgbClr val="002060"/>
                </a:solidFill>
              </a:rPr>
              <a:t>+ </a:t>
            </a:r>
            <a:r>
              <a:rPr lang="fr-FR" sz="2400" b="1" dirty="0">
                <a:solidFill>
                  <a:srgbClr val="002060"/>
                </a:solidFill>
              </a:rPr>
              <a:t>2h pratique) / semaine</a:t>
            </a:r>
          </a:p>
          <a:p>
            <a:pPr lvl="1"/>
            <a:endParaRPr lang="fr-FR" sz="2600" b="1" dirty="0">
              <a:solidFill>
                <a:srgbClr val="002060"/>
              </a:solidFill>
            </a:endParaRPr>
          </a:p>
          <a:p>
            <a:pPr lvl="1"/>
            <a:endParaRPr lang="fr-FR" sz="2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et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2484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Vidéo / Informatique / Anglais </a:t>
            </a:r>
            <a:r>
              <a:rPr lang="fr-FR" b="1" dirty="0" smtClean="0">
                <a:solidFill>
                  <a:schemeClr val="tx1"/>
                </a:solidFill>
              </a:rPr>
              <a:t>( vœux)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Argu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didactique 1</a:t>
            </a:r>
            <a:r>
              <a:rPr lang="fr-FR" b="1" baseline="30000" dirty="0" smtClean="0">
                <a:solidFill>
                  <a:schemeClr val="accent5">
                    <a:lumMod val="75000"/>
                  </a:schemeClr>
                </a:solidFill>
              </a:rPr>
              <a:t>ier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degré </a:t>
            </a:r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Argu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didactique 2sd degré / Argumentation historique </a:t>
            </a:r>
          </a:p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Écrit professionnels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24"/>
            <a:ext cx="1368152" cy="108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1043</TotalTime>
  <Words>872</Words>
  <Application>Microsoft Office PowerPoint</Application>
  <PresentationFormat>Affichage à l'écran (4:3)</PresentationFormat>
  <Paragraphs>155</Paragraphs>
  <Slides>28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Corbel</vt:lpstr>
      <vt:lpstr>Trebuchet MS</vt:lpstr>
      <vt:lpstr>Wingdings</vt:lpstr>
      <vt:lpstr>Spectrum</vt:lpstr>
      <vt:lpstr>Document</vt:lpstr>
      <vt:lpstr>Pré rentrée L3EM 2015-2016</vt:lpstr>
      <vt:lpstr>PRERENTREE LICENCE 3 EM</vt:lpstr>
      <vt:lpstr>L3EM : 3 Voies</vt:lpstr>
      <vt:lpstr>Second degré</vt:lpstr>
      <vt:lpstr>1ier Degré</vt:lpstr>
      <vt:lpstr>SPORT EDUCATIF : Quelle professionnalisation possible?</vt:lpstr>
      <vt:lpstr>Présentation PowerPoint</vt:lpstr>
      <vt:lpstr>Maquette Semestre 5</vt:lpstr>
      <vt:lpstr>Méthodologie et communication</vt:lpstr>
      <vt:lpstr>GROUPES  APSA</vt:lpstr>
      <vt:lpstr>Maquette Semestre 6</vt:lpstr>
      <vt:lpstr>Présentation PowerPoint</vt:lpstr>
      <vt:lpstr> 5 DOCUMENTS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Echéancier  Semestre 5</vt:lpstr>
      <vt:lpstr>Informations</vt:lpstr>
      <vt:lpstr>CAPEPS</vt:lpstr>
      <vt:lpstr>Les écrits  </vt:lpstr>
      <vt:lpstr>2 oraux d’admission</vt:lpstr>
      <vt:lpstr>Présentation PowerPoint</vt:lpstr>
      <vt:lpstr>Présentation PowerPoint</vt:lpstr>
      <vt:lpstr>CHOIX</vt:lpstr>
      <vt:lpstr>INSCRIPTION</vt:lpstr>
      <vt:lpstr>L’importance du stage: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voie sport éducatif</dc:title>
  <dc:creator>YSABELLE</dc:creator>
  <cp:lastModifiedBy>jean-michel JARS</cp:lastModifiedBy>
  <cp:revision>36</cp:revision>
  <dcterms:created xsi:type="dcterms:W3CDTF">2011-06-23T04:57:01Z</dcterms:created>
  <dcterms:modified xsi:type="dcterms:W3CDTF">2015-07-02T08:05:50Z</dcterms:modified>
</cp:coreProperties>
</file>