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6" r:id="rId2"/>
    <p:sldId id="347" r:id="rId3"/>
    <p:sldId id="351" r:id="rId4"/>
    <p:sldId id="317" r:id="rId5"/>
    <p:sldId id="328" r:id="rId6"/>
    <p:sldId id="330" r:id="rId7"/>
    <p:sldId id="329" r:id="rId8"/>
    <p:sldId id="331" r:id="rId9"/>
    <p:sldId id="332" r:id="rId10"/>
    <p:sldId id="333" r:id="rId11"/>
    <p:sldId id="334" r:id="rId12"/>
    <p:sldId id="293" r:id="rId13"/>
    <p:sldId id="294" r:id="rId14"/>
    <p:sldId id="303" r:id="rId15"/>
    <p:sldId id="295" r:id="rId16"/>
    <p:sldId id="322" r:id="rId17"/>
    <p:sldId id="296" r:id="rId18"/>
    <p:sldId id="350" r:id="rId19"/>
    <p:sldId id="335" r:id="rId20"/>
    <p:sldId id="339" r:id="rId21"/>
    <p:sldId id="297" r:id="rId22"/>
    <p:sldId id="338" r:id="rId23"/>
    <p:sldId id="337" r:id="rId24"/>
    <p:sldId id="336" r:id="rId25"/>
    <p:sldId id="299" r:id="rId26"/>
    <p:sldId id="300" r:id="rId27"/>
    <p:sldId id="305" r:id="rId28"/>
    <p:sldId id="304" r:id="rId29"/>
    <p:sldId id="315" r:id="rId30"/>
    <p:sldId id="323" r:id="rId31"/>
    <p:sldId id="343" r:id="rId32"/>
    <p:sldId id="340" r:id="rId33"/>
    <p:sldId id="341" r:id="rId34"/>
    <p:sldId id="344" r:id="rId35"/>
    <p:sldId id="361" r:id="rId36"/>
    <p:sldId id="345" r:id="rId37"/>
    <p:sldId id="352" r:id="rId38"/>
    <p:sldId id="353" r:id="rId39"/>
    <p:sldId id="354" r:id="rId40"/>
    <p:sldId id="355" r:id="rId41"/>
    <p:sldId id="356" r:id="rId42"/>
    <p:sldId id="357" r:id="rId43"/>
    <p:sldId id="358" r:id="rId44"/>
    <p:sldId id="359"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Flore" initials="PF" lastIdx="10" clrIdx="0"/>
  <p:cmAuthor id="1" name="Alain Varray" initials="AV" lastIdx="2" clrIdx="1"/>
  <p:cmAuthor id="2" name="claudine" initials="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942825"/>
    <a:srgbClr val="B2D235"/>
    <a:srgbClr val="EC008C"/>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0" autoAdjust="0"/>
    <p:restoredTop sz="90572" autoAdjust="0"/>
  </p:normalViewPr>
  <p:slideViewPr>
    <p:cSldViewPr>
      <p:cViewPr>
        <p:scale>
          <a:sx n="143" d="100"/>
          <a:sy n="143" d="100"/>
        </p:scale>
        <p:origin x="-58" y="15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3D89F-F047-4F1B-8281-59799380E94C}" type="datetimeFigureOut">
              <a:rPr lang="fr-FR" smtClean="0"/>
              <a:t>25/09/2017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272EC-9258-4830-B4A3-C345EC20DCA9}" type="slidenum">
              <a:rPr lang="fr-FR" smtClean="0"/>
              <a:t>‹N°›</a:t>
            </a:fld>
            <a:endParaRPr lang="fr-FR"/>
          </a:p>
        </p:txBody>
      </p:sp>
    </p:spTree>
    <p:extLst>
      <p:ext uri="{BB962C8B-B14F-4D97-AF65-F5344CB8AC3E}">
        <p14:creationId xmlns:p14="http://schemas.microsoft.com/office/powerpoint/2010/main" val="108150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plus important ici est de bien mettre en évidence que ce groupe de travail a fait remonter au ministère une complémentarité entre rééducation et APA.</a:t>
            </a:r>
            <a:endParaRPr lang="fr-FR" dirty="0"/>
          </a:p>
        </p:txBody>
      </p:sp>
      <p:sp>
        <p:nvSpPr>
          <p:cNvPr id="4" name="Espace réservé du numéro de diapositive 3"/>
          <p:cNvSpPr>
            <a:spLocks noGrp="1"/>
          </p:cNvSpPr>
          <p:nvPr>
            <p:ph type="sldNum" sz="quarter" idx="10"/>
          </p:nvPr>
        </p:nvSpPr>
        <p:spPr/>
        <p:txBody>
          <a:bodyPr/>
          <a:lstStyle/>
          <a:p>
            <a:fld id="{33D272EC-9258-4830-B4A3-C345EC20DCA9}" type="slidenum">
              <a:rPr lang="fr-FR" smtClean="0"/>
              <a:t>6</a:t>
            </a:fld>
            <a:endParaRPr lang="fr-FR"/>
          </a:p>
        </p:txBody>
      </p:sp>
    </p:spTree>
    <p:extLst>
      <p:ext uri="{BB962C8B-B14F-4D97-AF65-F5344CB8AC3E}">
        <p14:creationId xmlns:p14="http://schemas.microsoft.com/office/powerpoint/2010/main" val="385730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416584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281969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281969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but de cette diapo est de répondre</a:t>
            </a:r>
            <a:r>
              <a:rPr lang="fr-FR" baseline="0" dirty="0"/>
              <a:t> à une question que beaucoup d’étudiants nous ont posée: pourquoi rien ne se fait?</a:t>
            </a:r>
          </a:p>
          <a:p>
            <a:r>
              <a:rPr lang="fr-FR" baseline="0" dirty="0"/>
              <a:t>Il faut leur permettre de prendre conscience que le planning imposé par le ministère était très bien calculé, </a:t>
            </a:r>
            <a:r>
              <a:rPr lang="fr-FR" baseline="0" dirty="0" smtClean="0"/>
              <a:t>surtout </a:t>
            </a:r>
            <a:r>
              <a:rPr lang="fr-FR" baseline="0" dirty="0"/>
              <a:t>une année tendue en raison de l’élection </a:t>
            </a:r>
            <a:r>
              <a:rPr lang="fr-FR" baseline="0" dirty="0" smtClean="0"/>
              <a:t>présidentielle</a:t>
            </a:r>
            <a:endParaRPr lang="fr-FR" dirty="0"/>
          </a:p>
        </p:txBody>
      </p:sp>
      <p:sp>
        <p:nvSpPr>
          <p:cNvPr id="4" name="Espace réservé du numéro de diapositive 3"/>
          <p:cNvSpPr>
            <a:spLocks noGrp="1"/>
          </p:cNvSpPr>
          <p:nvPr>
            <p:ph type="sldNum" sz="quarter" idx="10"/>
          </p:nvPr>
        </p:nvSpPr>
        <p:spPr/>
        <p:txBody>
          <a:bodyPr/>
          <a:lstStyle/>
          <a:p>
            <a:fld id="{33D272EC-9258-4830-B4A3-C345EC20DCA9}" type="slidenum">
              <a:rPr lang="fr-FR" smtClean="0"/>
              <a:t>11</a:t>
            </a:fld>
            <a:endParaRPr lang="fr-FR"/>
          </a:p>
        </p:txBody>
      </p:sp>
    </p:spTree>
    <p:extLst>
      <p:ext uri="{BB962C8B-B14F-4D97-AF65-F5344CB8AC3E}">
        <p14:creationId xmlns:p14="http://schemas.microsoft.com/office/powerpoint/2010/main" val="232687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81969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t>13</a:t>
            </a:fld>
            <a:endParaRPr lang="fr-FR"/>
          </a:p>
        </p:txBody>
      </p:sp>
    </p:spTree>
    <p:extLst>
      <p:ext uri="{BB962C8B-B14F-4D97-AF65-F5344CB8AC3E}">
        <p14:creationId xmlns:p14="http://schemas.microsoft.com/office/powerpoint/2010/main" val="290593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L’ajout sur la case du médecin traitant est là pour mettre en évidence le caractère peu crédible d’un bilan de 30 min pour un médecin qui reste en moyenne avec un patient 10 min</a:t>
            </a:r>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t>14</a:t>
            </a:fld>
            <a:endParaRPr lang="fr-FR"/>
          </a:p>
        </p:txBody>
      </p:sp>
    </p:spTree>
    <p:extLst>
      <p:ext uri="{BB962C8B-B14F-4D97-AF65-F5344CB8AC3E}">
        <p14:creationId xmlns:p14="http://schemas.microsoft.com/office/powerpoint/2010/main" val="290593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416584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416584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416584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FA7F1-CA2E-4C2B-9B80-C5ECF55C82F7}"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4165844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riangle isocèle 1"/>
          <p:cNvSpPr/>
          <p:nvPr userDrawn="1"/>
        </p:nvSpPr>
        <p:spPr>
          <a:xfrm rot="7602727">
            <a:off x="4846173" y="3651406"/>
            <a:ext cx="6208600" cy="3622101"/>
          </a:xfrm>
          <a:custGeom>
            <a:avLst/>
            <a:gdLst>
              <a:gd name="connsiteX0" fmla="*/ 0 w 7437072"/>
              <a:gd name="connsiteY0" fmla="*/ 4235659 h 4235659"/>
              <a:gd name="connsiteX1" fmla="*/ 3718536 w 7437072"/>
              <a:gd name="connsiteY1" fmla="*/ 0 h 4235659"/>
              <a:gd name="connsiteX2" fmla="*/ 7437072 w 7437072"/>
              <a:gd name="connsiteY2" fmla="*/ 4235659 h 4235659"/>
              <a:gd name="connsiteX3" fmla="*/ 0 w 7437072"/>
              <a:gd name="connsiteY3" fmla="*/ 4235659 h 4235659"/>
              <a:gd name="connsiteX0" fmla="*/ 0 w 8283667"/>
              <a:gd name="connsiteY0" fmla="*/ 3132233 h 4235659"/>
              <a:gd name="connsiteX1" fmla="*/ 4565131 w 8283667"/>
              <a:gd name="connsiteY1" fmla="*/ 0 h 4235659"/>
              <a:gd name="connsiteX2" fmla="*/ 8283667 w 8283667"/>
              <a:gd name="connsiteY2" fmla="*/ 4235659 h 4235659"/>
              <a:gd name="connsiteX3" fmla="*/ 0 w 8283667"/>
              <a:gd name="connsiteY3" fmla="*/ 3132233 h 4235659"/>
              <a:gd name="connsiteX0" fmla="*/ 0 w 8283667"/>
              <a:gd name="connsiteY0" fmla="*/ 3331523 h 4434949"/>
              <a:gd name="connsiteX1" fmla="*/ 4832379 w 8283667"/>
              <a:gd name="connsiteY1" fmla="*/ 0 h 4434949"/>
              <a:gd name="connsiteX2" fmla="*/ 8283667 w 8283667"/>
              <a:gd name="connsiteY2" fmla="*/ 4434949 h 4434949"/>
              <a:gd name="connsiteX3" fmla="*/ 0 w 8283667"/>
              <a:gd name="connsiteY3" fmla="*/ 3331523 h 4434949"/>
              <a:gd name="connsiteX0" fmla="*/ 0 w 7151041"/>
              <a:gd name="connsiteY0" fmla="*/ 3331523 h 3986820"/>
              <a:gd name="connsiteX1" fmla="*/ 4832379 w 7151041"/>
              <a:gd name="connsiteY1" fmla="*/ 0 h 3986820"/>
              <a:gd name="connsiteX2" fmla="*/ 7151041 w 7151041"/>
              <a:gd name="connsiteY2" fmla="*/ 3986820 h 3986820"/>
              <a:gd name="connsiteX3" fmla="*/ 0 w 7151041"/>
              <a:gd name="connsiteY3" fmla="*/ 3331523 h 3986820"/>
              <a:gd name="connsiteX0" fmla="*/ 0 w 5656855"/>
              <a:gd name="connsiteY0" fmla="*/ 3091796 h 3986820"/>
              <a:gd name="connsiteX1" fmla="*/ 3338193 w 5656855"/>
              <a:gd name="connsiteY1" fmla="*/ 0 h 3986820"/>
              <a:gd name="connsiteX2" fmla="*/ 5656855 w 5656855"/>
              <a:gd name="connsiteY2" fmla="*/ 3986820 h 3986820"/>
              <a:gd name="connsiteX3" fmla="*/ 0 w 5656855"/>
              <a:gd name="connsiteY3" fmla="*/ 3091796 h 3986820"/>
              <a:gd name="connsiteX0" fmla="*/ 0 w 5656855"/>
              <a:gd name="connsiteY0" fmla="*/ 2420293 h 3315317"/>
              <a:gd name="connsiteX1" fmla="*/ 3126032 w 5656855"/>
              <a:gd name="connsiteY1" fmla="*/ 0 h 3315317"/>
              <a:gd name="connsiteX2" fmla="*/ 5656855 w 5656855"/>
              <a:gd name="connsiteY2" fmla="*/ 3315317 h 3315317"/>
              <a:gd name="connsiteX3" fmla="*/ 0 w 5656855"/>
              <a:gd name="connsiteY3" fmla="*/ 2420293 h 3315317"/>
              <a:gd name="connsiteX0" fmla="*/ 0 w 5656855"/>
              <a:gd name="connsiteY0" fmla="*/ 2381982 h 3277006"/>
              <a:gd name="connsiteX1" fmla="*/ 3202127 w 5656855"/>
              <a:gd name="connsiteY1" fmla="*/ 0 h 3277006"/>
              <a:gd name="connsiteX2" fmla="*/ 5656855 w 5656855"/>
              <a:gd name="connsiteY2" fmla="*/ 3277006 h 3277006"/>
              <a:gd name="connsiteX3" fmla="*/ 0 w 5656855"/>
              <a:gd name="connsiteY3" fmla="*/ 2381982 h 3277006"/>
              <a:gd name="connsiteX0" fmla="*/ 0 w 5656855"/>
              <a:gd name="connsiteY0" fmla="*/ 2392646 h 3287670"/>
              <a:gd name="connsiteX1" fmla="*/ 3203680 w 5656855"/>
              <a:gd name="connsiteY1" fmla="*/ 0 h 3287670"/>
              <a:gd name="connsiteX2" fmla="*/ 5656855 w 5656855"/>
              <a:gd name="connsiteY2" fmla="*/ 3287670 h 3287670"/>
              <a:gd name="connsiteX3" fmla="*/ 0 w 5656855"/>
              <a:gd name="connsiteY3" fmla="*/ 2392646 h 3287670"/>
              <a:gd name="connsiteX0" fmla="*/ 0 w 5665965"/>
              <a:gd name="connsiteY0" fmla="*/ 2392646 h 3299887"/>
              <a:gd name="connsiteX1" fmla="*/ 3203680 w 5665965"/>
              <a:gd name="connsiteY1" fmla="*/ 0 h 3299887"/>
              <a:gd name="connsiteX2" fmla="*/ 5665965 w 5665965"/>
              <a:gd name="connsiteY2" fmla="*/ 3299887 h 3299887"/>
              <a:gd name="connsiteX3" fmla="*/ 0 w 5665965"/>
              <a:gd name="connsiteY3" fmla="*/ 2392646 h 3299887"/>
              <a:gd name="connsiteX0" fmla="*/ 0 w 6199153"/>
              <a:gd name="connsiteY0" fmla="*/ 2392646 h 3377556"/>
              <a:gd name="connsiteX1" fmla="*/ 3203680 w 6199153"/>
              <a:gd name="connsiteY1" fmla="*/ 0 h 3377556"/>
              <a:gd name="connsiteX2" fmla="*/ 6199153 w 6199153"/>
              <a:gd name="connsiteY2" fmla="*/ 3377556 h 3377556"/>
              <a:gd name="connsiteX3" fmla="*/ 0 w 6199153"/>
              <a:gd name="connsiteY3" fmla="*/ 2392646 h 3377556"/>
              <a:gd name="connsiteX0" fmla="*/ 0 w 6199153"/>
              <a:gd name="connsiteY0" fmla="*/ 2599078 h 3583988"/>
              <a:gd name="connsiteX1" fmla="*/ 3506002 w 6199153"/>
              <a:gd name="connsiteY1" fmla="*/ 0 h 3583988"/>
              <a:gd name="connsiteX2" fmla="*/ 6199153 w 6199153"/>
              <a:gd name="connsiteY2" fmla="*/ 3583988 h 3583988"/>
              <a:gd name="connsiteX3" fmla="*/ 0 w 6199153"/>
              <a:gd name="connsiteY3" fmla="*/ 2599078 h 3583988"/>
              <a:gd name="connsiteX0" fmla="*/ 0 w 6208600"/>
              <a:gd name="connsiteY0" fmla="*/ 2599078 h 3612589"/>
              <a:gd name="connsiteX1" fmla="*/ 3506002 w 6208600"/>
              <a:gd name="connsiteY1" fmla="*/ 0 h 3612589"/>
              <a:gd name="connsiteX2" fmla="*/ 6208600 w 6208600"/>
              <a:gd name="connsiteY2" fmla="*/ 3612589 h 3612589"/>
              <a:gd name="connsiteX3" fmla="*/ 0 w 6208600"/>
              <a:gd name="connsiteY3" fmla="*/ 2599078 h 3612589"/>
              <a:gd name="connsiteX0" fmla="*/ 0 w 6208600"/>
              <a:gd name="connsiteY0" fmla="*/ 2608590 h 3622101"/>
              <a:gd name="connsiteX1" fmla="*/ 3510791 w 6208600"/>
              <a:gd name="connsiteY1" fmla="*/ 0 h 3622101"/>
              <a:gd name="connsiteX2" fmla="*/ 6208600 w 6208600"/>
              <a:gd name="connsiteY2" fmla="*/ 3622101 h 3622101"/>
              <a:gd name="connsiteX3" fmla="*/ 0 w 6208600"/>
              <a:gd name="connsiteY3" fmla="*/ 2608590 h 3622101"/>
            </a:gdLst>
            <a:ahLst/>
            <a:cxnLst>
              <a:cxn ang="0">
                <a:pos x="connsiteX0" y="connsiteY0"/>
              </a:cxn>
              <a:cxn ang="0">
                <a:pos x="connsiteX1" y="connsiteY1"/>
              </a:cxn>
              <a:cxn ang="0">
                <a:pos x="connsiteX2" y="connsiteY2"/>
              </a:cxn>
              <a:cxn ang="0">
                <a:pos x="connsiteX3" y="connsiteY3"/>
              </a:cxn>
            </a:cxnLst>
            <a:rect l="l" t="t" r="r" b="b"/>
            <a:pathLst>
              <a:path w="6208600" h="3622101">
                <a:moveTo>
                  <a:pt x="0" y="2608590"/>
                </a:moveTo>
                <a:lnTo>
                  <a:pt x="3510791" y="0"/>
                </a:lnTo>
                <a:lnTo>
                  <a:pt x="6208600" y="3622101"/>
                </a:lnTo>
                <a:lnTo>
                  <a:pt x="0" y="2608590"/>
                </a:lnTo>
                <a:close/>
              </a:path>
            </a:pathLst>
          </a:cu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ogner un rectangle avec un coin diagonal 3"/>
          <p:cNvSpPr/>
          <p:nvPr userDrawn="1"/>
        </p:nvSpPr>
        <p:spPr>
          <a:xfrm rot="18947532">
            <a:off x="1691012" y="3238784"/>
            <a:ext cx="7779095" cy="2308258"/>
          </a:xfrm>
          <a:custGeom>
            <a:avLst/>
            <a:gdLst>
              <a:gd name="connsiteX0" fmla="*/ 0 w 9762120"/>
              <a:gd name="connsiteY0" fmla="*/ 0 h 2248964"/>
              <a:gd name="connsiteX1" fmla="*/ 9529285 w 9762120"/>
              <a:gd name="connsiteY1" fmla="*/ 0 h 2248964"/>
              <a:gd name="connsiteX2" fmla="*/ 9762120 w 9762120"/>
              <a:gd name="connsiteY2" fmla="*/ 232835 h 2248964"/>
              <a:gd name="connsiteX3" fmla="*/ 9762120 w 9762120"/>
              <a:gd name="connsiteY3" fmla="*/ 2248964 h 2248964"/>
              <a:gd name="connsiteX4" fmla="*/ 9762120 w 9762120"/>
              <a:gd name="connsiteY4" fmla="*/ 2248964 h 2248964"/>
              <a:gd name="connsiteX5" fmla="*/ 232835 w 9762120"/>
              <a:gd name="connsiteY5" fmla="*/ 2248964 h 2248964"/>
              <a:gd name="connsiteX6" fmla="*/ 0 w 9762120"/>
              <a:gd name="connsiteY6" fmla="*/ 2016129 h 2248964"/>
              <a:gd name="connsiteX7" fmla="*/ 0 w 9762120"/>
              <a:gd name="connsiteY7" fmla="*/ 0 h 2248964"/>
              <a:gd name="connsiteX0" fmla="*/ 0 w 10665048"/>
              <a:gd name="connsiteY0" fmla="*/ 0 h 2248964"/>
              <a:gd name="connsiteX1" fmla="*/ 9529285 w 10665048"/>
              <a:gd name="connsiteY1" fmla="*/ 0 h 2248964"/>
              <a:gd name="connsiteX2" fmla="*/ 10665048 w 10665048"/>
              <a:gd name="connsiteY2" fmla="*/ 1230726 h 2248964"/>
              <a:gd name="connsiteX3" fmla="*/ 9762120 w 10665048"/>
              <a:gd name="connsiteY3" fmla="*/ 2248964 h 2248964"/>
              <a:gd name="connsiteX4" fmla="*/ 9762120 w 10665048"/>
              <a:gd name="connsiteY4" fmla="*/ 2248964 h 2248964"/>
              <a:gd name="connsiteX5" fmla="*/ 232835 w 10665048"/>
              <a:gd name="connsiteY5" fmla="*/ 2248964 h 2248964"/>
              <a:gd name="connsiteX6" fmla="*/ 0 w 10665048"/>
              <a:gd name="connsiteY6" fmla="*/ 2016129 h 2248964"/>
              <a:gd name="connsiteX7" fmla="*/ 0 w 10665048"/>
              <a:gd name="connsiteY7" fmla="*/ 0 h 2248964"/>
              <a:gd name="connsiteX0" fmla="*/ 0 w 10665048"/>
              <a:gd name="connsiteY0" fmla="*/ 0 h 2248964"/>
              <a:gd name="connsiteX1" fmla="*/ 9088224 w 10665048"/>
              <a:gd name="connsiteY1" fmla="*/ 2201982 h 2248964"/>
              <a:gd name="connsiteX2" fmla="*/ 10665048 w 10665048"/>
              <a:gd name="connsiteY2" fmla="*/ 1230726 h 2248964"/>
              <a:gd name="connsiteX3" fmla="*/ 9762120 w 10665048"/>
              <a:gd name="connsiteY3" fmla="*/ 2248964 h 2248964"/>
              <a:gd name="connsiteX4" fmla="*/ 9762120 w 10665048"/>
              <a:gd name="connsiteY4" fmla="*/ 2248964 h 2248964"/>
              <a:gd name="connsiteX5" fmla="*/ 232835 w 10665048"/>
              <a:gd name="connsiteY5" fmla="*/ 2248964 h 2248964"/>
              <a:gd name="connsiteX6" fmla="*/ 0 w 10665048"/>
              <a:gd name="connsiteY6" fmla="*/ 2016129 h 2248964"/>
              <a:gd name="connsiteX7" fmla="*/ 0 w 10665048"/>
              <a:gd name="connsiteY7" fmla="*/ 0 h 2248964"/>
              <a:gd name="connsiteX0" fmla="*/ 0 w 10665048"/>
              <a:gd name="connsiteY0" fmla="*/ 0 h 2248964"/>
              <a:gd name="connsiteX1" fmla="*/ 9183934 w 10665048"/>
              <a:gd name="connsiteY1" fmla="*/ 1816716 h 2248964"/>
              <a:gd name="connsiteX2" fmla="*/ 10665048 w 10665048"/>
              <a:gd name="connsiteY2" fmla="*/ 1230726 h 2248964"/>
              <a:gd name="connsiteX3" fmla="*/ 9762120 w 10665048"/>
              <a:gd name="connsiteY3" fmla="*/ 2248964 h 2248964"/>
              <a:gd name="connsiteX4" fmla="*/ 9762120 w 10665048"/>
              <a:gd name="connsiteY4" fmla="*/ 2248964 h 2248964"/>
              <a:gd name="connsiteX5" fmla="*/ 232835 w 10665048"/>
              <a:gd name="connsiteY5" fmla="*/ 2248964 h 2248964"/>
              <a:gd name="connsiteX6" fmla="*/ 0 w 10665048"/>
              <a:gd name="connsiteY6" fmla="*/ 2016129 h 2248964"/>
              <a:gd name="connsiteX7" fmla="*/ 0 w 10665048"/>
              <a:gd name="connsiteY7" fmla="*/ 0 h 2248964"/>
              <a:gd name="connsiteX0" fmla="*/ 0 w 9762120"/>
              <a:gd name="connsiteY0" fmla="*/ 0 h 2248964"/>
              <a:gd name="connsiteX1" fmla="*/ 9183934 w 9762120"/>
              <a:gd name="connsiteY1" fmla="*/ 1816716 h 2248964"/>
              <a:gd name="connsiteX2" fmla="*/ 9280588 w 9762120"/>
              <a:gd name="connsiteY2" fmla="*/ 1943660 h 2248964"/>
              <a:gd name="connsiteX3" fmla="*/ 9762120 w 9762120"/>
              <a:gd name="connsiteY3" fmla="*/ 2248964 h 2248964"/>
              <a:gd name="connsiteX4" fmla="*/ 9762120 w 9762120"/>
              <a:gd name="connsiteY4" fmla="*/ 2248964 h 2248964"/>
              <a:gd name="connsiteX5" fmla="*/ 232835 w 9762120"/>
              <a:gd name="connsiteY5" fmla="*/ 2248964 h 2248964"/>
              <a:gd name="connsiteX6" fmla="*/ 0 w 9762120"/>
              <a:gd name="connsiteY6" fmla="*/ 2016129 h 2248964"/>
              <a:gd name="connsiteX7" fmla="*/ 0 w 9762120"/>
              <a:gd name="connsiteY7" fmla="*/ 0 h 2248964"/>
              <a:gd name="connsiteX0" fmla="*/ 0 w 9762120"/>
              <a:gd name="connsiteY0" fmla="*/ 0 h 2296139"/>
              <a:gd name="connsiteX1" fmla="*/ 9183934 w 9762120"/>
              <a:gd name="connsiteY1" fmla="*/ 1816716 h 2296139"/>
              <a:gd name="connsiteX2" fmla="*/ 9280588 w 9762120"/>
              <a:gd name="connsiteY2" fmla="*/ 1943660 h 2296139"/>
              <a:gd name="connsiteX3" fmla="*/ 9762120 w 9762120"/>
              <a:gd name="connsiteY3" fmla="*/ 2248964 h 2296139"/>
              <a:gd name="connsiteX4" fmla="*/ 8786076 w 9762120"/>
              <a:gd name="connsiteY4" fmla="*/ 2296139 h 2296139"/>
              <a:gd name="connsiteX5" fmla="*/ 232835 w 9762120"/>
              <a:gd name="connsiteY5" fmla="*/ 2248964 h 2296139"/>
              <a:gd name="connsiteX6" fmla="*/ 0 w 9762120"/>
              <a:gd name="connsiteY6" fmla="*/ 2016129 h 2296139"/>
              <a:gd name="connsiteX7" fmla="*/ 0 w 9762120"/>
              <a:gd name="connsiteY7" fmla="*/ 0 h 2296139"/>
              <a:gd name="connsiteX0" fmla="*/ 0 w 9471883"/>
              <a:gd name="connsiteY0" fmla="*/ 0 h 2296139"/>
              <a:gd name="connsiteX1" fmla="*/ 9183934 w 9471883"/>
              <a:gd name="connsiteY1" fmla="*/ 1816716 h 2296139"/>
              <a:gd name="connsiteX2" fmla="*/ 9280588 w 9471883"/>
              <a:gd name="connsiteY2" fmla="*/ 1943660 h 2296139"/>
              <a:gd name="connsiteX3" fmla="*/ 9471883 w 9471883"/>
              <a:gd name="connsiteY3" fmla="*/ 2205826 h 2296139"/>
              <a:gd name="connsiteX4" fmla="*/ 8786076 w 9471883"/>
              <a:gd name="connsiteY4" fmla="*/ 2296139 h 2296139"/>
              <a:gd name="connsiteX5" fmla="*/ 232835 w 9471883"/>
              <a:gd name="connsiteY5" fmla="*/ 2248964 h 2296139"/>
              <a:gd name="connsiteX6" fmla="*/ 0 w 9471883"/>
              <a:gd name="connsiteY6" fmla="*/ 2016129 h 2296139"/>
              <a:gd name="connsiteX7" fmla="*/ 0 w 9471883"/>
              <a:gd name="connsiteY7" fmla="*/ 0 h 2296139"/>
              <a:gd name="connsiteX0" fmla="*/ 0 w 9280588"/>
              <a:gd name="connsiteY0" fmla="*/ 0 h 2296139"/>
              <a:gd name="connsiteX1" fmla="*/ 9183934 w 9280588"/>
              <a:gd name="connsiteY1" fmla="*/ 1816716 h 2296139"/>
              <a:gd name="connsiteX2" fmla="*/ 9280588 w 9280588"/>
              <a:gd name="connsiteY2" fmla="*/ 1943660 h 2296139"/>
              <a:gd name="connsiteX3" fmla="*/ 8786076 w 9280588"/>
              <a:gd name="connsiteY3" fmla="*/ 2296139 h 2296139"/>
              <a:gd name="connsiteX4" fmla="*/ 232835 w 9280588"/>
              <a:gd name="connsiteY4" fmla="*/ 2248964 h 2296139"/>
              <a:gd name="connsiteX5" fmla="*/ 0 w 9280588"/>
              <a:gd name="connsiteY5" fmla="*/ 2016129 h 2296139"/>
              <a:gd name="connsiteX6" fmla="*/ 0 w 9280588"/>
              <a:gd name="connsiteY6" fmla="*/ 0 h 2296139"/>
              <a:gd name="connsiteX0" fmla="*/ 0 w 9183934"/>
              <a:gd name="connsiteY0" fmla="*/ 0 h 2296139"/>
              <a:gd name="connsiteX1" fmla="*/ 9183934 w 9183934"/>
              <a:gd name="connsiteY1" fmla="*/ 1816716 h 2296139"/>
              <a:gd name="connsiteX2" fmla="*/ 8786076 w 9183934"/>
              <a:gd name="connsiteY2" fmla="*/ 2296139 h 2296139"/>
              <a:gd name="connsiteX3" fmla="*/ 232835 w 9183934"/>
              <a:gd name="connsiteY3" fmla="*/ 2248964 h 2296139"/>
              <a:gd name="connsiteX4" fmla="*/ 0 w 9183934"/>
              <a:gd name="connsiteY4" fmla="*/ 2016129 h 2296139"/>
              <a:gd name="connsiteX5" fmla="*/ 0 w 9183934"/>
              <a:gd name="connsiteY5" fmla="*/ 0 h 2296139"/>
              <a:gd name="connsiteX0" fmla="*/ 14801 w 9198735"/>
              <a:gd name="connsiteY0" fmla="*/ 0 h 2296139"/>
              <a:gd name="connsiteX1" fmla="*/ 9198735 w 9198735"/>
              <a:gd name="connsiteY1" fmla="*/ 1816716 h 2296139"/>
              <a:gd name="connsiteX2" fmla="*/ 8800877 w 9198735"/>
              <a:gd name="connsiteY2" fmla="*/ 2296139 h 2296139"/>
              <a:gd name="connsiteX3" fmla="*/ 247636 w 9198735"/>
              <a:gd name="connsiteY3" fmla="*/ 2248964 h 2296139"/>
              <a:gd name="connsiteX4" fmla="*/ 0 w 9198735"/>
              <a:gd name="connsiteY4" fmla="*/ 556004 h 2296139"/>
              <a:gd name="connsiteX5" fmla="*/ 14801 w 9198735"/>
              <a:gd name="connsiteY5" fmla="*/ 0 h 2296139"/>
              <a:gd name="connsiteX0" fmla="*/ 14801 w 9198735"/>
              <a:gd name="connsiteY0" fmla="*/ 0 h 2296139"/>
              <a:gd name="connsiteX1" fmla="*/ 9198735 w 9198735"/>
              <a:gd name="connsiteY1" fmla="*/ 1816716 h 2296139"/>
              <a:gd name="connsiteX2" fmla="*/ 8800877 w 9198735"/>
              <a:gd name="connsiteY2" fmla="*/ 2296139 h 2296139"/>
              <a:gd name="connsiteX3" fmla="*/ 1821274 w 9198735"/>
              <a:gd name="connsiteY3" fmla="*/ 2259537 h 2296139"/>
              <a:gd name="connsiteX4" fmla="*/ 0 w 9198735"/>
              <a:gd name="connsiteY4" fmla="*/ 556004 h 2296139"/>
              <a:gd name="connsiteX5" fmla="*/ 14801 w 9198735"/>
              <a:gd name="connsiteY5" fmla="*/ 0 h 2296139"/>
              <a:gd name="connsiteX0" fmla="*/ 0 w 9183934"/>
              <a:gd name="connsiteY0" fmla="*/ 0 h 2296139"/>
              <a:gd name="connsiteX1" fmla="*/ 9183934 w 9183934"/>
              <a:gd name="connsiteY1" fmla="*/ 1816716 h 2296139"/>
              <a:gd name="connsiteX2" fmla="*/ 8786076 w 9183934"/>
              <a:gd name="connsiteY2" fmla="*/ 2296139 h 2296139"/>
              <a:gd name="connsiteX3" fmla="*/ 1806473 w 9183934"/>
              <a:gd name="connsiteY3" fmla="*/ 2259537 h 2296139"/>
              <a:gd name="connsiteX4" fmla="*/ 6451 w 9183934"/>
              <a:gd name="connsiteY4" fmla="*/ 534156 h 2296139"/>
              <a:gd name="connsiteX5" fmla="*/ 0 w 9183934"/>
              <a:gd name="connsiteY5" fmla="*/ 0 h 2296139"/>
              <a:gd name="connsiteX0" fmla="*/ 0 w 9183934"/>
              <a:gd name="connsiteY0" fmla="*/ 0 h 2302339"/>
              <a:gd name="connsiteX1" fmla="*/ 9183934 w 9183934"/>
              <a:gd name="connsiteY1" fmla="*/ 1816716 h 2302339"/>
              <a:gd name="connsiteX2" fmla="*/ 8786076 w 9183934"/>
              <a:gd name="connsiteY2" fmla="*/ 2296139 h 2302339"/>
              <a:gd name="connsiteX3" fmla="*/ 1828620 w 9183934"/>
              <a:gd name="connsiteY3" fmla="*/ 2302339 h 2302339"/>
              <a:gd name="connsiteX4" fmla="*/ 6451 w 9183934"/>
              <a:gd name="connsiteY4" fmla="*/ 534156 h 2302339"/>
              <a:gd name="connsiteX5" fmla="*/ 0 w 9183934"/>
              <a:gd name="connsiteY5" fmla="*/ 0 h 2302339"/>
              <a:gd name="connsiteX0" fmla="*/ 0 w 8786076"/>
              <a:gd name="connsiteY0" fmla="*/ 0 h 2302339"/>
              <a:gd name="connsiteX1" fmla="*/ 8200553 w 8786076"/>
              <a:gd name="connsiteY1" fmla="*/ 1625544 h 2302339"/>
              <a:gd name="connsiteX2" fmla="*/ 8786076 w 8786076"/>
              <a:gd name="connsiteY2" fmla="*/ 2296139 h 2302339"/>
              <a:gd name="connsiteX3" fmla="*/ 1828620 w 8786076"/>
              <a:gd name="connsiteY3" fmla="*/ 2302339 h 2302339"/>
              <a:gd name="connsiteX4" fmla="*/ 6451 w 8786076"/>
              <a:gd name="connsiteY4" fmla="*/ 534156 h 2302339"/>
              <a:gd name="connsiteX5" fmla="*/ 0 w 8786076"/>
              <a:gd name="connsiteY5" fmla="*/ 0 h 2302339"/>
              <a:gd name="connsiteX0" fmla="*/ 0 w 8200553"/>
              <a:gd name="connsiteY0" fmla="*/ 0 h 2307811"/>
              <a:gd name="connsiteX1" fmla="*/ 8200553 w 8200553"/>
              <a:gd name="connsiteY1" fmla="*/ 1625544 h 2307811"/>
              <a:gd name="connsiteX2" fmla="*/ 7552232 w 8200553"/>
              <a:gd name="connsiteY2" fmla="*/ 2307811 h 2307811"/>
              <a:gd name="connsiteX3" fmla="*/ 1828620 w 8200553"/>
              <a:gd name="connsiteY3" fmla="*/ 2302339 h 2307811"/>
              <a:gd name="connsiteX4" fmla="*/ 6451 w 8200553"/>
              <a:gd name="connsiteY4" fmla="*/ 534156 h 2307811"/>
              <a:gd name="connsiteX5" fmla="*/ 0 w 8200553"/>
              <a:gd name="connsiteY5" fmla="*/ 0 h 2307811"/>
              <a:gd name="connsiteX0" fmla="*/ 0 w 7573602"/>
              <a:gd name="connsiteY0" fmla="*/ 0 h 2307811"/>
              <a:gd name="connsiteX1" fmla="*/ 7573602 w 7573602"/>
              <a:gd name="connsiteY1" fmla="*/ 2270076 h 2307811"/>
              <a:gd name="connsiteX2" fmla="*/ 7552232 w 7573602"/>
              <a:gd name="connsiteY2" fmla="*/ 2307811 h 2307811"/>
              <a:gd name="connsiteX3" fmla="*/ 1828620 w 7573602"/>
              <a:gd name="connsiteY3" fmla="*/ 2302339 h 2307811"/>
              <a:gd name="connsiteX4" fmla="*/ 6451 w 7573602"/>
              <a:gd name="connsiteY4" fmla="*/ 534156 h 2307811"/>
              <a:gd name="connsiteX5" fmla="*/ 0 w 7573602"/>
              <a:gd name="connsiteY5" fmla="*/ 0 h 2307811"/>
              <a:gd name="connsiteX0" fmla="*/ 0 w 7573602"/>
              <a:gd name="connsiteY0" fmla="*/ 0 h 2307811"/>
              <a:gd name="connsiteX1" fmla="*/ 7573602 w 7573602"/>
              <a:gd name="connsiteY1" fmla="*/ 2270076 h 2307811"/>
              <a:gd name="connsiteX2" fmla="*/ 7552232 w 7573602"/>
              <a:gd name="connsiteY2" fmla="*/ 2307811 h 2307811"/>
              <a:gd name="connsiteX3" fmla="*/ 1300483 w 7573602"/>
              <a:gd name="connsiteY3" fmla="*/ 2298864 h 2307811"/>
              <a:gd name="connsiteX4" fmla="*/ 6451 w 7573602"/>
              <a:gd name="connsiteY4" fmla="*/ 534156 h 2307811"/>
              <a:gd name="connsiteX5" fmla="*/ 0 w 7573602"/>
              <a:gd name="connsiteY5" fmla="*/ 0 h 2307811"/>
              <a:gd name="connsiteX0" fmla="*/ 221284 w 7794886"/>
              <a:gd name="connsiteY0" fmla="*/ 0 h 2307811"/>
              <a:gd name="connsiteX1" fmla="*/ 7794886 w 7794886"/>
              <a:gd name="connsiteY1" fmla="*/ 2270076 h 2307811"/>
              <a:gd name="connsiteX2" fmla="*/ 7773516 w 7794886"/>
              <a:gd name="connsiteY2" fmla="*/ 2307811 h 2307811"/>
              <a:gd name="connsiteX3" fmla="*/ 1521767 w 7794886"/>
              <a:gd name="connsiteY3" fmla="*/ 2298864 h 2307811"/>
              <a:gd name="connsiteX4" fmla="*/ 15 w 7794886"/>
              <a:gd name="connsiteY4" fmla="*/ 822905 h 2307811"/>
              <a:gd name="connsiteX5" fmla="*/ 221284 w 7794886"/>
              <a:gd name="connsiteY5" fmla="*/ 0 h 2307811"/>
              <a:gd name="connsiteX0" fmla="*/ 221284 w 7779095"/>
              <a:gd name="connsiteY0" fmla="*/ 0 h 2307811"/>
              <a:gd name="connsiteX1" fmla="*/ 7779095 w 7779095"/>
              <a:gd name="connsiteY1" fmla="*/ 2297238 h 2307811"/>
              <a:gd name="connsiteX2" fmla="*/ 7773516 w 7779095"/>
              <a:gd name="connsiteY2" fmla="*/ 2307811 h 2307811"/>
              <a:gd name="connsiteX3" fmla="*/ 1521767 w 7779095"/>
              <a:gd name="connsiteY3" fmla="*/ 2298864 h 2307811"/>
              <a:gd name="connsiteX4" fmla="*/ 15 w 7779095"/>
              <a:gd name="connsiteY4" fmla="*/ 822905 h 2307811"/>
              <a:gd name="connsiteX5" fmla="*/ 221284 w 7779095"/>
              <a:gd name="connsiteY5" fmla="*/ 0 h 2307811"/>
              <a:gd name="connsiteX0" fmla="*/ 221284 w 7779095"/>
              <a:gd name="connsiteY0" fmla="*/ 0 h 2308258"/>
              <a:gd name="connsiteX1" fmla="*/ 7779095 w 7779095"/>
              <a:gd name="connsiteY1" fmla="*/ 2297238 h 2308258"/>
              <a:gd name="connsiteX2" fmla="*/ 7741190 w 7779095"/>
              <a:gd name="connsiteY2" fmla="*/ 2308258 h 2308258"/>
              <a:gd name="connsiteX3" fmla="*/ 1521767 w 7779095"/>
              <a:gd name="connsiteY3" fmla="*/ 2298864 h 2308258"/>
              <a:gd name="connsiteX4" fmla="*/ 15 w 7779095"/>
              <a:gd name="connsiteY4" fmla="*/ 822905 h 2308258"/>
              <a:gd name="connsiteX5" fmla="*/ 221284 w 7779095"/>
              <a:gd name="connsiteY5" fmla="*/ 0 h 2308258"/>
              <a:gd name="connsiteX0" fmla="*/ 221284 w 7779095"/>
              <a:gd name="connsiteY0" fmla="*/ 0 h 2308258"/>
              <a:gd name="connsiteX1" fmla="*/ 7779095 w 7779095"/>
              <a:gd name="connsiteY1" fmla="*/ 2297238 h 2308258"/>
              <a:gd name="connsiteX2" fmla="*/ 7741190 w 7779095"/>
              <a:gd name="connsiteY2" fmla="*/ 2308258 h 2308258"/>
              <a:gd name="connsiteX3" fmla="*/ 1518492 w 7779095"/>
              <a:gd name="connsiteY3" fmla="*/ 2305645 h 2308258"/>
              <a:gd name="connsiteX4" fmla="*/ 15 w 7779095"/>
              <a:gd name="connsiteY4" fmla="*/ 822905 h 2308258"/>
              <a:gd name="connsiteX5" fmla="*/ 221284 w 7779095"/>
              <a:gd name="connsiteY5" fmla="*/ 0 h 230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095" h="2308258">
                <a:moveTo>
                  <a:pt x="221284" y="0"/>
                </a:moveTo>
                <a:lnTo>
                  <a:pt x="7779095" y="2297238"/>
                </a:lnTo>
                <a:lnTo>
                  <a:pt x="7741190" y="2308258"/>
                </a:lnTo>
                <a:lnTo>
                  <a:pt x="1518492" y="2305645"/>
                </a:lnTo>
                <a:lnTo>
                  <a:pt x="15" y="822905"/>
                </a:lnTo>
                <a:cubicBezTo>
                  <a:pt x="-2135" y="644853"/>
                  <a:pt x="223434" y="178052"/>
                  <a:pt x="221284" y="0"/>
                </a:cubicBezTo>
                <a:close/>
              </a:path>
            </a:pathLst>
          </a:cu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6916" y="4474638"/>
            <a:ext cx="1728192" cy="1618658"/>
          </a:xfrm>
          <a:prstGeom prst="rect">
            <a:avLst/>
          </a:prstGeom>
        </p:spPr>
      </p:pic>
      <p:sp>
        <p:nvSpPr>
          <p:cNvPr id="10" name="Espace réservé du texte 9"/>
          <p:cNvSpPr>
            <a:spLocks noGrp="1"/>
          </p:cNvSpPr>
          <p:nvPr>
            <p:ph type="body" sz="quarter" idx="13" hasCustomPrompt="1"/>
          </p:nvPr>
        </p:nvSpPr>
        <p:spPr>
          <a:xfrm rot="19959736">
            <a:off x="2383391" y="3672014"/>
            <a:ext cx="6408738" cy="1368425"/>
          </a:xfrm>
        </p:spPr>
        <p:txBody>
          <a:bodyPr>
            <a:normAutofit/>
          </a:bodyPr>
          <a:lstStyle>
            <a:lvl1pPr marL="0" indent="0">
              <a:buNone/>
              <a:defRPr sz="4000" baseline="0">
                <a:solidFill>
                  <a:srgbClr val="009EE0"/>
                </a:solidFill>
              </a:defRPr>
            </a:lvl1pPr>
          </a:lstStyle>
          <a:p>
            <a:pPr lvl="0"/>
            <a:r>
              <a:rPr lang="fr-FR" dirty="0"/>
              <a:t>TITRE DE LA PRESENTATION</a:t>
            </a:r>
          </a:p>
        </p:txBody>
      </p:sp>
      <p:sp>
        <p:nvSpPr>
          <p:cNvPr id="11" name="Triangle rectangle 12"/>
          <p:cNvSpPr/>
          <p:nvPr userDrawn="1"/>
        </p:nvSpPr>
        <p:spPr>
          <a:xfrm>
            <a:off x="-36511" y="3095947"/>
            <a:ext cx="3844998" cy="3789437"/>
          </a:xfrm>
          <a:custGeom>
            <a:avLst/>
            <a:gdLst>
              <a:gd name="connsiteX0" fmla="*/ 0 w 3816423"/>
              <a:gd name="connsiteY0" fmla="*/ 3816424 h 3816424"/>
              <a:gd name="connsiteX1" fmla="*/ 0 w 3816423"/>
              <a:gd name="connsiteY1" fmla="*/ 0 h 3816424"/>
              <a:gd name="connsiteX2" fmla="*/ 3816423 w 3816423"/>
              <a:gd name="connsiteY2" fmla="*/ 3816424 h 3816424"/>
              <a:gd name="connsiteX3" fmla="*/ 0 w 3816423"/>
              <a:gd name="connsiteY3" fmla="*/ 3816424 h 3816424"/>
              <a:gd name="connsiteX0" fmla="*/ 0 w 3844998"/>
              <a:gd name="connsiteY0" fmla="*/ 3816424 h 3816424"/>
              <a:gd name="connsiteX1" fmla="*/ 0 w 3844998"/>
              <a:gd name="connsiteY1" fmla="*/ 0 h 3816424"/>
              <a:gd name="connsiteX2" fmla="*/ 3844998 w 3844998"/>
              <a:gd name="connsiteY2" fmla="*/ 3797374 h 3816424"/>
              <a:gd name="connsiteX3" fmla="*/ 0 w 3844998"/>
              <a:gd name="connsiteY3" fmla="*/ 3816424 h 3816424"/>
              <a:gd name="connsiteX0" fmla="*/ 0 w 3844998"/>
              <a:gd name="connsiteY0" fmla="*/ 3783087 h 3783087"/>
              <a:gd name="connsiteX1" fmla="*/ 33338 w 3844998"/>
              <a:gd name="connsiteY1" fmla="*/ 0 h 3783087"/>
              <a:gd name="connsiteX2" fmla="*/ 3844998 w 3844998"/>
              <a:gd name="connsiteY2" fmla="*/ 3764037 h 3783087"/>
              <a:gd name="connsiteX3" fmla="*/ 0 w 3844998"/>
              <a:gd name="connsiteY3" fmla="*/ 3783087 h 3783087"/>
              <a:gd name="connsiteX0" fmla="*/ 0 w 3844998"/>
              <a:gd name="connsiteY0" fmla="*/ 3789437 h 3789437"/>
              <a:gd name="connsiteX1" fmla="*/ 20638 w 3844998"/>
              <a:gd name="connsiteY1" fmla="*/ 0 h 3789437"/>
              <a:gd name="connsiteX2" fmla="*/ 3844998 w 3844998"/>
              <a:gd name="connsiteY2" fmla="*/ 3770387 h 3789437"/>
              <a:gd name="connsiteX3" fmla="*/ 0 w 3844998"/>
              <a:gd name="connsiteY3" fmla="*/ 3789437 h 3789437"/>
            </a:gdLst>
            <a:ahLst/>
            <a:cxnLst>
              <a:cxn ang="0">
                <a:pos x="connsiteX0" y="connsiteY0"/>
              </a:cxn>
              <a:cxn ang="0">
                <a:pos x="connsiteX1" y="connsiteY1"/>
              </a:cxn>
              <a:cxn ang="0">
                <a:pos x="connsiteX2" y="connsiteY2"/>
              </a:cxn>
              <a:cxn ang="0">
                <a:pos x="connsiteX3" y="connsiteY3"/>
              </a:cxn>
            </a:cxnLst>
            <a:rect l="l" t="t" r="r" b="b"/>
            <a:pathLst>
              <a:path w="3844998" h="3789437">
                <a:moveTo>
                  <a:pt x="0" y="3789437"/>
                </a:moveTo>
                <a:lnTo>
                  <a:pt x="20638" y="0"/>
                </a:lnTo>
                <a:lnTo>
                  <a:pt x="3844998" y="3770387"/>
                </a:lnTo>
                <a:lnTo>
                  <a:pt x="0" y="3789437"/>
                </a:ln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3399"/>
                </a:solidFill>
              </a:ln>
              <a:solidFill>
                <a:srgbClr val="FF3399"/>
              </a:solidFill>
            </a:endParaRPr>
          </a:p>
        </p:txBody>
      </p:sp>
      <p:sp>
        <p:nvSpPr>
          <p:cNvPr id="12" name="Espace réservé du texte 9"/>
          <p:cNvSpPr>
            <a:spLocks noGrp="1"/>
          </p:cNvSpPr>
          <p:nvPr>
            <p:ph type="body" sz="quarter" idx="14" hasCustomPrompt="1"/>
          </p:nvPr>
        </p:nvSpPr>
        <p:spPr>
          <a:xfrm>
            <a:off x="179512" y="169365"/>
            <a:ext cx="6408738" cy="1368425"/>
          </a:xfrm>
        </p:spPr>
        <p:txBody>
          <a:bodyPr>
            <a:normAutofit/>
          </a:bodyPr>
          <a:lstStyle>
            <a:lvl1pPr marL="0" indent="0">
              <a:buNone/>
              <a:defRPr sz="2800" baseline="0">
                <a:solidFill>
                  <a:srgbClr val="009EE0"/>
                </a:solidFill>
              </a:defRPr>
            </a:lvl1pPr>
          </a:lstStyle>
          <a:p>
            <a:pPr lvl="0"/>
            <a:r>
              <a:rPr lang="fr-FR" dirty="0"/>
              <a:t>CHU GRENOBLE ALPES</a:t>
            </a:r>
          </a:p>
          <a:p>
            <a:pPr lvl="0"/>
            <a:r>
              <a:rPr lang="fr-FR" dirty="0"/>
              <a:t>Date JJ.MM.AAAA</a:t>
            </a:r>
          </a:p>
        </p:txBody>
      </p:sp>
      <p:pic>
        <p:nvPicPr>
          <p:cNvPr id="13" name="Image 12"/>
          <p:cNvPicPr>
            <a:picLocks noChangeAspect="1"/>
          </p:cNvPicPr>
          <p:nvPr userDrawn="1"/>
        </p:nvPicPr>
        <p:blipFill rotWithShape="1">
          <a:blip r:embed="rId3"/>
          <a:srcRect l="428" b="47620"/>
          <a:stretch/>
        </p:blipFill>
        <p:spPr>
          <a:xfrm>
            <a:off x="-36512" y="6022112"/>
            <a:ext cx="9233027" cy="863272"/>
          </a:xfrm>
          <a:prstGeom prst="rect">
            <a:avLst/>
          </a:prstGeom>
        </p:spPr>
      </p:pic>
    </p:spTree>
    <p:extLst>
      <p:ext uri="{BB962C8B-B14F-4D97-AF65-F5344CB8AC3E}">
        <p14:creationId xmlns:p14="http://schemas.microsoft.com/office/powerpoint/2010/main" val="223563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31F57-B4DA-460D-A9FC-5E900B490C45}"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CDC11E5-6E9B-4C05-9F01-E8797505CD80}" type="slidenum">
              <a:rPr lang="fr-FR" smtClean="0"/>
              <a:t>‹N°›</a:t>
            </a:fld>
            <a:endParaRPr lang="fr-FR"/>
          </a:p>
        </p:txBody>
      </p:sp>
    </p:spTree>
    <p:extLst>
      <p:ext uri="{BB962C8B-B14F-4D97-AF65-F5344CB8AC3E}">
        <p14:creationId xmlns:p14="http://schemas.microsoft.com/office/powerpoint/2010/main" val="195127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6CE6B85-403E-48AC-B722-30106AB6349F}"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34F-F109-4ECB-9D3A-EF4B2919B058}" type="slidenum">
              <a:rPr lang="fr-FR" smtClean="0"/>
              <a:t>‹N°›</a:t>
            </a:fld>
            <a:endParaRPr lang="fr-FR"/>
          </a:p>
        </p:txBody>
      </p:sp>
    </p:spTree>
    <p:extLst>
      <p:ext uri="{BB962C8B-B14F-4D97-AF65-F5344CB8AC3E}">
        <p14:creationId xmlns:p14="http://schemas.microsoft.com/office/powerpoint/2010/main" val="332165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B1CBBE-5632-44B0-855D-2B80A53F3066}" type="datetimeFigureOut">
              <a:rPr lang="fr-FR" smtClean="0">
                <a:solidFill>
                  <a:prstClr val="black">
                    <a:tint val="75000"/>
                  </a:prstClr>
                </a:solidFill>
              </a:rPr>
              <a:pPr/>
              <a:t>25/09/2017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dirty="0" smtClean="0"/>
              <a:t>Version finale</a:t>
            </a:r>
          </a:p>
        </p:txBody>
      </p:sp>
      <p:sp>
        <p:nvSpPr>
          <p:cNvPr id="4" name="Espace réservé du numéro de diapositive 3"/>
          <p:cNvSpPr>
            <a:spLocks noGrp="1"/>
          </p:cNvSpPr>
          <p:nvPr>
            <p:ph type="sldNum" sz="quarter" idx="12"/>
          </p:nvPr>
        </p:nvSpPr>
        <p:spPr/>
        <p:txBody>
          <a:bodyPr/>
          <a:lstStyle/>
          <a:p>
            <a:fld id="{38D2B2CB-3758-480F-8F2D-51748B9C526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8649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rgbClr val="009EE0"/>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857500"/>
            <a:ext cx="8229600" cy="1143000"/>
          </a:xfrm>
        </p:spPr>
        <p:txBody>
          <a:bodyPr/>
          <a:lstStyle>
            <a:lvl1pPr>
              <a:defRPr baseline="0">
                <a:solidFill>
                  <a:schemeClr val="bg1"/>
                </a:solidFill>
              </a:defRPr>
            </a:lvl1pPr>
          </a:lstStyle>
          <a:p>
            <a:r>
              <a:rPr lang="fr-FR" dirty="0"/>
              <a:t>Titre de la partie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3539" y="149000"/>
            <a:ext cx="1090949" cy="1021804"/>
          </a:xfrm>
          <a:prstGeom prst="rect">
            <a:avLst/>
          </a:prstGeom>
        </p:spPr>
      </p:pic>
      <p:sp>
        <p:nvSpPr>
          <p:cNvPr id="9" name="Espace réservé de la date 1"/>
          <p:cNvSpPr txBox="1">
            <a:spLocks/>
          </p:cNvSpPr>
          <p:nvPr userDrawn="1"/>
        </p:nvSpPr>
        <p:spPr>
          <a:xfrm>
            <a:off x="2807804" y="6518042"/>
            <a:ext cx="3528392"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Centre Hospitalier Universitaire Grenoble Alpes </a:t>
            </a:r>
          </a:p>
        </p:txBody>
      </p:sp>
      <p:pic>
        <p:nvPicPr>
          <p:cNvPr id="5" name="Image 4"/>
          <p:cNvPicPr>
            <a:picLocks noChangeAspect="1"/>
          </p:cNvPicPr>
          <p:nvPr userDrawn="1"/>
        </p:nvPicPr>
        <p:blipFill>
          <a:blip r:embed="rId3"/>
          <a:stretch>
            <a:fillRect/>
          </a:stretch>
        </p:blipFill>
        <p:spPr>
          <a:xfrm>
            <a:off x="-36512" y="5222711"/>
            <a:ext cx="9200660" cy="1635290"/>
          </a:xfrm>
          <a:prstGeom prst="rect">
            <a:avLst/>
          </a:prstGeom>
        </p:spPr>
      </p:pic>
    </p:spTree>
    <p:extLst>
      <p:ext uri="{BB962C8B-B14F-4D97-AF65-F5344CB8AC3E}">
        <p14:creationId xmlns:p14="http://schemas.microsoft.com/office/powerpoint/2010/main" val="91159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346646"/>
            <a:ext cx="9144000" cy="562074"/>
          </a:xfrm>
          <a:solidFill>
            <a:srgbClr val="009EE0"/>
          </a:solidFill>
          <a:ln>
            <a:solidFill>
              <a:srgbClr val="009EE0"/>
            </a:solidFill>
          </a:ln>
        </p:spPr>
        <p:txBody>
          <a:bodyPr/>
          <a:lstStyle>
            <a:lvl1pPr algn="l">
              <a:defRPr sz="3600">
                <a:solidFill>
                  <a:schemeClr val="bg1"/>
                </a:solidFill>
              </a:defRPr>
            </a:lvl1pPr>
          </a:lstStyle>
          <a:p>
            <a:r>
              <a:rPr lang="fr-FR" dirty="0"/>
              <a:t>Titre </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31F57-B4DA-460D-A9FC-5E900B490C45}"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CDC11E5-6E9B-4C05-9F01-E8797505CD80}"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4046" y="437032"/>
            <a:ext cx="426726" cy="399680"/>
          </a:xfrm>
          <a:prstGeom prst="rect">
            <a:avLst/>
          </a:prstGeom>
        </p:spPr>
      </p:pic>
    </p:spTree>
    <p:extLst>
      <p:ext uri="{BB962C8B-B14F-4D97-AF65-F5344CB8AC3E}">
        <p14:creationId xmlns:p14="http://schemas.microsoft.com/office/powerpoint/2010/main" val="133011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rgbClr val="F7941E"/>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857500"/>
            <a:ext cx="8229600" cy="1143000"/>
          </a:xfrm>
        </p:spPr>
        <p:txBody>
          <a:bodyPr/>
          <a:lstStyle>
            <a:lvl1pPr>
              <a:defRPr baseline="0">
                <a:solidFill>
                  <a:schemeClr val="bg1"/>
                </a:solidFill>
              </a:defRPr>
            </a:lvl1pPr>
          </a:lstStyle>
          <a:p>
            <a:r>
              <a:rPr lang="fr-FR" dirty="0"/>
              <a:t>Titre de la partie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3539" y="149000"/>
            <a:ext cx="1090949" cy="1021804"/>
          </a:xfrm>
          <a:prstGeom prst="rect">
            <a:avLst/>
          </a:prstGeom>
        </p:spPr>
      </p:pic>
      <p:sp>
        <p:nvSpPr>
          <p:cNvPr id="9" name="Espace réservé de la date 1"/>
          <p:cNvSpPr txBox="1">
            <a:spLocks/>
          </p:cNvSpPr>
          <p:nvPr userDrawn="1"/>
        </p:nvSpPr>
        <p:spPr>
          <a:xfrm>
            <a:off x="2807804" y="6518042"/>
            <a:ext cx="3528392"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Centre Hospitalier Universitaire Grenoble Alpes </a:t>
            </a:r>
          </a:p>
        </p:txBody>
      </p:sp>
      <p:pic>
        <p:nvPicPr>
          <p:cNvPr id="5" name="Image 4"/>
          <p:cNvPicPr>
            <a:picLocks noChangeAspect="1"/>
          </p:cNvPicPr>
          <p:nvPr userDrawn="1"/>
        </p:nvPicPr>
        <p:blipFill>
          <a:blip r:embed="rId3"/>
          <a:stretch>
            <a:fillRect/>
          </a:stretch>
        </p:blipFill>
        <p:spPr>
          <a:xfrm>
            <a:off x="-36512" y="5222711"/>
            <a:ext cx="9200660" cy="1635290"/>
          </a:xfrm>
          <a:prstGeom prst="rect">
            <a:avLst/>
          </a:prstGeom>
        </p:spPr>
      </p:pic>
    </p:spTree>
    <p:extLst>
      <p:ext uri="{BB962C8B-B14F-4D97-AF65-F5344CB8AC3E}">
        <p14:creationId xmlns:p14="http://schemas.microsoft.com/office/powerpoint/2010/main" val="257382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346646"/>
            <a:ext cx="9144000" cy="562074"/>
          </a:xfrm>
          <a:solidFill>
            <a:srgbClr val="F7941E"/>
          </a:solidFill>
          <a:ln>
            <a:solidFill>
              <a:srgbClr val="F7941E"/>
            </a:solidFill>
          </a:ln>
        </p:spPr>
        <p:txBody>
          <a:bodyPr/>
          <a:lstStyle>
            <a:lvl1pPr algn="l">
              <a:defRPr sz="3600">
                <a:solidFill>
                  <a:schemeClr val="bg1"/>
                </a:solidFill>
              </a:defRPr>
            </a:lvl1pPr>
          </a:lstStyle>
          <a:p>
            <a:r>
              <a:rPr lang="fr-FR" dirty="0"/>
              <a:t>Titre </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31F57-B4DA-460D-A9FC-5E900B490C45}"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CDC11E5-6E9B-4C05-9F01-E8797505CD80}"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4046" y="437032"/>
            <a:ext cx="426726" cy="399680"/>
          </a:xfrm>
          <a:prstGeom prst="rect">
            <a:avLst/>
          </a:prstGeom>
        </p:spPr>
      </p:pic>
    </p:spTree>
    <p:extLst>
      <p:ext uri="{BB962C8B-B14F-4D97-AF65-F5344CB8AC3E}">
        <p14:creationId xmlns:p14="http://schemas.microsoft.com/office/powerpoint/2010/main" val="70346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re et contenu">
    <p:bg>
      <p:bgPr>
        <a:solidFill>
          <a:srgbClr val="EC008C"/>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857500"/>
            <a:ext cx="8229600" cy="1143000"/>
          </a:xfrm>
        </p:spPr>
        <p:txBody>
          <a:bodyPr/>
          <a:lstStyle>
            <a:lvl1pPr>
              <a:defRPr baseline="0">
                <a:solidFill>
                  <a:schemeClr val="bg1"/>
                </a:solidFill>
              </a:defRPr>
            </a:lvl1pPr>
          </a:lstStyle>
          <a:p>
            <a:r>
              <a:rPr lang="fr-FR" dirty="0"/>
              <a:t>Titre de la partie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3539" y="149000"/>
            <a:ext cx="1090949" cy="1021804"/>
          </a:xfrm>
          <a:prstGeom prst="rect">
            <a:avLst/>
          </a:prstGeom>
        </p:spPr>
      </p:pic>
      <p:sp>
        <p:nvSpPr>
          <p:cNvPr id="9" name="Espace réservé de la date 1"/>
          <p:cNvSpPr txBox="1">
            <a:spLocks/>
          </p:cNvSpPr>
          <p:nvPr userDrawn="1"/>
        </p:nvSpPr>
        <p:spPr>
          <a:xfrm>
            <a:off x="2807804" y="6518042"/>
            <a:ext cx="3528392"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Centre Hospitalier Universitaire Grenoble Alpes </a:t>
            </a:r>
          </a:p>
        </p:txBody>
      </p:sp>
      <p:pic>
        <p:nvPicPr>
          <p:cNvPr id="5" name="Image 4"/>
          <p:cNvPicPr>
            <a:picLocks noChangeAspect="1"/>
          </p:cNvPicPr>
          <p:nvPr userDrawn="1"/>
        </p:nvPicPr>
        <p:blipFill>
          <a:blip r:embed="rId3"/>
          <a:stretch>
            <a:fillRect/>
          </a:stretch>
        </p:blipFill>
        <p:spPr>
          <a:xfrm>
            <a:off x="-36512" y="5222711"/>
            <a:ext cx="9200660" cy="1635290"/>
          </a:xfrm>
          <a:prstGeom prst="rect">
            <a:avLst/>
          </a:prstGeom>
        </p:spPr>
      </p:pic>
    </p:spTree>
    <p:extLst>
      <p:ext uri="{BB962C8B-B14F-4D97-AF65-F5344CB8AC3E}">
        <p14:creationId xmlns:p14="http://schemas.microsoft.com/office/powerpoint/2010/main" val="392060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346646"/>
            <a:ext cx="9144000" cy="562074"/>
          </a:xfrm>
          <a:solidFill>
            <a:srgbClr val="EC008C"/>
          </a:solidFill>
          <a:ln>
            <a:solidFill>
              <a:srgbClr val="EC008C"/>
            </a:solidFill>
          </a:ln>
        </p:spPr>
        <p:txBody>
          <a:bodyPr/>
          <a:lstStyle>
            <a:lvl1pPr algn="l">
              <a:defRPr sz="3600">
                <a:solidFill>
                  <a:schemeClr val="bg1"/>
                </a:solidFill>
              </a:defRPr>
            </a:lvl1pPr>
          </a:lstStyle>
          <a:p>
            <a:r>
              <a:rPr lang="fr-FR" dirty="0"/>
              <a:t>Titre </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31F57-B4DA-460D-A9FC-5E900B490C45}"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CDC11E5-6E9B-4C05-9F01-E8797505CD80}"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4046" y="437032"/>
            <a:ext cx="426726" cy="399680"/>
          </a:xfrm>
          <a:prstGeom prst="rect">
            <a:avLst/>
          </a:prstGeom>
        </p:spPr>
      </p:pic>
    </p:spTree>
    <p:extLst>
      <p:ext uri="{BB962C8B-B14F-4D97-AF65-F5344CB8AC3E}">
        <p14:creationId xmlns:p14="http://schemas.microsoft.com/office/powerpoint/2010/main" val="345915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re et contenu">
    <p:bg>
      <p:bgPr>
        <a:solidFill>
          <a:srgbClr val="B2D235"/>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857500"/>
            <a:ext cx="8229600" cy="1143000"/>
          </a:xfrm>
        </p:spPr>
        <p:txBody>
          <a:bodyPr/>
          <a:lstStyle>
            <a:lvl1pPr>
              <a:defRPr baseline="0">
                <a:solidFill>
                  <a:schemeClr val="bg1"/>
                </a:solidFill>
              </a:defRPr>
            </a:lvl1pPr>
          </a:lstStyle>
          <a:p>
            <a:r>
              <a:rPr lang="fr-FR" dirty="0"/>
              <a:t>Titre de la partie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3539" y="149000"/>
            <a:ext cx="1090949" cy="1021804"/>
          </a:xfrm>
          <a:prstGeom prst="rect">
            <a:avLst/>
          </a:prstGeom>
        </p:spPr>
      </p:pic>
      <p:sp>
        <p:nvSpPr>
          <p:cNvPr id="9" name="Espace réservé de la date 1"/>
          <p:cNvSpPr txBox="1">
            <a:spLocks/>
          </p:cNvSpPr>
          <p:nvPr userDrawn="1"/>
        </p:nvSpPr>
        <p:spPr>
          <a:xfrm>
            <a:off x="2807804" y="6518042"/>
            <a:ext cx="3528392"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Centre Hospitalier Universitaire Grenoble Alpes </a:t>
            </a:r>
          </a:p>
        </p:txBody>
      </p:sp>
      <p:pic>
        <p:nvPicPr>
          <p:cNvPr id="5" name="Image 4"/>
          <p:cNvPicPr>
            <a:picLocks noChangeAspect="1"/>
          </p:cNvPicPr>
          <p:nvPr userDrawn="1"/>
        </p:nvPicPr>
        <p:blipFill>
          <a:blip r:embed="rId3"/>
          <a:stretch>
            <a:fillRect/>
          </a:stretch>
        </p:blipFill>
        <p:spPr>
          <a:xfrm>
            <a:off x="-36512" y="5222711"/>
            <a:ext cx="9200660" cy="1635290"/>
          </a:xfrm>
          <a:prstGeom prst="rect">
            <a:avLst/>
          </a:prstGeom>
        </p:spPr>
      </p:pic>
    </p:spTree>
    <p:extLst>
      <p:ext uri="{BB962C8B-B14F-4D97-AF65-F5344CB8AC3E}">
        <p14:creationId xmlns:p14="http://schemas.microsoft.com/office/powerpoint/2010/main" val="238041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346646"/>
            <a:ext cx="9144000" cy="562074"/>
          </a:xfrm>
          <a:solidFill>
            <a:srgbClr val="B2D235"/>
          </a:solidFill>
          <a:ln>
            <a:solidFill>
              <a:srgbClr val="B2D235"/>
            </a:solidFill>
          </a:ln>
        </p:spPr>
        <p:txBody>
          <a:bodyPr/>
          <a:lstStyle>
            <a:lvl1pPr algn="l">
              <a:defRPr sz="3600">
                <a:solidFill>
                  <a:schemeClr val="bg1"/>
                </a:solidFill>
              </a:defRPr>
            </a:lvl1pPr>
          </a:lstStyle>
          <a:p>
            <a:r>
              <a:rPr lang="fr-FR" dirty="0"/>
              <a:t>Titre </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31F57-B4DA-460D-A9FC-5E900B490C45}" type="datetimeFigureOut">
              <a:rPr lang="fr-FR" smtClean="0"/>
              <a:t>25/09/2017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CDC11E5-6E9B-4C05-9F01-E8797505CD80}"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4046" y="437032"/>
            <a:ext cx="426726" cy="399680"/>
          </a:xfrm>
          <a:prstGeom prst="rect">
            <a:avLst/>
          </a:prstGeom>
        </p:spPr>
      </p:pic>
    </p:spTree>
    <p:extLst>
      <p:ext uri="{BB962C8B-B14F-4D97-AF65-F5344CB8AC3E}">
        <p14:creationId xmlns:p14="http://schemas.microsoft.com/office/powerpoint/2010/main" val="68864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31F57-B4DA-460D-A9FC-5E900B490C45}" type="datetimeFigureOut">
              <a:rPr lang="fr-FR" smtClean="0"/>
              <a:t>25/09/2017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Version finale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C11E5-6E9B-4C05-9F01-E8797505CD80}" type="slidenum">
              <a:rPr lang="fr-FR" smtClean="0"/>
              <a:t>‹N°›</a:t>
            </a:fld>
            <a:endParaRPr lang="fr-FR"/>
          </a:p>
        </p:txBody>
      </p:sp>
    </p:spTree>
    <p:extLst>
      <p:ext uri="{BB962C8B-B14F-4D97-AF65-F5344CB8AC3E}">
        <p14:creationId xmlns:p14="http://schemas.microsoft.com/office/powerpoint/2010/main" val="24889036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7" r:id="rId8"/>
    <p:sldLayoutId id="2147483666" r:id="rId9"/>
    <p:sldLayoutId id="2147483668" r:id="rId10"/>
    <p:sldLayoutId id="2147483669" r:id="rId11"/>
    <p:sldLayoutId id="214748367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cial-sante.gouv.fr/IMG/pdf/rapport_activite_physique_maladies_chroniques.pdf" TargetMode="Externa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cial-sante.gouv.fr/IMG/pdf/rapport_activite_physique_maladies_chroniques.pdf" TargetMode="Externa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39FBF91-5E89-43B0-9D9A-074866A03395}"/>
              </a:ext>
            </a:extLst>
          </p:cNvPr>
          <p:cNvSpPr txBox="1"/>
          <p:nvPr/>
        </p:nvSpPr>
        <p:spPr>
          <a:xfrm>
            <a:off x="539552" y="980728"/>
            <a:ext cx="8064896" cy="489364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400" dirty="0">
                <a:latin typeface="+mj-lt"/>
              </a:rPr>
              <a:t> Décret n° 2016-1990 du 30 décembre 2016 relatif aux conditions de </a:t>
            </a:r>
            <a:r>
              <a:rPr lang="fr-FR" sz="2400" dirty="0" smtClean="0">
                <a:latin typeface="+mj-lt"/>
              </a:rPr>
              <a:t>dispensation de </a:t>
            </a:r>
            <a:r>
              <a:rPr lang="fr-FR" sz="2400" dirty="0">
                <a:latin typeface="+mj-lt"/>
              </a:rPr>
              <a:t>l'activité physique adaptée prescrite par le médecin traitant à des </a:t>
            </a:r>
            <a:r>
              <a:rPr lang="fr-FR" sz="2400" dirty="0" smtClean="0">
                <a:latin typeface="+mj-lt"/>
              </a:rPr>
              <a:t>patients atteints </a:t>
            </a:r>
            <a:r>
              <a:rPr lang="fr-FR" sz="2400" dirty="0">
                <a:latin typeface="+mj-lt"/>
              </a:rPr>
              <a:t>d'une affection de longue </a:t>
            </a:r>
            <a:r>
              <a:rPr lang="fr-FR" sz="2400" dirty="0" smtClean="0">
                <a:latin typeface="+mj-lt"/>
              </a:rPr>
              <a:t>durée</a:t>
            </a:r>
          </a:p>
          <a:p>
            <a:pPr algn="ctr"/>
            <a:endParaRPr lang="fr-FR" sz="2400" dirty="0" smtClean="0">
              <a:latin typeface="+mj-lt"/>
            </a:endParaRPr>
          </a:p>
          <a:p>
            <a:pPr algn="ctr"/>
            <a:r>
              <a:rPr lang="fr-FR" sz="2400" dirty="0" smtClean="0">
                <a:latin typeface="+mj-lt"/>
                <a:cs typeface="Arial" panose="020B0604020202020204" pitchFamily="34" charset="0"/>
              </a:rPr>
              <a:t>Intérêts </a:t>
            </a:r>
            <a:r>
              <a:rPr lang="fr-FR" sz="2400" dirty="0">
                <a:latin typeface="+mj-lt"/>
                <a:cs typeface="Arial" panose="020B0604020202020204" pitchFamily="34" charset="0"/>
              </a:rPr>
              <a:t>mitigés, et  </a:t>
            </a:r>
            <a:r>
              <a:rPr lang="fr-FR" sz="2400" dirty="0" smtClean="0">
                <a:latin typeface="+mj-lt"/>
                <a:cs typeface="Arial" panose="020B0604020202020204" pitchFamily="34" charset="0"/>
              </a:rPr>
              <a:t>limites </a:t>
            </a:r>
            <a:r>
              <a:rPr lang="fr-FR" sz="2400" dirty="0">
                <a:latin typeface="+mj-lt"/>
                <a:cs typeface="Arial" panose="020B0604020202020204" pitchFamily="34" charset="0"/>
              </a:rPr>
              <a:t>pour les Enseignants en Activités Physiques Adaptées (E-APA)</a:t>
            </a:r>
          </a:p>
          <a:p>
            <a:pPr algn="ctr"/>
            <a:endParaRPr lang="fr-FR" sz="2400" dirty="0">
              <a:latin typeface="+mj-lt"/>
              <a:cs typeface="Arial" panose="020B0604020202020204" pitchFamily="34" charset="0"/>
            </a:endParaRPr>
          </a:p>
          <a:p>
            <a:pPr algn="ctr"/>
            <a:r>
              <a:rPr lang="fr-FR" sz="2400" dirty="0">
                <a:latin typeface="+mj-lt"/>
                <a:cs typeface="Arial" panose="020B0604020202020204" pitchFamily="34" charset="0"/>
              </a:rPr>
              <a:t>Présentation par l’AFAPA (Association Francophone en Activité Physique Adaptée) aux étudiants APA-S </a:t>
            </a:r>
          </a:p>
          <a:p>
            <a:pPr algn="ctr"/>
            <a:endParaRPr lang="fr-FR" sz="2400" dirty="0">
              <a:latin typeface="+mj-lt"/>
              <a:cs typeface="Arial" panose="020B0604020202020204" pitchFamily="34" charset="0"/>
            </a:endParaRPr>
          </a:p>
          <a:p>
            <a:pPr algn="ctr"/>
            <a:endParaRPr lang="fr-FR" sz="2400" dirty="0">
              <a:latin typeface="+mj-lt"/>
              <a:cs typeface="Arial" panose="020B0604020202020204" pitchFamily="34" charset="0"/>
            </a:endParaRPr>
          </a:p>
          <a:p>
            <a:pPr algn="ctr"/>
            <a:r>
              <a:rPr lang="fr-FR" sz="2400" dirty="0">
                <a:latin typeface="+mj-lt"/>
                <a:cs typeface="Arial" panose="020B0604020202020204" pitchFamily="34" charset="0"/>
              </a:rPr>
              <a:t>Rentrée Universitaire 2017-2018</a:t>
            </a:r>
          </a:p>
        </p:txBody>
      </p:sp>
    </p:spTree>
    <p:extLst>
      <p:ext uri="{BB962C8B-B14F-4D97-AF65-F5344CB8AC3E}">
        <p14:creationId xmlns:p14="http://schemas.microsoft.com/office/powerpoint/2010/main" val="1641941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21C816-7F31-4017-A6A2-9C524459BD0A}"/>
              </a:ext>
            </a:extLst>
          </p:cNvPr>
          <p:cNvSpPr/>
          <p:nvPr/>
        </p:nvSpPr>
        <p:spPr>
          <a:xfrm>
            <a:off x="539552" y="2492896"/>
            <a:ext cx="8064896" cy="2296013"/>
          </a:xfrm>
          <a:prstGeom prst="rect">
            <a:avLst/>
          </a:prstGeom>
        </p:spPr>
        <p:txBody>
          <a:bodyPr wrap="square">
            <a:spAutoFit/>
          </a:bodyPr>
          <a:lstStyle/>
          <a:p>
            <a:pPr>
              <a:lnSpc>
                <a:spcPct val="120000"/>
              </a:lnSpc>
            </a:pPr>
            <a:r>
              <a:rPr lang="fr-FR" altLang="fr-FR" sz="2400" dirty="0">
                <a:latin typeface="Arial" panose="020B0604020202020204" pitchFamily="34" charset="0"/>
                <a:cs typeface="Arial" panose="020B0604020202020204" pitchFamily="34" charset="0"/>
              </a:rPr>
              <a:t>Dépôt d’une requête sommaire : 28 février </a:t>
            </a:r>
            <a:r>
              <a:rPr lang="fr-FR" altLang="fr-FR" sz="2400" dirty="0" smtClean="0">
                <a:latin typeface="Arial" panose="020B0604020202020204" pitchFamily="34" charset="0"/>
                <a:cs typeface="Arial" panose="020B0604020202020204" pitchFamily="34" charset="0"/>
              </a:rPr>
              <a:t>2017</a:t>
            </a:r>
          </a:p>
          <a:p>
            <a:pPr lvl="2">
              <a:lnSpc>
                <a:spcPct val="120000"/>
              </a:lnSpc>
            </a:pPr>
            <a:r>
              <a:rPr lang="fr-FR" altLang="fr-FR" sz="2400" u="sng" dirty="0" smtClean="0">
                <a:latin typeface="Arial" panose="020B0604020202020204" pitchFamily="34" charset="0"/>
                <a:cs typeface="Arial" panose="020B0604020202020204" pitchFamily="34" charset="0"/>
              </a:rPr>
              <a:t>Avant la limite légale de recours</a:t>
            </a:r>
            <a:endParaRPr lang="fr-FR" altLang="fr-FR" sz="2400" u="sng" dirty="0">
              <a:latin typeface="Arial" panose="020B0604020202020204" pitchFamily="34" charset="0"/>
              <a:cs typeface="Arial" panose="020B0604020202020204" pitchFamily="34" charset="0"/>
            </a:endParaRPr>
          </a:p>
          <a:p>
            <a:pPr>
              <a:lnSpc>
                <a:spcPct val="120000"/>
              </a:lnSpc>
            </a:pPr>
            <a:endParaRPr lang="fr-FR" altLang="fr-FR" sz="2400" dirty="0">
              <a:latin typeface="Arial" panose="020B0604020202020204" pitchFamily="34" charset="0"/>
              <a:cs typeface="Arial" panose="020B0604020202020204" pitchFamily="34" charset="0"/>
            </a:endParaRPr>
          </a:p>
          <a:p>
            <a:pPr>
              <a:lnSpc>
                <a:spcPct val="120000"/>
              </a:lnSpc>
            </a:pPr>
            <a:r>
              <a:rPr lang="fr-FR" altLang="fr-FR" sz="2400" dirty="0">
                <a:latin typeface="Arial" panose="020B0604020202020204" pitchFamily="34" charset="0"/>
                <a:cs typeface="Arial" panose="020B0604020202020204" pitchFamily="34" charset="0"/>
              </a:rPr>
              <a:t>Dépôt du mémoire complet : 24 mai 2017</a:t>
            </a:r>
          </a:p>
          <a:p>
            <a:pPr>
              <a:lnSpc>
                <a:spcPct val="120000"/>
              </a:lnSpc>
            </a:pPr>
            <a:endParaRPr lang="fr-FR" altLang="fr-FR"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521C816-7F31-4017-A6A2-9C524459BD0A}"/>
              </a:ext>
            </a:extLst>
          </p:cNvPr>
          <p:cNvSpPr/>
          <p:nvPr/>
        </p:nvSpPr>
        <p:spPr>
          <a:xfrm>
            <a:off x="467544" y="764704"/>
            <a:ext cx="8064896" cy="523220"/>
          </a:xfrm>
          <a:prstGeom prst="rect">
            <a:avLst/>
          </a:prstGeom>
        </p:spPr>
        <p:txBody>
          <a:bodyPr wrap="square">
            <a:spAutoFit/>
          </a:bodyPr>
          <a:lstStyle/>
          <a:p>
            <a:pPr>
              <a:lnSpc>
                <a:spcPct val="120000"/>
              </a:lnSpc>
            </a:pPr>
            <a:r>
              <a:rPr lang="fr-FR" altLang="fr-FR" sz="2400" b="1" dirty="0">
                <a:latin typeface="Arial" panose="020B0604020202020204" pitchFamily="34" charset="0"/>
                <a:cs typeface="Arial" panose="020B0604020202020204" pitchFamily="34" charset="0"/>
              </a:rPr>
              <a:t>Recours de l’AFAPA au conseil d’état:</a:t>
            </a:r>
            <a:endParaRPr lang="fr-FR" alt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75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16632"/>
            <a:ext cx="4715354" cy="830997"/>
          </a:xfrm>
          <a:prstGeom prst="rect">
            <a:avLst/>
          </a:prstGeom>
          <a:noFill/>
        </p:spPr>
        <p:txBody>
          <a:bodyPr wrap="none" rtlCol="0">
            <a:spAutoFit/>
          </a:bodyPr>
          <a:lstStyle/>
          <a:p>
            <a:r>
              <a:rPr lang="fr-FR" sz="2400" b="1" dirty="0">
                <a:solidFill>
                  <a:srgbClr val="660066"/>
                </a:solidFill>
              </a:rPr>
              <a:t>Pour y voir clair sur les </a:t>
            </a:r>
            <a:r>
              <a:rPr lang="fr-FR" sz="2400" b="1" dirty="0" smtClean="0">
                <a:solidFill>
                  <a:srgbClr val="660066"/>
                </a:solidFill>
              </a:rPr>
              <a:t>évènements</a:t>
            </a:r>
          </a:p>
          <a:p>
            <a:r>
              <a:rPr lang="fr-FR" sz="2400" b="1" dirty="0" smtClean="0">
                <a:solidFill>
                  <a:srgbClr val="660066"/>
                </a:solidFill>
              </a:rPr>
              <a:t> et comprendre l’année écoulée</a:t>
            </a:r>
            <a:endParaRPr lang="fr-FR" sz="2400" b="1" dirty="0">
              <a:solidFill>
                <a:srgbClr val="660066"/>
              </a:solidFill>
            </a:endParaRPr>
          </a:p>
        </p:txBody>
      </p:sp>
      <p:sp>
        <p:nvSpPr>
          <p:cNvPr id="3" name="Flèche vers la droite 2"/>
          <p:cNvSpPr/>
          <p:nvPr/>
        </p:nvSpPr>
        <p:spPr>
          <a:xfrm>
            <a:off x="179512" y="3657798"/>
            <a:ext cx="8784976" cy="21602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grpSp>
        <p:nvGrpSpPr>
          <p:cNvPr id="44" name="Grouper 43"/>
          <p:cNvGrpSpPr/>
          <p:nvPr/>
        </p:nvGrpSpPr>
        <p:grpSpPr>
          <a:xfrm>
            <a:off x="-72234" y="3783953"/>
            <a:ext cx="1232203" cy="2080545"/>
            <a:chOff x="-72234" y="3783953"/>
            <a:chExt cx="1232203" cy="2080545"/>
          </a:xfrm>
        </p:grpSpPr>
        <p:sp>
          <p:nvSpPr>
            <p:cNvPr id="17" name="ZoneTexte 16"/>
            <p:cNvSpPr txBox="1"/>
            <p:nvPr/>
          </p:nvSpPr>
          <p:spPr>
            <a:xfrm>
              <a:off x="-72234" y="4941168"/>
              <a:ext cx="1232203" cy="923330"/>
            </a:xfrm>
            <a:prstGeom prst="rect">
              <a:avLst/>
            </a:prstGeom>
            <a:noFill/>
          </p:spPr>
          <p:txBody>
            <a:bodyPr wrap="none" rtlCol="0">
              <a:spAutoFit/>
            </a:bodyPr>
            <a:lstStyle/>
            <a:p>
              <a:pPr algn="ctr"/>
              <a:r>
                <a:rPr lang="fr-FR" dirty="0"/>
                <a:t>30/12/16</a:t>
              </a:r>
            </a:p>
            <a:p>
              <a:pPr algn="ctr"/>
              <a:r>
                <a:rPr lang="fr-FR" dirty="0"/>
                <a:t>Publication</a:t>
              </a:r>
            </a:p>
            <a:p>
              <a:pPr algn="ctr"/>
              <a:r>
                <a:rPr lang="fr-FR" dirty="0"/>
                <a:t>décret</a:t>
              </a:r>
            </a:p>
          </p:txBody>
        </p:sp>
        <p:cxnSp>
          <p:nvCxnSpPr>
            <p:cNvPr id="19" name="Connecteur droit avec flèche 18"/>
            <p:cNvCxnSpPr/>
            <p:nvPr/>
          </p:nvCxnSpPr>
          <p:spPr>
            <a:xfrm>
              <a:off x="179512" y="3783953"/>
              <a:ext cx="0" cy="1116124"/>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45" name="Grouper 44"/>
          <p:cNvGrpSpPr/>
          <p:nvPr/>
        </p:nvGrpSpPr>
        <p:grpSpPr>
          <a:xfrm>
            <a:off x="179512" y="1641574"/>
            <a:ext cx="1323950" cy="2088232"/>
            <a:chOff x="179512" y="1641574"/>
            <a:chExt cx="1323950" cy="2088232"/>
          </a:xfrm>
        </p:grpSpPr>
        <p:cxnSp>
          <p:nvCxnSpPr>
            <p:cNvPr id="20" name="Connecteur droit avec flèche 19"/>
            <p:cNvCxnSpPr/>
            <p:nvPr/>
          </p:nvCxnSpPr>
          <p:spPr>
            <a:xfrm flipV="1">
              <a:off x="827584" y="2361654"/>
              <a:ext cx="0" cy="1368152"/>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179512" y="1641574"/>
              <a:ext cx="1323950" cy="646331"/>
            </a:xfrm>
            <a:prstGeom prst="rect">
              <a:avLst/>
            </a:prstGeom>
            <a:noFill/>
          </p:spPr>
          <p:txBody>
            <a:bodyPr wrap="none" rtlCol="0">
              <a:spAutoFit/>
            </a:bodyPr>
            <a:lstStyle/>
            <a:p>
              <a:pPr algn="ctr"/>
              <a:r>
                <a:rPr lang="fr-FR" dirty="0"/>
                <a:t>01/17</a:t>
              </a:r>
            </a:p>
            <a:p>
              <a:pPr algn="ctr"/>
              <a:r>
                <a:rPr lang="fr-FR" dirty="0"/>
                <a:t>Annonce IM</a:t>
              </a:r>
            </a:p>
          </p:txBody>
        </p:sp>
      </p:grpSp>
      <p:grpSp>
        <p:nvGrpSpPr>
          <p:cNvPr id="47" name="Grouper 46"/>
          <p:cNvGrpSpPr/>
          <p:nvPr/>
        </p:nvGrpSpPr>
        <p:grpSpPr>
          <a:xfrm>
            <a:off x="1824707" y="1436583"/>
            <a:ext cx="3493264" cy="2275080"/>
            <a:chOff x="1824707" y="1436583"/>
            <a:chExt cx="3493264" cy="2275080"/>
          </a:xfrm>
        </p:grpSpPr>
        <p:cxnSp>
          <p:nvCxnSpPr>
            <p:cNvPr id="23" name="Connecteur droit avec flèche 22"/>
            <p:cNvCxnSpPr/>
            <p:nvPr/>
          </p:nvCxnSpPr>
          <p:spPr>
            <a:xfrm flipV="1">
              <a:off x="3563888" y="2690777"/>
              <a:ext cx="6461" cy="1020886"/>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1824707" y="1436583"/>
              <a:ext cx="3493264" cy="1200329"/>
            </a:xfrm>
            <a:prstGeom prst="rect">
              <a:avLst/>
            </a:prstGeom>
            <a:noFill/>
          </p:spPr>
          <p:txBody>
            <a:bodyPr wrap="none" rtlCol="0">
              <a:spAutoFit/>
            </a:bodyPr>
            <a:lstStyle/>
            <a:p>
              <a:pPr algn="ctr"/>
              <a:r>
                <a:rPr lang="fr-FR" dirty="0"/>
                <a:t>Fin 02/17</a:t>
              </a:r>
            </a:p>
            <a:p>
              <a:pPr algn="ctr"/>
              <a:r>
                <a:rPr lang="fr-FR" dirty="0"/>
                <a:t>Fin discussions sur </a:t>
              </a:r>
            </a:p>
            <a:p>
              <a:pPr algn="ctr"/>
              <a:r>
                <a:rPr lang="fr-FR" dirty="0"/>
                <a:t>IM (texte final non connu)</a:t>
              </a:r>
            </a:p>
            <a:p>
              <a:pPr algn="ctr"/>
              <a:r>
                <a:rPr lang="fr-FR" dirty="0"/>
                <a:t>+ date limite de dépôt d’un recours</a:t>
              </a:r>
            </a:p>
          </p:txBody>
        </p:sp>
      </p:grpSp>
      <p:grpSp>
        <p:nvGrpSpPr>
          <p:cNvPr id="46" name="Grouper 45"/>
          <p:cNvGrpSpPr/>
          <p:nvPr/>
        </p:nvGrpSpPr>
        <p:grpSpPr>
          <a:xfrm>
            <a:off x="1583950" y="3825044"/>
            <a:ext cx="2026141" cy="1618439"/>
            <a:chOff x="1583950" y="3825044"/>
            <a:chExt cx="2026141" cy="1618439"/>
          </a:xfrm>
        </p:grpSpPr>
        <p:cxnSp>
          <p:nvCxnSpPr>
            <p:cNvPr id="25" name="Connecteur droit avec flèche 24"/>
            <p:cNvCxnSpPr/>
            <p:nvPr/>
          </p:nvCxnSpPr>
          <p:spPr>
            <a:xfrm>
              <a:off x="2627784" y="3825044"/>
              <a:ext cx="0" cy="900100"/>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1583950" y="4797152"/>
              <a:ext cx="2026141" cy="646331"/>
            </a:xfrm>
            <a:prstGeom prst="rect">
              <a:avLst/>
            </a:prstGeom>
            <a:noFill/>
          </p:spPr>
          <p:txBody>
            <a:bodyPr wrap="none" rtlCol="0">
              <a:spAutoFit/>
            </a:bodyPr>
            <a:lstStyle/>
            <a:p>
              <a:pPr algn="ctr"/>
              <a:r>
                <a:rPr lang="fr-FR" dirty="0"/>
                <a:t>6-10/02/17</a:t>
              </a:r>
            </a:p>
            <a:p>
              <a:pPr algn="ctr"/>
              <a:r>
                <a:rPr lang="fr-FR" dirty="0"/>
                <a:t>Souscription AFAPA</a:t>
              </a:r>
            </a:p>
          </p:txBody>
        </p:sp>
      </p:grpSp>
      <p:grpSp>
        <p:nvGrpSpPr>
          <p:cNvPr id="48" name="Grouper 47"/>
          <p:cNvGrpSpPr/>
          <p:nvPr/>
        </p:nvGrpSpPr>
        <p:grpSpPr>
          <a:xfrm>
            <a:off x="2277473" y="3825326"/>
            <a:ext cx="2582758" cy="2975276"/>
            <a:chOff x="2277473" y="3825326"/>
            <a:chExt cx="2582758" cy="2975276"/>
          </a:xfrm>
        </p:grpSpPr>
        <p:cxnSp>
          <p:nvCxnSpPr>
            <p:cNvPr id="27" name="Connecteur droit avec flèche 26"/>
            <p:cNvCxnSpPr/>
            <p:nvPr/>
          </p:nvCxnSpPr>
          <p:spPr>
            <a:xfrm>
              <a:off x="3563888" y="3825326"/>
              <a:ext cx="0" cy="2088232"/>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2277473" y="5877272"/>
              <a:ext cx="2582758" cy="923330"/>
            </a:xfrm>
            <a:prstGeom prst="rect">
              <a:avLst/>
            </a:prstGeom>
            <a:noFill/>
          </p:spPr>
          <p:txBody>
            <a:bodyPr wrap="none" rtlCol="0">
              <a:spAutoFit/>
            </a:bodyPr>
            <a:lstStyle/>
            <a:p>
              <a:pPr algn="ctr"/>
              <a:r>
                <a:rPr lang="fr-FR" dirty="0"/>
                <a:t>28/02/17</a:t>
              </a:r>
            </a:p>
            <a:p>
              <a:pPr algn="ctr"/>
              <a:r>
                <a:rPr lang="fr-FR" dirty="0"/>
                <a:t>Dépôt requête sommaire</a:t>
              </a:r>
            </a:p>
            <a:p>
              <a:pPr algn="ctr"/>
              <a:r>
                <a:rPr lang="fr-FR" dirty="0"/>
                <a:t>AFAPA au conseil d’état</a:t>
              </a:r>
            </a:p>
          </p:txBody>
        </p:sp>
      </p:grpSp>
      <p:grpSp>
        <p:nvGrpSpPr>
          <p:cNvPr id="49" name="Grouper 48"/>
          <p:cNvGrpSpPr/>
          <p:nvPr/>
        </p:nvGrpSpPr>
        <p:grpSpPr>
          <a:xfrm>
            <a:off x="4067944" y="764704"/>
            <a:ext cx="2776008" cy="2946959"/>
            <a:chOff x="4067944" y="764704"/>
            <a:chExt cx="2776008" cy="2946959"/>
          </a:xfrm>
        </p:grpSpPr>
        <p:cxnSp>
          <p:nvCxnSpPr>
            <p:cNvPr id="31" name="Connecteur droit avec flèche 30"/>
            <p:cNvCxnSpPr/>
            <p:nvPr/>
          </p:nvCxnSpPr>
          <p:spPr>
            <a:xfrm flipV="1">
              <a:off x="5440624" y="1669891"/>
              <a:ext cx="15324" cy="2041772"/>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ZoneTexte 31"/>
            <p:cNvSpPr txBox="1"/>
            <p:nvPr/>
          </p:nvSpPr>
          <p:spPr>
            <a:xfrm>
              <a:off x="4067944" y="764704"/>
              <a:ext cx="2776008" cy="923330"/>
            </a:xfrm>
            <a:prstGeom prst="rect">
              <a:avLst/>
            </a:prstGeom>
            <a:noFill/>
          </p:spPr>
          <p:txBody>
            <a:bodyPr wrap="none" rtlCol="0">
              <a:spAutoFit/>
            </a:bodyPr>
            <a:lstStyle/>
            <a:p>
              <a:pPr algn="ctr"/>
              <a:r>
                <a:rPr lang="fr-FR" dirty="0"/>
                <a:t>03/04/17</a:t>
              </a:r>
            </a:p>
            <a:p>
              <a:pPr algn="ctr"/>
              <a:r>
                <a:rPr lang="fr-FR" dirty="0"/>
                <a:t>Dépôt référé en suspension </a:t>
              </a:r>
            </a:p>
            <a:p>
              <a:pPr algn="ctr"/>
              <a:r>
                <a:rPr lang="fr-FR" dirty="0"/>
                <a:t>CSM-EAPA</a:t>
              </a:r>
            </a:p>
          </p:txBody>
        </p:sp>
      </p:grpSp>
      <p:grpSp>
        <p:nvGrpSpPr>
          <p:cNvPr id="50" name="Grouper 49"/>
          <p:cNvGrpSpPr/>
          <p:nvPr/>
        </p:nvGrpSpPr>
        <p:grpSpPr>
          <a:xfrm>
            <a:off x="5724128" y="3789040"/>
            <a:ext cx="1938790" cy="2662555"/>
            <a:chOff x="5724128" y="3789040"/>
            <a:chExt cx="1938790" cy="2662555"/>
          </a:xfrm>
        </p:grpSpPr>
        <p:cxnSp>
          <p:nvCxnSpPr>
            <p:cNvPr id="35" name="Connecteur droit avec flèche 34"/>
            <p:cNvCxnSpPr/>
            <p:nvPr/>
          </p:nvCxnSpPr>
          <p:spPr>
            <a:xfrm>
              <a:off x="6866527" y="3789040"/>
              <a:ext cx="0" cy="2088232"/>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a:off x="5724128" y="5805264"/>
              <a:ext cx="1938790" cy="646331"/>
            </a:xfrm>
            <a:prstGeom prst="rect">
              <a:avLst/>
            </a:prstGeom>
            <a:noFill/>
          </p:spPr>
          <p:txBody>
            <a:bodyPr wrap="none" rtlCol="0">
              <a:spAutoFit/>
            </a:bodyPr>
            <a:lstStyle/>
            <a:p>
              <a:pPr algn="ctr"/>
              <a:r>
                <a:rPr lang="fr-FR" dirty="0"/>
                <a:t>28/04/17</a:t>
              </a:r>
            </a:p>
            <a:p>
              <a:pPr algn="ctr"/>
              <a:r>
                <a:rPr lang="fr-FR" dirty="0"/>
                <a:t>Publication de l’IM</a:t>
              </a:r>
            </a:p>
          </p:txBody>
        </p:sp>
      </p:grpSp>
      <p:sp>
        <p:nvSpPr>
          <p:cNvPr id="37" name="Rectangle 36"/>
          <p:cNvSpPr/>
          <p:nvPr/>
        </p:nvSpPr>
        <p:spPr>
          <a:xfrm>
            <a:off x="3635896" y="3284984"/>
            <a:ext cx="3096344" cy="36004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Etapes validation IM</a:t>
            </a:r>
          </a:p>
        </p:txBody>
      </p:sp>
      <p:grpSp>
        <p:nvGrpSpPr>
          <p:cNvPr id="55" name="Grouper 54"/>
          <p:cNvGrpSpPr/>
          <p:nvPr/>
        </p:nvGrpSpPr>
        <p:grpSpPr>
          <a:xfrm>
            <a:off x="6147796" y="1628800"/>
            <a:ext cx="2348832" cy="2088232"/>
            <a:chOff x="6147796" y="1628800"/>
            <a:chExt cx="2348832" cy="2088232"/>
          </a:xfrm>
        </p:grpSpPr>
        <p:cxnSp>
          <p:nvCxnSpPr>
            <p:cNvPr id="40" name="Connecteur droit avec flèche 39"/>
            <p:cNvCxnSpPr/>
            <p:nvPr/>
          </p:nvCxnSpPr>
          <p:spPr>
            <a:xfrm flipV="1">
              <a:off x="7308304" y="2348880"/>
              <a:ext cx="0" cy="1368152"/>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a:off x="6147796" y="1628800"/>
              <a:ext cx="2348832" cy="646331"/>
            </a:xfrm>
            <a:prstGeom prst="rect">
              <a:avLst/>
            </a:prstGeom>
            <a:noFill/>
          </p:spPr>
          <p:txBody>
            <a:bodyPr wrap="none" rtlCol="0">
              <a:spAutoFit/>
            </a:bodyPr>
            <a:lstStyle/>
            <a:p>
              <a:pPr algn="ctr"/>
              <a:r>
                <a:rPr lang="fr-FR" dirty="0"/>
                <a:t>10/05/17</a:t>
              </a:r>
            </a:p>
            <a:p>
              <a:pPr algn="ctr"/>
              <a:r>
                <a:rPr lang="fr-FR" dirty="0"/>
                <a:t>Rejet référé CSM-EAPA</a:t>
              </a:r>
            </a:p>
          </p:txBody>
        </p:sp>
      </p:grpSp>
      <p:grpSp>
        <p:nvGrpSpPr>
          <p:cNvPr id="51" name="Grouper 50"/>
          <p:cNvGrpSpPr/>
          <p:nvPr/>
        </p:nvGrpSpPr>
        <p:grpSpPr>
          <a:xfrm>
            <a:off x="7559525" y="3825044"/>
            <a:ext cx="1667719" cy="2726435"/>
            <a:chOff x="7559525" y="3825044"/>
            <a:chExt cx="1667719" cy="2726435"/>
          </a:xfrm>
        </p:grpSpPr>
        <p:cxnSp>
          <p:nvCxnSpPr>
            <p:cNvPr id="42" name="Connecteur droit avec flèche 41"/>
            <p:cNvCxnSpPr/>
            <p:nvPr/>
          </p:nvCxnSpPr>
          <p:spPr>
            <a:xfrm>
              <a:off x="8424146" y="3825044"/>
              <a:ext cx="0" cy="900100"/>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a:off x="7559525" y="4797152"/>
              <a:ext cx="1667719" cy="1754327"/>
            </a:xfrm>
            <a:prstGeom prst="rect">
              <a:avLst/>
            </a:prstGeom>
            <a:noFill/>
          </p:spPr>
          <p:txBody>
            <a:bodyPr wrap="none" rtlCol="0">
              <a:spAutoFit/>
            </a:bodyPr>
            <a:lstStyle/>
            <a:p>
              <a:pPr algn="ctr"/>
              <a:r>
                <a:rPr lang="fr-FR" dirty="0"/>
                <a:t>24/05/17</a:t>
              </a:r>
            </a:p>
            <a:p>
              <a:pPr algn="ctr"/>
              <a:r>
                <a:rPr lang="fr-FR" dirty="0"/>
                <a:t>Dépôt mémoire </a:t>
              </a:r>
            </a:p>
            <a:p>
              <a:pPr algn="ctr"/>
              <a:r>
                <a:rPr lang="fr-FR" dirty="0"/>
                <a:t>complet</a:t>
              </a:r>
            </a:p>
            <a:p>
              <a:pPr algn="ctr"/>
              <a:r>
                <a:rPr lang="fr-FR" dirty="0"/>
                <a:t>AFAPA</a:t>
              </a:r>
            </a:p>
            <a:p>
              <a:pPr algn="ctr"/>
              <a:r>
                <a:rPr lang="fr-FR" dirty="0"/>
                <a:t>au </a:t>
              </a:r>
            </a:p>
            <a:p>
              <a:pPr algn="ctr"/>
              <a:r>
                <a:rPr lang="fr-FR" dirty="0"/>
                <a:t>Conseil d’Etat</a:t>
              </a:r>
            </a:p>
          </p:txBody>
        </p:sp>
      </p:grpSp>
      <p:grpSp>
        <p:nvGrpSpPr>
          <p:cNvPr id="54" name="Grouper 53"/>
          <p:cNvGrpSpPr/>
          <p:nvPr/>
        </p:nvGrpSpPr>
        <p:grpSpPr>
          <a:xfrm>
            <a:off x="5922573" y="-18143"/>
            <a:ext cx="3304736" cy="6957392"/>
            <a:chOff x="5911070" y="0"/>
            <a:chExt cx="3304736" cy="6741368"/>
          </a:xfrm>
        </p:grpSpPr>
        <p:sp>
          <p:nvSpPr>
            <p:cNvPr id="52" name="Rectangle 51"/>
            <p:cNvSpPr/>
            <p:nvPr/>
          </p:nvSpPr>
          <p:spPr>
            <a:xfrm>
              <a:off x="5940152" y="0"/>
              <a:ext cx="3203848" cy="6741368"/>
            </a:xfrm>
            <a:prstGeom prst="rect">
              <a:avLst/>
            </a:prstGeom>
            <a:gradFill flip="none" rotWithShape="1">
              <a:gsLst>
                <a:gs pos="0">
                  <a:schemeClr val="accent1">
                    <a:shade val="51000"/>
                    <a:satMod val="130000"/>
                    <a:alpha val="35000"/>
                  </a:schemeClr>
                </a:gs>
                <a:gs pos="80000">
                  <a:schemeClr val="accent1">
                    <a:shade val="93000"/>
                    <a:satMod val="130000"/>
                    <a:alpha val="35000"/>
                  </a:schemeClr>
                </a:gs>
                <a:gs pos="100000">
                  <a:schemeClr val="accent1">
                    <a:shade val="94000"/>
                    <a:satMod val="135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3" name="ZoneTexte 52"/>
            <p:cNvSpPr txBox="1"/>
            <p:nvPr/>
          </p:nvSpPr>
          <p:spPr>
            <a:xfrm>
              <a:off x="5911070" y="44624"/>
              <a:ext cx="3304736" cy="923330"/>
            </a:xfrm>
            <a:prstGeom prst="rect">
              <a:avLst/>
            </a:prstGeom>
            <a:noFill/>
          </p:spPr>
          <p:txBody>
            <a:bodyPr wrap="none" rtlCol="0">
              <a:spAutoFit/>
            </a:bodyPr>
            <a:lstStyle/>
            <a:p>
              <a:pPr algn="ctr"/>
              <a:r>
                <a:rPr lang="fr-FR" b="1" dirty="0">
                  <a:solidFill>
                    <a:srgbClr val="0000FF"/>
                  </a:solidFill>
                </a:rPr>
                <a:t>Période d’examens, stages… etc.</a:t>
              </a:r>
            </a:p>
            <a:p>
              <a:pPr algn="ctr"/>
              <a:r>
                <a:rPr lang="fr-FR" b="1" dirty="0">
                  <a:solidFill>
                    <a:srgbClr val="0000FF"/>
                  </a:solidFill>
                </a:rPr>
                <a:t>peu propice aux échanges </a:t>
              </a:r>
            </a:p>
            <a:p>
              <a:pPr algn="ctr"/>
              <a:r>
                <a:rPr lang="fr-FR" b="1" dirty="0">
                  <a:solidFill>
                    <a:srgbClr val="0000FF"/>
                  </a:solidFill>
                </a:rPr>
                <a:t>avec étudiants</a:t>
              </a:r>
            </a:p>
          </p:txBody>
        </p:sp>
      </p:grpSp>
    </p:spTree>
    <p:extLst>
      <p:ext uri="{BB962C8B-B14F-4D97-AF65-F5344CB8AC3E}">
        <p14:creationId xmlns:p14="http://schemas.microsoft.com/office/powerpoint/2010/main" val="1647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up)">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dissolve">
                                      <p:cBhvr>
                                        <p:cTn id="5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51520" y="1988840"/>
            <a:ext cx="8818645" cy="2688299"/>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latin typeface="Arial" panose="020B0604020202020204" pitchFamily="34" charset="0"/>
                <a:cs typeface="Arial" panose="020B0604020202020204" pitchFamily="34" charset="0"/>
              </a:rPr>
              <a:t>II. </a:t>
            </a:r>
            <a:r>
              <a:rPr lang="fr-FR" altLang="fr-FR" sz="3600" dirty="0" smtClean="0">
                <a:latin typeface="Arial" pitchFamily="34" charset="0"/>
                <a:cs typeface="Arial" pitchFamily="34" charset="0"/>
              </a:rPr>
              <a:t>Intérêts/limites </a:t>
            </a:r>
            <a:r>
              <a:rPr lang="fr-FR" altLang="fr-FR" sz="3600" dirty="0">
                <a:latin typeface="Arial" pitchFamily="34" charset="0"/>
                <a:cs typeface="Arial" pitchFamily="34" charset="0"/>
              </a:rPr>
              <a:t>du décret </a:t>
            </a:r>
            <a:endParaRPr lang="fr-F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14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9512" y="164637"/>
            <a:ext cx="8640960" cy="864096"/>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bg1"/>
                </a:solidFill>
              </a:rPr>
              <a:t>Modèle de fonctionnement imposé par le décret pour la prescription de l’Activité Physique (AP)</a:t>
            </a:r>
          </a:p>
        </p:txBody>
      </p:sp>
      <p:sp>
        <p:nvSpPr>
          <p:cNvPr id="9" name="Rectangle à coins arrondis 8"/>
          <p:cNvSpPr/>
          <p:nvPr/>
        </p:nvSpPr>
        <p:spPr>
          <a:xfrm>
            <a:off x="107504" y="2703472"/>
            <a:ext cx="3096344" cy="1781645"/>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ndParaRPr>
          </a:p>
          <a:p>
            <a:pPr algn="ctr"/>
            <a:r>
              <a:rPr lang="fr-FR" b="1" dirty="0">
                <a:solidFill>
                  <a:schemeClr val="bg1"/>
                </a:solidFill>
              </a:rPr>
              <a:t>Malades sévèrement limités au plan fonctionnel : </a:t>
            </a:r>
          </a:p>
          <a:p>
            <a:pPr algn="ctr"/>
            <a:r>
              <a:rPr lang="fr-FR" b="1" dirty="0">
                <a:solidFill>
                  <a:schemeClr val="bg1"/>
                </a:solidFill>
              </a:rPr>
              <a:t>Rééducation voire APA par les paramédicaux </a:t>
            </a:r>
          </a:p>
          <a:p>
            <a:pPr algn="ctr"/>
            <a:r>
              <a:rPr lang="fr-FR" b="1" dirty="0" smtClean="0">
                <a:solidFill>
                  <a:schemeClr val="bg1"/>
                </a:solidFill>
              </a:rPr>
              <a:t>(kinés, </a:t>
            </a:r>
            <a:r>
              <a:rPr lang="fr-FR" b="1" dirty="0" err="1" smtClean="0">
                <a:solidFill>
                  <a:schemeClr val="bg1"/>
                </a:solidFill>
              </a:rPr>
              <a:t>ergoth</a:t>
            </a:r>
            <a:r>
              <a:rPr lang="fr-FR" b="1" dirty="0" smtClean="0">
                <a:solidFill>
                  <a:schemeClr val="bg1"/>
                </a:solidFill>
              </a:rPr>
              <a:t>., </a:t>
            </a:r>
            <a:r>
              <a:rPr lang="fr-FR" b="1" dirty="0" err="1" smtClean="0">
                <a:solidFill>
                  <a:schemeClr val="bg1"/>
                </a:solidFill>
              </a:rPr>
              <a:t>psychomotr</a:t>
            </a:r>
            <a:r>
              <a:rPr lang="fr-FR" b="1" dirty="0" smtClean="0">
                <a:solidFill>
                  <a:schemeClr val="bg1"/>
                </a:solidFill>
              </a:rPr>
              <a:t>.)</a:t>
            </a:r>
            <a:endParaRPr lang="fr-FR" b="1" dirty="0">
              <a:solidFill>
                <a:schemeClr val="bg1"/>
              </a:solidFill>
            </a:endParaRPr>
          </a:p>
          <a:p>
            <a:endParaRPr lang="fr-FR" b="1" dirty="0">
              <a:solidFill>
                <a:schemeClr val="tx1"/>
              </a:solidFill>
            </a:endParaRPr>
          </a:p>
        </p:txBody>
      </p:sp>
      <p:sp>
        <p:nvSpPr>
          <p:cNvPr id="13" name="Rectangle à coins arrondis 12"/>
          <p:cNvSpPr/>
          <p:nvPr/>
        </p:nvSpPr>
        <p:spPr>
          <a:xfrm>
            <a:off x="107505" y="5026131"/>
            <a:ext cx="3240359" cy="1763243"/>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bg1"/>
                </a:solidFill>
              </a:rPr>
              <a:t>E-APA </a:t>
            </a:r>
            <a:r>
              <a:rPr lang="fr-FR" b="1" dirty="0">
                <a:solidFill>
                  <a:schemeClr val="bg1"/>
                </a:solidFill>
              </a:rPr>
              <a:t>si atténuation…</a:t>
            </a:r>
            <a:r>
              <a:rPr lang="fr-FR" b="1" dirty="0" smtClean="0">
                <a:solidFill>
                  <a:schemeClr val="bg1"/>
                </a:solidFill>
              </a:rPr>
              <a:t>(avec </a:t>
            </a:r>
            <a:r>
              <a:rPr lang="fr-FR" b="1" dirty="0" err="1" smtClean="0">
                <a:solidFill>
                  <a:schemeClr val="bg1"/>
                </a:solidFill>
              </a:rPr>
              <a:t>pb</a:t>
            </a:r>
            <a:r>
              <a:rPr lang="fr-FR" b="1" dirty="0" smtClean="0">
                <a:solidFill>
                  <a:schemeClr val="bg1"/>
                </a:solidFill>
              </a:rPr>
              <a:t> des limitation irréductibles comme cécité totale, paraplégie…)</a:t>
            </a:r>
            <a:r>
              <a:rPr lang="fr-FR" b="1" dirty="0">
                <a:solidFill>
                  <a:schemeClr val="bg1"/>
                </a:solidFill>
              </a:rPr>
              <a:t>. Sinon prise en charge paramédicale toute la vie?</a:t>
            </a:r>
          </a:p>
        </p:txBody>
      </p:sp>
      <p:sp>
        <p:nvSpPr>
          <p:cNvPr id="15" name="Rectangle à coins arrondis 14"/>
          <p:cNvSpPr/>
          <p:nvPr/>
        </p:nvSpPr>
        <p:spPr>
          <a:xfrm>
            <a:off x="3347864" y="1124744"/>
            <a:ext cx="2088232" cy="2088232"/>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rPr>
              <a:t>Médecin traitant</a:t>
            </a:r>
          </a:p>
          <a:p>
            <a:pPr algn="ctr"/>
            <a:r>
              <a:rPr lang="fr-FR" sz="1400" b="1" dirty="0">
                <a:solidFill>
                  <a:schemeClr val="bg1"/>
                </a:solidFill>
              </a:rPr>
              <a:t>En charge de l’évaluation fonctionnelle  (endurance, force, équilibre)</a:t>
            </a:r>
          </a:p>
        </p:txBody>
      </p:sp>
      <p:sp>
        <p:nvSpPr>
          <p:cNvPr id="14" name="Rectangle à coins arrondis 13"/>
          <p:cNvSpPr/>
          <p:nvPr/>
        </p:nvSpPr>
        <p:spPr>
          <a:xfrm>
            <a:off x="5724128" y="2660915"/>
            <a:ext cx="3096344" cy="2592288"/>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Malades peu ou modérément limités au plan fonctionnel  : APA par </a:t>
            </a:r>
            <a:r>
              <a:rPr lang="fr-FR" b="1" dirty="0" smtClean="0">
                <a:solidFill>
                  <a:schemeClr val="bg1"/>
                </a:solidFill>
              </a:rPr>
              <a:t>E-APA</a:t>
            </a:r>
            <a:r>
              <a:rPr lang="fr-FR" b="1" dirty="0">
                <a:solidFill>
                  <a:schemeClr val="bg1"/>
                </a:solidFill>
              </a:rPr>
              <a:t>, éducateur  sportif, animateur sportif, bénévole…</a:t>
            </a:r>
          </a:p>
        </p:txBody>
      </p:sp>
      <p:cxnSp>
        <p:nvCxnSpPr>
          <p:cNvPr id="4" name="Connecteur droit avec flèche 3"/>
          <p:cNvCxnSpPr/>
          <p:nvPr/>
        </p:nvCxnSpPr>
        <p:spPr>
          <a:xfrm flipH="1">
            <a:off x="2051720" y="1864062"/>
            <a:ext cx="1296144" cy="72566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619672" y="4485117"/>
            <a:ext cx="0" cy="67207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436096" y="1864062"/>
            <a:ext cx="1368152" cy="71202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3419872" y="5242024"/>
            <a:ext cx="5544616" cy="1451339"/>
          </a:xfrm>
          <a:prstGeom prst="roundRect">
            <a:avLst/>
          </a:prstGeom>
          <a:solidFill>
            <a:schemeClr val="accent1">
              <a:lumMod val="20000"/>
              <a:lumOff val="80000"/>
              <a:alpha val="5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Point d’entrée = le phénotype fonctionnel : attention aux personnes peu limitées qui nécessitent une gestion particulière  (insuffisant cardiaque, diabétique </a:t>
            </a:r>
            <a:r>
              <a:rPr lang="fr-FR" b="1" dirty="0" smtClean="0">
                <a:solidFill>
                  <a:srgbClr val="FF0000"/>
                </a:solidFill>
              </a:rPr>
              <a:t>type 2 </a:t>
            </a:r>
            <a:r>
              <a:rPr lang="fr-FR" b="1" dirty="0">
                <a:solidFill>
                  <a:srgbClr val="FF0000"/>
                </a:solidFill>
              </a:rPr>
              <a:t>et hypoglycémie….)</a:t>
            </a:r>
          </a:p>
        </p:txBody>
      </p:sp>
    </p:spTree>
    <p:extLst>
      <p:ext uri="{BB962C8B-B14F-4D97-AF65-F5344CB8AC3E}">
        <p14:creationId xmlns:p14="http://schemas.microsoft.com/office/powerpoint/2010/main" val="4006939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107504" y="2703472"/>
            <a:ext cx="3096344" cy="1781645"/>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ndParaRPr>
          </a:p>
          <a:p>
            <a:pPr algn="ctr"/>
            <a:r>
              <a:rPr lang="fr-FR" b="1" dirty="0">
                <a:solidFill>
                  <a:schemeClr val="bg1"/>
                </a:solidFill>
              </a:rPr>
              <a:t>Malades sévèrement limités au plan fonctionnel : </a:t>
            </a:r>
          </a:p>
          <a:p>
            <a:pPr algn="ctr"/>
            <a:r>
              <a:rPr lang="fr-FR" b="1" dirty="0">
                <a:solidFill>
                  <a:schemeClr val="bg1"/>
                </a:solidFill>
              </a:rPr>
              <a:t>Rééducation voire APA par les paramédicaux </a:t>
            </a:r>
          </a:p>
          <a:p>
            <a:pPr algn="ctr"/>
            <a:r>
              <a:rPr lang="fr-FR" b="1" dirty="0">
                <a:solidFill>
                  <a:schemeClr val="bg1"/>
                </a:solidFill>
              </a:rPr>
              <a:t>(kinés, </a:t>
            </a:r>
            <a:r>
              <a:rPr lang="fr-FR" b="1" dirty="0" err="1">
                <a:solidFill>
                  <a:schemeClr val="bg1"/>
                </a:solidFill>
              </a:rPr>
              <a:t>ergoth</a:t>
            </a:r>
            <a:r>
              <a:rPr lang="fr-FR" b="1" dirty="0">
                <a:solidFill>
                  <a:schemeClr val="bg1"/>
                </a:solidFill>
              </a:rPr>
              <a:t>., </a:t>
            </a:r>
            <a:r>
              <a:rPr lang="fr-FR" b="1" dirty="0" err="1">
                <a:solidFill>
                  <a:schemeClr val="bg1"/>
                </a:solidFill>
              </a:rPr>
              <a:t>psychomotr</a:t>
            </a:r>
            <a:r>
              <a:rPr lang="fr-FR" b="1" dirty="0">
                <a:solidFill>
                  <a:schemeClr val="bg1"/>
                </a:solidFill>
              </a:rPr>
              <a:t>.)</a:t>
            </a:r>
          </a:p>
          <a:p>
            <a:endParaRPr lang="fr-FR" b="1" dirty="0">
              <a:solidFill>
                <a:schemeClr val="tx1"/>
              </a:solidFill>
            </a:endParaRPr>
          </a:p>
        </p:txBody>
      </p:sp>
      <p:sp>
        <p:nvSpPr>
          <p:cNvPr id="13" name="Rectangle à coins arrondis 12"/>
          <p:cNvSpPr/>
          <p:nvPr/>
        </p:nvSpPr>
        <p:spPr>
          <a:xfrm>
            <a:off x="107505" y="5026131"/>
            <a:ext cx="3240359" cy="1763243"/>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bg1"/>
                </a:solidFill>
              </a:rPr>
              <a:t>E-APA </a:t>
            </a:r>
            <a:r>
              <a:rPr lang="fr-FR" b="1" dirty="0">
                <a:solidFill>
                  <a:schemeClr val="bg1"/>
                </a:solidFill>
              </a:rPr>
              <a:t>si atténuation…(avec </a:t>
            </a:r>
            <a:r>
              <a:rPr lang="fr-FR" b="1" dirty="0" err="1">
                <a:solidFill>
                  <a:schemeClr val="bg1"/>
                </a:solidFill>
              </a:rPr>
              <a:t>pb</a:t>
            </a:r>
            <a:r>
              <a:rPr lang="fr-FR" b="1" dirty="0">
                <a:solidFill>
                  <a:schemeClr val="bg1"/>
                </a:solidFill>
              </a:rPr>
              <a:t> des limitation irréductibles comme cécité totale, paraplégie…). Sinon prise en charge paramédicale toute la vie?</a:t>
            </a:r>
          </a:p>
        </p:txBody>
      </p:sp>
      <p:sp>
        <p:nvSpPr>
          <p:cNvPr id="15" name="Rectangle à coins arrondis 14"/>
          <p:cNvSpPr/>
          <p:nvPr/>
        </p:nvSpPr>
        <p:spPr>
          <a:xfrm>
            <a:off x="3347864" y="1124744"/>
            <a:ext cx="2088232" cy="2088232"/>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rPr>
              <a:t>Médecin traitant</a:t>
            </a:r>
          </a:p>
          <a:p>
            <a:pPr algn="ctr"/>
            <a:r>
              <a:rPr lang="fr-FR" sz="1400" b="1" dirty="0">
                <a:solidFill>
                  <a:schemeClr val="bg1"/>
                </a:solidFill>
              </a:rPr>
              <a:t>En charge de l’évaluation fonctionnelle  (endurance, force, équilibre)</a:t>
            </a:r>
          </a:p>
        </p:txBody>
      </p:sp>
      <p:sp>
        <p:nvSpPr>
          <p:cNvPr id="14" name="Rectangle à coins arrondis 13"/>
          <p:cNvSpPr/>
          <p:nvPr/>
        </p:nvSpPr>
        <p:spPr>
          <a:xfrm>
            <a:off x="5724128" y="2660915"/>
            <a:ext cx="3096344" cy="2592288"/>
          </a:xfrm>
          <a:prstGeom prst="roundRect">
            <a:avLst/>
          </a:prstGeom>
          <a:solidFill>
            <a:srgbClr val="CC3399">
              <a:alpha val="5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Malades peu ou modérément limités au plan fonctionnel  : APA par </a:t>
            </a:r>
            <a:r>
              <a:rPr lang="fr-FR" b="1" dirty="0" smtClean="0">
                <a:solidFill>
                  <a:schemeClr val="bg1"/>
                </a:solidFill>
              </a:rPr>
              <a:t>E-APA</a:t>
            </a:r>
            <a:r>
              <a:rPr lang="fr-FR" b="1" dirty="0">
                <a:solidFill>
                  <a:schemeClr val="bg1"/>
                </a:solidFill>
              </a:rPr>
              <a:t>, éducateur  sportif, animateur sportif, bénévole…</a:t>
            </a:r>
          </a:p>
        </p:txBody>
      </p:sp>
      <p:cxnSp>
        <p:nvCxnSpPr>
          <p:cNvPr id="4" name="Connecteur droit avec flèche 3"/>
          <p:cNvCxnSpPr/>
          <p:nvPr/>
        </p:nvCxnSpPr>
        <p:spPr>
          <a:xfrm flipH="1">
            <a:off x="2051720" y="1864062"/>
            <a:ext cx="1296144" cy="72566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619672" y="4485117"/>
            <a:ext cx="0" cy="67207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436096" y="1864062"/>
            <a:ext cx="1368152" cy="71202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3419872" y="5242024"/>
            <a:ext cx="5544616" cy="1451339"/>
          </a:xfrm>
          <a:prstGeom prst="roundRect">
            <a:avLst/>
          </a:prstGeom>
          <a:solidFill>
            <a:schemeClr val="accent1">
              <a:lumMod val="20000"/>
              <a:lumOff val="80000"/>
              <a:alpha val="5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Point d’entrée = le phénotype fonctionnel : attention aux personnes peu limitées qui nécessitent une gestion particulière  (insuffisant cardiaque, diabétique </a:t>
            </a:r>
            <a:r>
              <a:rPr lang="fr-FR" b="1" dirty="0" smtClean="0">
                <a:solidFill>
                  <a:srgbClr val="FF0000"/>
                </a:solidFill>
              </a:rPr>
              <a:t>type 2 </a:t>
            </a:r>
            <a:r>
              <a:rPr lang="fr-FR" b="1" dirty="0">
                <a:solidFill>
                  <a:srgbClr val="FF0000"/>
                </a:solidFill>
              </a:rPr>
              <a:t>et hypoglycémie….)</a:t>
            </a:r>
          </a:p>
        </p:txBody>
      </p:sp>
      <p:sp>
        <p:nvSpPr>
          <p:cNvPr id="12" name="Rectangle à coins arrondis 11"/>
          <p:cNvSpPr/>
          <p:nvPr/>
        </p:nvSpPr>
        <p:spPr>
          <a:xfrm>
            <a:off x="179512" y="164637"/>
            <a:ext cx="8640960" cy="864096"/>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bg1"/>
                </a:solidFill>
              </a:rPr>
              <a:t>Modèle de fonctionnement imposé par le décret pour la prescription de l’Activité Physique (AP)</a:t>
            </a:r>
          </a:p>
        </p:txBody>
      </p:sp>
      <p:grpSp>
        <p:nvGrpSpPr>
          <p:cNvPr id="3" name="Grouper 2"/>
          <p:cNvGrpSpPr/>
          <p:nvPr/>
        </p:nvGrpSpPr>
        <p:grpSpPr>
          <a:xfrm>
            <a:off x="2699792" y="648905"/>
            <a:ext cx="3468984" cy="2601738"/>
            <a:chOff x="2699792" y="548680"/>
            <a:chExt cx="3468984" cy="2601738"/>
          </a:xfrm>
        </p:grpSpPr>
        <p:pic>
          <p:nvPicPr>
            <p:cNvPr id="1026" name="Picture 2" descr="C:\Users\p.flore\Documents\Patrice\Photorecherche\Patrice_fatiguéSi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548680"/>
              <a:ext cx="3468984" cy="260173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353245" y="722927"/>
              <a:ext cx="2147593" cy="246221"/>
            </a:xfrm>
            <a:prstGeom prst="rect">
              <a:avLst/>
            </a:prstGeom>
            <a:solidFill>
              <a:schemeClr val="bg1"/>
            </a:solidFill>
          </p:spPr>
          <p:txBody>
            <a:bodyPr wrap="none" rtlCol="0">
              <a:spAutoFit/>
            </a:bodyPr>
            <a:lstStyle/>
            <a:p>
              <a:r>
                <a:rPr lang="fr-FR" sz="1000" dirty="0" smtClean="0"/>
                <a:t>Je croule sous le boulot… au secours !</a:t>
              </a:r>
              <a:endParaRPr lang="fr-FR" sz="1000" dirty="0"/>
            </a:p>
          </p:txBody>
        </p:sp>
      </p:grpSp>
    </p:spTree>
    <p:extLst>
      <p:ext uri="{BB962C8B-B14F-4D97-AF65-F5344CB8AC3E}">
        <p14:creationId xmlns:p14="http://schemas.microsoft.com/office/powerpoint/2010/main" val="5760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9512" y="44624"/>
            <a:ext cx="6768752" cy="520032"/>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rPr>
              <a:t>Décret : points positifs</a:t>
            </a:r>
          </a:p>
        </p:txBody>
      </p:sp>
      <p:grpSp>
        <p:nvGrpSpPr>
          <p:cNvPr id="3" name="Groupe 2"/>
          <p:cNvGrpSpPr/>
          <p:nvPr/>
        </p:nvGrpSpPr>
        <p:grpSpPr>
          <a:xfrm>
            <a:off x="179512" y="2996952"/>
            <a:ext cx="8804212" cy="1761727"/>
            <a:chOff x="232284" y="2463739"/>
            <a:chExt cx="8804212" cy="1321295"/>
          </a:xfrm>
        </p:grpSpPr>
        <p:sp>
          <p:nvSpPr>
            <p:cNvPr id="9" name="Rectangle à coins arrondis 8"/>
            <p:cNvSpPr/>
            <p:nvPr/>
          </p:nvSpPr>
          <p:spPr>
            <a:xfrm>
              <a:off x="323528" y="2463739"/>
              <a:ext cx="8712968" cy="1321295"/>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rPr>
                <a:t>     Confirme la tendance des dernières années en  accord avec la littérature scientifique démontrant l’AP comme pratique non médicamenteuse pour un meilleur état de santé</a:t>
              </a:r>
            </a:p>
          </p:txBody>
        </p:sp>
        <p:sp>
          <p:nvSpPr>
            <p:cNvPr id="11" name="Triangle isocèle 10"/>
            <p:cNvSpPr/>
            <p:nvPr/>
          </p:nvSpPr>
          <p:spPr>
            <a:xfrm rot="5400000">
              <a:off x="196280" y="2553749"/>
              <a:ext cx="468052"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grpSp>
        <p:nvGrpSpPr>
          <p:cNvPr id="4" name="Grouper 3"/>
          <p:cNvGrpSpPr/>
          <p:nvPr/>
        </p:nvGrpSpPr>
        <p:grpSpPr>
          <a:xfrm>
            <a:off x="251520" y="4941168"/>
            <a:ext cx="8784975" cy="1761727"/>
            <a:chOff x="179513" y="1268760"/>
            <a:chExt cx="8784975" cy="1761727"/>
          </a:xfrm>
        </p:grpSpPr>
        <p:sp>
          <p:nvSpPr>
            <p:cNvPr id="15" name="Rectangle à coins arrondis 14"/>
            <p:cNvSpPr/>
            <p:nvPr/>
          </p:nvSpPr>
          <p:spPr>
            <a:xfrm>
              <a:off x="251520" y="1268760"/>
              <a:ext cx="8712968" cy="1761727"/>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rPr>
                <a:t>     </a:t>
              </a:r>
              <a:r>
                <a:rPr lang="fr-FR" sz="2800" dirty="0" smtClean="0">
                  <a:solidFill>
                    <a:prstClr val="black"/>
                  </a:solidFill>
                </a:rPr>
                <a:t>E-APA </a:t>
              </a:r>
              <a:r>
                <a:rPr lang="fr-FR" sz="2800" dirty="0">
                  <a:solidFill>
                    <a:prstClr val="black"/>
                  </a:solidFill>
                </a:rPr>
                <a:t>non assujetti aux professions paramédicales, c’est le médecin traitant qui décide de la forme de la prise en charge </a:t>
              </a:r>
            </a:p>
          </p:txBody>
        </p:sp>
        <p:sp>
          <p:nvSpPr>
            <p:cNvPr id="16" name="Triangle isocèle 15"/>
            <p:cNvSpPr/>
            <p:nvPr/>
          </p:nvSpPr>
          <p:spPr>
            <a:xfrm rot="5400000">
              <a:off x="65500" y="1526788"/>
              <a:ext cx="624069"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grpSp>
        <p:nvGrpSpPr>
          <p:cNvPr id="17" name="Grouper 16"/>
          <p:cNvGrpSpPr/>
          <p:nvPr/>
        </p:nvGrpSpPr>
        <p:grpSpPr>
          <a:xfrm>
            <a:off x="179512" y="980728"/>
            <a:ext cx="8784975" cy="1728191"/>
            <a:chOff x="179513" y="1268760"/>
            <a:chExt cx="8784975" cy="1761727"/>
          </a:xfrm>
        </p:grpSpPr>
        <p:sp>
          <p:nvSpPr>
            <p:cNvPr id="18" name="Rectangle à coins arrondis 17"/>
            <p:cNvSpPr/>
            <p:nvPr/>
          </p:nvSpPr>
          <p:spPr>
            <a:xfrm>
              <a:off x="251520" y="1268760"/>
              <a:ext cx="8712968" cy="1761727"/>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rPr>
                <a:t>     </a:t>
              </a:r>
              <a:r>
                <a:rPr lang="fr-FR" sz="2800" dirty="0" err="1">
                  <a:solidFill>
                    <a:prstClr val="black"/>
                  </a:solidFill>
                </a:rPr>
                <a:t>Sociétalement</a:t>
              </a:r>
              <a:r>
                <a:rPr lang="fr-FR" sz="2800" dirty="0">
                  <a:solidFill>
                    <a:prstClr val="black"/>
                  </a:solidFill>
                </a:rPr>
                <a:t>, évolution positive en faveur d’un vecteur d’optimisation de la santé de nos concitoyens</a:t>
              </a:r>
            </a:p>
          </p:txBody>
        </p:sp>
        <p:sp>
          <p:nvSpPr>
            <p:cNvPr id="22" name="Triangle isocèle 21"/>
            <p:cNvSpPr/>
            <p:nvPr/>
          </p:nvSpPr>
          <p:spPr>
            <a:xfrm rot="5400000">
              <a:off x="65500" y="1786378"/>
              <a:ext cx="624069"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spTree>
    <p:extLst>
      <p:ext uri="{BB962C8B-B14F-4D97-AF65-F5344CB8AC3E}">
        <p14:creationId xmlns:p14="http://schemas.microsoft.com/office/powerpoint/2010/main" val="407992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9512" y="164637"/>
            <a:ext cx="6768752" cy="1429264"/>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rPr>
              <a:t>Décret : points positifs</a:t>
            </a:r>
          </a:p>
        </p:txBody>
      </p:sp>
      <p:sp>
        <p:nvSpPr>
          <p:cNvPr id="7" name="Rectangle 6"/>
          <p:cNvSpPr/>
          <p:nvPr/>
        </p:nvSpPr>
        <p:spPr>
          <a:xfrm>
            <a:off x="113737" y="1700808"/>
            <a:ext cx="8956428" cy="960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sp>
        <p:nvSpPr>
          <p:cNvPr id="8" name="Rectangle 7"/>
          <p:cNvSpPr/>
          <p:nvPr/>
        </p:nvSpPr>
        <p:spPr>
          <a:xfrm flipV="1">
            <a:off x="113737" y="6728414"/>
            <a:ext cx="8956428"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4" name="Groupe 3"/>
          <p:cNvGrpSpPr/>
          <p:nvPr/>
        </p:nvGrpSpPr>
        <p:grpSpPr>
          <a:xfrm>
            <a:off x="232284" y="2276872"/>
            <a:ext cx="8804212" cy="960107"/>
            <a:chOff x="232284" y="2353310"/>
            <a:chExt cx="8804212" cy="720080"/>
          </a:xfrm>
        </p:grpSpPr>
        <p:sp>
          <p:nvSpPr>
            <p:cNvPr id="12" name="Rectangle à coins arrondis 11"/>
            <p:cNvSpPr/>
            <p:nvPr/>
          </p:nvSpPr>
          <p:spPr>
            <a:xfrm>
              <a:off x="323528" y="2353310"/>
              <a:ext cx="8712968" cy="720080"/>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rPr>
                <a:t>     Implique le médecin traitant </a:t>
              </a:r>
              <a:r>
                <a:rPr lang="fr-FR" sz="2800" dirty="0">
                  <a:solidFill>
                    <a:srgbClr val="000000"/>
                  </a:solidFill>
                </a:rPr>
                <a:t>[</a:t>
              </a:r>
              <a:r>
                <a:rPr lang="fr-FR" sz="2800" dirty="0" smtClean="0">
                  <a:solidFill>
                    <a:srgbClr val="000000"/>
                  </a:solidFill>
                </a:rPr>
                <a:t>meilleure (</a:t>
              </a:r>
              <a:r>
                <a:rPr lang="fr-FR" sz="2800" dirty="0" err="1" smtClean="0">
                  <a:solidFill>
                    <a:srgbClr val="000000"/>
                  </a:solidFill>
                </a:rPr>
                <a:t>re</a:t>
              </a:r>
              <a:r>
                <a:rPr lang="fr-FR" sz="2800" dirty="0" smtClean="0">
                  <a:solidFill>
                    <a:srgbClr val="000000"/>
                  </a:solidFill>
                </a:rPr>
                <a:t>)connaissance de l’E-APA ?</a:t>
              </a:r>
              <a:r>
                <a:rPr lang="fr-FR" sz="2800" dirty="0">
                  <a:solidFill>
                    <a:srgbClr val="000000"/>
                  </a:solidFill>
                </a:rPr>
                <a:t>]</a:t>
              </a:r>
            </a:p>
          </p:txBody>
        </p:sp>
        <p:sp>
          <p:nvSpPr>
            <p:cNvPr id="2" name="Triangle isocèle 1"/>
            <p:cNvSpPr/>
            <p:nvPr/>
          </p:nvSpPr>
          <p:spPr>
            <a:xfrm rot="5400000">
              <a:off x="196280" y="2506892"/>
              <a:ext cx="468052"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grpSp>
        <p:nvGrpSpPr>
          <p:cNvPr id="17" name="Groupe 16"/>
          <p:cNvGrpSpPr/>
          <p:nvPr/>
        </p:nvGrpSpPr>
        <p:grpSpPr>
          <a:xfrm>
            <a:off x="232284" y="3717032"/>
            <a:ext cx="8804212" cy="960107"/>
            <a:chOff x="232284" y="3214990"/>
            <a:chExt cx="8804212" cy="720080"/>
          </a:xfrm>
        </p:grpSpPr>
        <p:sp>
          <p:nvSpPr>
            <p:cNvPr id="13" name="Rectangle à coins arrondis 12"/>
            <p:cNvSpPr/>
            <p:nvPr/>
          </p:nvSpPr>
          <p:spPr>
            <a:xfrm>
              <a:off x="323528" y="3214990"/>
              <a:ext cx="8712968" cy="720080"/>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rPr>
                <a:t>     Popularise l’activité physique à des fins de santé</a:t>
              </a:r>
            </a:p>
          </p:txBody>
        </p:sp>
        <p:sp>
          <p:nvSpPr>
            <p:cNvPr id="15" name="Triangle isocèle 14"/>
            <p:cNvSpPr/>
            <p:nvPr/>
          </p:nvSpPr>
          <p:spPr>
            <a:xfrm rot="5400000">
              <a:off x="196280" y="3368572"/>
              <a:ext cx="468052"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grpSp>
        <p:nvGrpSpPr>
          <p:cNvPr id="10" name="Groupe 9"/>
          <p:cNvGrpSpPr/>
          <p:nvPr/>
        </p:nvGrpSpPr>
        <p:grpSpPr>
          <a:xfrm>
            <a:off x="232284" y="5301208"/>
            <a:ext cx="8804212" cy="960107"/>
            <a:chOff x="232284" y="4076670"/>
            <a:chExt cx="8804212" cy="720080"/>
          </a:xfrm>
        </p:grpSpPr>
        <p:sp>
          <p:nvSpPr>
            <p:cNvPr id="14" name="Rectangle à coins arrondis 13"/>
            <p:cNvSpPr/>
            <p:nvPr/>
          </p:nvSpPr>
          <p:spPr>
            <a:xfrm>
              <a:off x="323528" y="4076670"/>
              <a:ext cx="8712968" cy="720080"/>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rPr>
                <a:t>     Pourrait/devrait  permettre des économies de santé </a:t>
              </a:r>
              <a:r>
                <a:rPr lang="fr-FR" sz="2800" dirty="0">
                  <a:solidFill>
                    <a:srgbClr val="000000"/>
                  </a:solidFill>
                </a:rPr>
                <a:t>(pas de remboursement!) </a:t>
              </a:r>
            </a:p>
          </p:txBody>
        </p:sp>
        <p:sp>
          <p:nvSpPr>
            <p:cNvPr id="16" name="Triangle isocèle 15"/>
            <p:cNvSpPr/>
            <p:nvPr/>
          </p:nvSpPr>
          <p:spPr>
            <a:xfrm rot="5400000">
              <a:off x="196280" y="4238688"/>
              <a:ext cx="468052"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pic>
        <p:nvPicPr>
          <p:cNvPr id="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943"/>
          <a:stretch/>
        </p:blipFill>
        <p:spPr bwMode="auto">
          <a:xfrm>
            <a:off x="7121991" y="225837"/>
            <a:ext cx="1948175" cy="128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33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9512" y="164637"/>
            <a:ext cx="6768752" cy="942898"/>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rPr>
              <a:t>Décret : points négatifs</a:t>
            </a:r>
          </a:p>
        </p:txBody>
      </p:sp>
      <p:sp>
        <p:nvSpPr>
          <p:cNvPr id="7" name="Rectangle 6"/>
          <p:cNvSpPr/>
          <p:nvPr/>
        </p:nvSpPr>
        <p:spPr>
          <a:xfrm>
            <a:off x="80068" y="1264305"/>
            <a:ext cx="8956428" cy="960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sp>
        <p:nvSpPr>
          <p:cNvPr id="8" name="Rectangle 7"/>
          <p:cNvSpPr/>
          <p:nvPr/>
        </p:nvSpPr>
        <p:spPr>
          <a:xfrm flipV="1">
            <a:off x="113737" y="6728414"/>
            <a:ext cx="8956428"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a:cs typeface="Arial"/>
            </a:endParaRPr>
          </a:p>
        </p:txBody>
      </p:sp>
      <p:grpSp>
        <p:nvGrpSpPr>
          <p:cNvPr id="4" name="Groupe 3"/>
          <p:cNvGrpSpPr/>
          <p:nvPr/>
        </p:nvGrpSpPr>
        <p:grpSpPr>
          <a:xfrm>
            <a:off x="179512" y="1700811"/>
            <a:ext cx="8804212" cy="1728187"/>
            <a:chOff x="232284" y="1912493"/>
            <a:chExt cx="8804212" cy="977896"/>
          </a:xfrm>
        </p:grpSpPr>
        <p:sp>
          <p:nvSpPr>
            <p:cNvPr id="12" name="Rectangle à coins arrondis 11"/>
            <p:cNvSpPr/>
            <p:nvPr/>
          </p:nvSpPr>
          <p:spPr>
            <a:xfrm>
              <a:off x="323528" y="1932340"/>
              <a:ext cx="8712968" cy="958049"/>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latin typeface="Arial"/>
                  <a:cs typeface="Arial"/>
                </a:rPr>
                <a:t>     </a:t>
              </a:r>
              <a:r>
                <a:rPr lang="fr-FR" sz="2400" dirty="0">
                  <a:solidFill>
                    <a:prstClr val="black"/>
                  </a:solidFill>
                  <a:latin typeface="Arial"/>
                  <a:cs typeface="Arial"/>
                </a:rPr>
                <a:t>peu </a:t>
              </a:r>
              <a:r>
                <a:rPr lang="fr-FR" sz="2400" dirty="0" smtClean="0">
                  <a:solidFill>
                    <a:prstClr val="black"/>
                  </a:solidFill>
                  <a:latin typeface="Arial"/>
                  <a:cs typeface="Arial"/>
                </a:rPr>
                <a:t>évident pour les </a:t>
              </a:r>
              <a:r>
                <a:rPr lang="fr-FR" sz="2400" dirty="0">
                  <a:solidFill>
                    <a:prstClr val="black"/>
                  </a:solidFill>
                  <a:latin typeface="Arial"/>
                  <a:cs typeface="Arial"/>
                </a:rPr>
                <a:t>médecins : formation nécessaire avant </a:t>
              </a:r>
              <a:r>
                <a:rPr lang="fr-FR" sz="2400" dirty="0" smtClean="0">
                  <a:solidFill>
                    <a:prstClr val="black"/>
                  </a:solidFill>
                  <a:latin typeface="Arial"/>
                  <a:cs typeface="Arial"/>
                </a:rPr>
                <a:t>application, le médecin doit définir dans sa prescription quel professionnel intervient) – cf. annexe 1 de l’Instruction ministérielle publiée après le décret)</a:t>
              </a:r>
              <a:endParaRPr lang="fr-FR" sz="2400" strike="sngStrike" dirty="0">
                <a:solidFill>
                  <a:srgbClr val="FF0000"/>
                </a:solidFill>
                <a:latin typeface="Arial"/>
                <a:cs typeface="Arial"/>
              </a:endParaRPr>
            </a:p>
          </p:txBody>
        </p:sp>
        <p:sp>
          <p:nvSpPr>
            <p:cNvPr id="2" name="Triangle isocèle 1"/>
            <p:cNvSpPr/>
            <p:nvPr/>
          </p:nvSpPr>
          <p:spPr>
            <a:xfrm rot="5400000">
              <a:off x="267322" y="1877455"/>
              <a:ext cx="325967"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pic>
        <p:nvPicPr>
          <p:cNvPr id="5" name="Image 4"/>
          <p:cNvPicPr>
            <a:picLocks noChangeAspect="1"/>
          </p:cNvPicPr>
          <p:nvPr/>
        </p:nvPicPr>
        <p:blipFill>
          <a:blip r:embed="rId3"/>
          <a:stretch>
            <a:fillRect/>
          </a:stretch>
        </p:blipFill>
        <p:spPr>
          <a:xfrm>
            <a:off x="179512" y="44624"/>
            <a:ext cx="5135109" cy="6858000"/>
          </a:xfrm>
          <a:prstGeom prst="rect">
            <a:avLst/>
          </a:prstGeom>
        </p:spPr>
      </p:pic>
      <p:sp>
        <p:nvSpPr>
          <p:cNvPr id="10" name="Ellipse 9"/>
          <p:cNvSpPr/>
          <p:nvPr/>
        </p:nvSpPr>
        <p:spPr>
          <a:xfrm>
            <a:off x="35496" y="3501008"/>
            <a:ext cx="5472608" cy="12241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33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9512" y="164637"/>
            <a:ext cx="6768752" cy="942898"/>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rPr>
              <a:t>Décret : points négatifs</a:t>
            </a:r>
          </a:p>
        </p:txBody>
      </p:sp>
      <p:sp>
        <p:nvSpPr>
          <p:cNvPr id="7" name="Rectangle 6"/>
          <p:cNvSpPr/>
          <p:nvPr/>
        </p:nvSpPr>
        <p:spPr>
          <a:xfrm>
            <a:off x="80068" y="1264305"/>
            <a:ext cx="8956428" cy="960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sp>
        <p:nvSpPr>
          <p:cNvPr id="8" name="Rectangle 7"/>
          <p:cNvSpPr/>
          <p:nvPr/>
        </p:nvSpPr>
        <p:spPr>
          <a:xfrm flipV="1">
            <a:off x="113737" y="6728414"/>
            <a:ext cx="8956428"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a:cs typeface="Arial"/>
            </a:endParaRPr>
          </a:p>
        </p:txBody>
      </p:sp>
      <p:grpSp>
        <p:nvGrpSpPr>
          <p:cNvPr id="17" name="Groupe 16"/>
          <p:cNvGrpSpPr/>
          <p:nvPr/>
        </p:nvGrpSpPr>
        <p:grpSpPr>
          <a:xfrm>
            <a:off x="179512" y="5157192"/>
            <a:ext cx="8777672" cy="1152128"/>
            <a:chOff x="251521" y="2264748"/>
            <a:chExt cx="8777672" cy="1284000"/>
          </a:xfrm>
        </p:grpSpPr>
        <p:sp>
          <p:nvSpPr>
            <p:cNvPr id="13" name="Rectangle à coins arrondis 12"/>
            <p:cNvSpPr/>
            <p:nvPr/>
          </p:nvSpPr>
          <p:spPr>
            <a:xfrm>
              <a:off x="316225" y="2264748"/>
              <a:ext cx="8712968" cy="1284000"/>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latin typeface="Arial"/>
                  <a:cs typeface="Arial"/>
                </a:rPr>
                <a:t>   </a:t>
              </a:r>
              <a:r>
                <a:rPr lang="fr-FR" sz="2400" dirty="0">
                  <a:solidFill>
                    <a:prstClr val="black"/>
                  </a:solidFill>
                  <a:latin typeface="Arial"/>
                  <a:cs typeface="Arial"/>
                </a:rPr>
                <a:t> </a:t>
              </a:r>
              <a:r>
                <a:rPr lang="fr-FR" sz="2400" dirty="0" smtClean="0">
                  <a:solidFill>
                    <a:prstClr val="black"/>
                  </a:solidFill>
                  <a:latin typeface="Arial"/>
                  <a:cs typeface="Arial"/>
                </a:rPr>
                <a:t>Contradictions </a:t>
              </a:r>
              <a:r>
                <a:rPr lang="fr-FR" sz="2400" dirty="0">
                  <a:solidFill>
                    <a:prstClr val="black"/>
                  </a:solidFill>
                  <a:latin typeface="Arial"/>
                  <a:cs typeface="Arial"/>
                </a:rPr>
                <a:t>graves entre rééducation et APA-S (art D 1172-1 puis 3 du décret, diapo suivante) séparées puis intriquées</a:t>
              </a:r>
            </a:p>
          </p:txBody>
        </p:sp>
        <p:sp>
          <p:nvSpPr>
            <p:cNvPr id="15" name="Triangle isocèle 14"/>
            <p:cNvSpPr/>
            <p:nvPr/>
          </p:nvSpPr>
          <p:spPr>
            <a:xfrm rot="5400000">
              <a:off x="128542" y="2387728"/>
              <a:ext cx="642001"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latin typeface="Arial"/>
                <a:cs typeface="Arial"/>
              </a:endParaRPr>
            </a:p>
          </p:txBody>
        </p:sp>
      </p:grpSp>
      <p:grpSp>
        <p:nvGrpSpPr>
          <p:cNvPr id="14" name="Groupe 3"/>
          <p:cNvGrpSpPr/>
          <p:nvPr/>
        </p:nvGrpSpPr>
        <p:grpSpPr>
          <a:xfrm>
            <a:off x="179512" y="3472797"/>
            <a:ext cx="8804212" cy="1512165"/>
            <a:chOff x="232284" y="1912494"/>
            <a:chExt cx="8804212" cy="470612"/>
          </a:xfrm>
        </p:grpSpPr>
        <p:sp>
          <p:nvSpPr>
            <p:cNvPr id="16" name="Rectangle à coins arrondis 15"/>
            <p:cNvSpPr/>
            <p:nvPr/>
          </p:nvSpPr>
          <p:spPr>
            <a:xfrm>
              <a:off x="323528" y="1954751"/>
              <a:ext cx="8712968" cy="428355"/>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prstClr val="black"/>
                  </a:solidFill>
                  <a:latin typeface="Arial"/>
                  <a:cs typeface="Arial"/>
                </a:rPr>
                <a:t>   Peu </a:t>
              </a:r>
              <a:r>
                <a:rPr lang="fr-FR" sz="2400" dirty="0">
                  <a:solidFill>
                    <a:prstClr val="black"/>
                  </a:solidFill>
                  <a:latin typeface="Arial"/>
                  <a:cs typeface="Arial"/>
                </a:rPr>
                <a:t>compatible avec quotidien des médecins </a:t>
              </a:r>
              <a:r>
                <a:rPr lang="fr-FR" sz="2400" dirty="0" smtClean="0">
                  <a:solidFill>
                    <a:prstClr val="black"/>
                  </a:solidFill>
                  <a:latin typeface="Arial"/>
                  <a:cs typeface="Arial"/>
                </a:rPr>
                <a:t>traitants (longueur de la consultation au regard des évaluations fonctionnelles)</a:t>
              </a:r>
              <a:endParaRPr lang="fr-FR" sz="2400" strike="sngStrike" dirty="0">
                <a:solidFill>
                  <a:srgbClr val="FF0000"/>
                </a:solidFill>
                <a:latin typeface="Arial"/>
                <a:cs typeface="Arial"/>
              </a:endParaRPr>
            </a:p>
          </p:txBody>
        </p:sp>
        <p:sp>
          <p:nvSpPr>
            <p:cNvPr id="18" name="Triangle isocèle 17"/>
            <p:cNvSpPr/>
            <p:nvPr/>
          </p:nvSpPr>
          <p:spPr>
            <a:xfrm rot="5400000">
              <a:off x="329460" y="1815318"/>
              <a:ext cx="201691"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grpSp>
        <p:nvGrpSpPr>
          <p:cNvPr id="19" name="Groupe 3"/>
          <p:cNvGrpSpPr/>
          <p:nvPr/>
        </p:nvGrpSpPr>
        <p:grpSpPr>
          <a:xfrm>
            <a:off x="179512" y="1700811"/>
            <a:ext cx="8804212" cy="1728187"/>
            <a:chOff x="232284" y="1912493"/>
            <a:chExt cx="8804212" cy="977896"/>
          </a:xfrm>
        </p:grpSpPr>
        <p:sp>
          <p:nvSpPr>
            <p:cNvPr id="20" name="Rectangle à coins arrondis 19"/>
            <p:cNvSpPr/>
            <p:nvPr/>
          </p:nvSpPr>
          <p:spPr>
            <a:xfrm>
              <a:off x="323528" y="1932340"/>
              <a:ext cx="8712968" cy="958049"/>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latin typeface="Arial"/>
                  <a:cs typeface="Arial"/>
                </a:rPr>
                <a:t>     </a:t>
              </a:r>
              <a:r>
                <a:rPr lang="fr-FR" sz="2400" dirty="0">
                  <a:solidFill>
                    <a:prstClr val="black"/>
                  </a:solidFill>
                  <a:latin typeface="Arial"/>
                  <a:cs typeface="Arial"/>
                </a:rPr>
                <a:t>peu </a:t>
              </a:r>
              <a:r>
                <a:rPr lang="fr-FR" sz="2400" dirty="0" smtClean="0">
                  <a:solidFill>
                    <a:prstClr val="black"/>
                  </a:solidFill>
                  <a:latin typeface="Arial"/>
                  <a:cs typeface="Arial"/>
                </a:rPr>
                <a:t>évident pour les </a:t>
              </a:r>
              <a:r>
                <a:rPr lang="fr-FR" sz="2400" dirty="0">
                  <a:solidFill>
                    <a:prstClr val="black"/>
                  </a:solidFill>
                  <a:latin typeface="Arial"/>
                  <a:cs typeface="Arial"/>
                </a:rPr>
                <a:t>médecins : formation nécessaire avant </a:t>
              </a:r>
              <a:r>
                <a:rPr lang="fr-FR" sz="2400" dirty="0" smtClean="0">
                  <a:solidFill>
                    <a:prstClr val="black"/>
                  </a:solidFill>
                  <a:latin typeface="Arial"/>
                  <a:cs typeface="Arial"/>
                </a:rPr>
                <a:t>application, le médecin doit définir dans sa prescription quel professionnel intervient) – cf. annexe 1 de l’Instruction ministérielle publiée après le décret)</a:t>
              </a:r>
              <a:endParaRPr lang="fr-FR" sz="2400" strike="sngStrike" dirty="0">
                <a:solidFill>
                  <a:srgbClr val="FF0000"/>
                </a:solidFill>
                <a:latin typeface="Arial"/>
                <a:cs typeface="Arial"/>
              </a:endParaRPr>
            </a:p>
          </p:txBody>
        </p:sp>
        <p:sp>
          <p:nvSpPr>
            <p:cNvPr id="21" name="Triangle isocèle 20"/>
            <p:cNvSpPr/>
            <p:nvPr/>
          </p:nvSpPr>
          <p:spPr>
            <a:xfrm rot="5400000">
              <a:off x="267322" y="1877455"/>
              <a:ext cx="325967"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grpSp>
    </p:spTree>
    <p:extLst>
      <p:ext uri="{BB962C8B-B14F-4D97-AF65-F5344CB8AC3E}">
        <p14:creationId xmlns:p14="http://schemas.microsoft.com/office/powerpoint/2010/main" val="3136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9512" y="164637"/>
            <a:ext cx="6768752" cy="942898"/>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rPr>
              <a:t>Décret : points négatifs</a:t>
            </a:r>
          </a:p>
        </p:txBody>
      </p:sp>
      <p:sp>
        <p:nvSpPr>
          <p:cNvPr id="7" name="Rectangle 6"/>
          <p:cNvSpPr/>
          <p:nvPr/>
        </p:nvSpPr>
        <p:spPr>
          <a:xfrm>
            <a:off x="80068" y="1264305"/>
            <a:ext cx="8956428" cy="960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endParaRPr>
          </a:p>
        </p:txBody>
      </p:sp>
      <p:sp>
        <p:nvSpPr>
          <p:cNvPr id="8" name="Rectangle 7"/>
          <p:cNvSpPr/>
          <p:nvPr/>
        </p:nvSpPr>
        <p:spPr>
          <a:xfrm flipV="1">
            <a:off x="113737" y="6728414"/>
            <a:ext cx="8956428"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a:cs typeface="Arial"/>
            </a:endParaRPr>
          </a:p>
        </p:txBody>
      </p:sp>
      <p:grpSp>
        <p:nvGrpSpPr>
          <p:cNvPr id="21" name="Groupe 20">
            <a:extLst>
              <a:ext uri="{FF2B5EF4-FFF2-40B4-BE49-F238E27FC236}">
                <a16:creationId xmlns:a16="http://schemas.microsoft.com/office/drawing/2014/main" xmlns="" id="{BF7181F3-6B46-490C-A653-2607E0AB2CED}"/>
              </a:ext>
            </a:extLst>
          </p:cNvPr>
          <p:cNvGrpSpPr/>
          <p:nvPr/>
        </p:nvGrpSpPr>
        <p:grpSpPr>
          <a:xfrm>
            <a:off x="323528" y="4797152"/>
            <a:ext cx="8712968" cy="1656187"/>
            <a:chOff x="124779" y="3659976"/>
            <a:chExt cx="8712968" cy="1242138"/>
          </a:xfrm>
        </p:grpSpPr>
        <p:sp>
          <p:nvSpPr>
            <p:cNvPr id="22" name="Rectangle à coins arrondis 8">
              <a:extLst>
                <a:ext uri="{FF2B5EF4-FFF2-40B4-BE49-F238E27FC236}">
                  <a16:creationId xmlns:a16="http://schemas.microsoft.com/office/drawing/2014/main" xmlns="" id="{D6422127-FE77-4E24-871F-FC79F413A7EA}"/>
                </a:ext>
              </a:extLst>
            </p:cNvPr>
            <p:cNvSpPr/>
            <p:nvPr/>
          </p:nvSpPr>
          <p:spPr>
            <a:xfrm>
              <a:off x="124779" y="3659976"/>
              <a:ext cx="8712968" cy="1242138"/>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prstClr val="black"/>
                  </a:solidFill>
                  <a:latin typeface="Arial"/>
                  <a:cs typeface="Arial"/>
                </a:rPr>
                <a:t>     </a:t>
              </a:r>
              <a:r>
                <a:rPr lang="fr-FR" sz="2400" dirty="0">
                  <a:solidFill>
                    <a:prstClr val="black"/>
                  </a:solidFill>
                  <a:latin typeface="Arial"/>
                  <a:cs typeface="Arial"/>
                </a:rPr>
                <a:t>Hiérarchisation de la prise en charge pour les personnes les plus fragiles d’abord la rééducation/APA puis l’APA ce qui est contraire à toutes les préconisations de prise en charge dans les revues internationales</a:t>
              </a:r>
            </a:p>
          </p:txBody>
        </p:sp>
        <p:sp>
          <p:nvSpPr>
            <p:cNvPr id="23" name="Triangle isocèle 22">
              <a:extLst>
                <a:ext uri="{FF2B5EF4-FFF2-40B4-BE49-F238E27FC236}">
                  <a16:creationId xmlns:a16="http://schemas.microsoft.com/office/drawing/2014/main" xmlns="" id="{AD131131-5F29-4AE2-AD50-46DB6B82D58C}"/>
                </a:ext>
              </a:extLst>
            </p:cNvPr>
            <p:cNvSpPr/>
            <p:nvPr/>
          </p:nvSpPr>
          <p:spPr>
            <a:xfrm rot="5400000">
              <a:off x="124271" y="3803993"/>
              <a:ext cx="468052"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latin typeface="Arial"/>
                <a:cs typeface="Arial"/>
              </a:endParaRPr>
            </a:p>
          </p:txBody>
        </p:sp>
      </p:grpSp>
      <p:grpSp>
        <p:nvGrpSpPr>
          <p:cNvPr id="20" name="Groupe 9"/>
          <p:cNvGrpSpPr/>
          <p:nvPr/>
        </p:nvGrpSpPr>
        <p:grpSpPr>
          <a:xfrm>
            <a:off x="179512" y="1700808"/>
            <a:ext cx="8818793" cy="1522934"/>
            <a:chOff x="346451" y="4202684"/>
            <a:chExt cx="8926475" cy="2747440"/>
          </a:xfrm>
        </p:grpSpPr>
        <p:sp>
          <p:nvSpPr>
            <p:cNvPr id="24" name="Rectangle à coins arrondis 23"/>
            <p:cNvSpPr/>
            <p:nvPr/>
          </p:nvSpPr>
          <p:spPr>
            <a:xfrm>
              <a:off x="452454" y="4222106"/>
              <a:ext cx="8820472" cy="2728018"/>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000000"/>
                  </a:solidFill>
                  <a:latin typeface="Arial"/>
                  <a:cs typeface="Arial"/>
                </a:rPr>
                <a:t>    Professionnels non sérieusement formés à l’APA peuvent revendiquer des compétences en APA, </a:t>
              </a:r>
              <a:r>
                <a:rPr lang="fr-FR" sz="2400" u="sng" dirty="0">
                  <a:solidFill>
                    <a:srgbClr val="000000"/>
                  </a:solidFill>
                  <a:latin typeface="Arial"/>
                  <a:cs typeface="Arial"/>
                </a:rPr>
                <a:t>et ce de façon exclusive en cas de limitations fonctionnelles sévères </a:t>
              </a:r>
              <a:r>
                <a:rPr lang="fr-FR" sz="2400" dirty="0">
                  <a:solidFill>
                    <a:srgbClr val="000000"/>
                  </a:solidFill>
                  <a:latin typeface="Arial"/>
                  <a:cs typeface="Arial"/>
                </a:rPr>
                <a:t>(kinésithérapeutes, ergothérapeutes, psychomotriciens) </a:t>
              </a:r>
            </a:p>
          </p:txBody>
        </p:sp>
        <p:sp>
          <p:nvSpPr>
            <p:cNvPr id="25" name="Triangle isocèle 24"/>
            <p:cNvSpPr/>
            <p:nvPr/>
          </p:nvSpPr>
          <p:spPr>
            <a:xfrm rot="5400000">
              <a:off x="145045" y="4404090"/>
              <a:ext cx="798856"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latin typeface="Arial"/>
                <a:cs typeface="Arial"/>
              </a:endParaRPr>
            </a:p>
          </p:txBody>
        </p:sp>
      </p:grpSp>
      <p:grpSp>
        <p:nvGrpSpPr>
          <p:cNvPr id="26" name="Groupe 9"/>
          <p:cNvGrpSpPr/>
          <p:nvPr/>
        </p:nvGrpSpPr>
        <p:grpSpPr>
          <a:xfrm>
            <a:off x="179512" y="3429000"/>
            <a:ext cx="8818793" cy="1080120"/>
            <a:chOff x="346451" y="4202684"/>
            <a:chExt cx="8926475" cy="2357723"/>
          </a:xfrm>
        </p:grpSpPr>
        <p:sp>
          <p:nvSpPr>
            <p:cNvPr id="27" name="Rectangle à coins arrondis 26"/>
            <p:cNvSpPr/>
            <p:nvPr/>
          </p:nvSpPr>
          <p:spPr>
            <a:xfrm>
              <a:off x="452454" y="4222106"/>
              <a:ext cx="8820472" cy="2338301"/>
            </a:xfrm>
            <a:prstGeom prst="roundRect">
              <a:avLst/>
            </a:prstGeom>
            <a:solidFill>
              <a:srgbClr val="CC3399">
                <a:alpha val="4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prstClr val="black"/>
                  </a:solidFill>
                  <a:latin typeface="Arial"/>
                  <a:cs typeface="Arial"/>
                </a:rPr>
                <a:t>    Professionnels non </a:t>
              </a:r>
              <a:r>
                <a:rPr lang="fr-FR" sz="2400" dirty="0" smtClean="0">
                  <a:solidFill>
                    <a:prstClr val="black"/>
                  </a:solidFill>
                  <a:latin typeface="Arial"/>
                  <a:cs typeface="Arial"/>
                </a:rPr>
                <a:t>spécifiquement formés </a:t>
              </a:r>
              <a:r>
                <a:rPr lang="fr-FR" sz="2400" dirty="0">
                  <a:solidFill>
                    <a:prstClr val="black"/>
                  </a:solidFill>
                  <a:latin typeface="Arial"/>
                  <a:cs typeface="Arial"/>
                </a:rPr>
                <a:t>à l’APA peuvent </a:t>
              </a:r>
              <a:r>
                <a:rPr lang="fr-FR" sz="2400" dirty="0">
                  <a:solidFill>
                    <a:schemeClr val="tx1"/>
                  </a:solidFill>
                  <a:latin typeface="Arial"/>
                  <a:cs typeface="Arial"/>
                </a:rPr>
                <a:t>revendiquer faire </a:t>
              </a:r>
              <a:r>
                <a:rPr lang="fr-FR" sz="2400" dirty="0">
                  <a:solidFill>
                    <a:prstClr val="black"/>
                  </a:solidFill>
                  <a:latin typeface="Arial"/>
                  <a:cs typeface="Arial"/>
                </a:rPr>
                <a:t>de </a:t>
              </a:r>
              <a:r>
                <a:rPr lang="fr-FR" sz="2400" dirty="0" smtClean="0">
                  <a:solidFill>
                    <a:prstClr val="black"/>
                  </a:solidFill>
                  <a:latin typeface="Arial"/>
                  <a:cs typeface="Arial"/>
                </a:rPr>
                <a:t>l’APA</a:t>
              </a:r>
              <a:endParaRPr lang="fr-FR" sz="2400" dirty="0">
                <a:solidFill>
                  <a:prstClr val="black"/>
                </a:solidFill>
                <a:latin typeface="Arial"/>
                <a:cs typeface="Arial"/>
              </a:endParaRPr>
            </a:p>
          </p:txBody>
        </p:sp>
        <p:sp>
          <p:nvSpPr>
            <p:cNvPr id="28" name="Triangle isocèle 27"/>
            <p:cNvSpPr/>
            <p:nvPr/>
          </p:nvSpPr>
          <p:spPr>
            <a:xfrm rot="5400000">
              <a:off x="145045" y="4404090"/>
              <a:ext cx="798856" cy="3960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prstClr val="white"/>
                </a:solidFill>
                <a:latin typeface="Arial"/>
                <a:cs typeface="Arial"/>
              </a:endParaRPr>
            </a:p>
          </p:txBody>
        </p:sp>
      </p:grpSp>
      <p:sp>
        <p:nvSpPr>
          <p:cNvPr id="5" name="Rectangle 4"/>
          <p:cNvSpPr/>
          <p:nvPr/>
        </p:nvSpPr>
        <p:spPr>
          <a:xfrm rot="21202439">
            <a:off x="1031120" y="2319157"/>
            <a:ext cx="7056784" cy="14401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dirty="0"/>
              <a:t>FRAGILISATION GRAVE DE LA NOTION DE COMPETENCE EN APA</a:t>
            </a:r>
          </a:p>
        </p:txBody>
      </p:sp>
      <p:sp>
        <p:nvSpPr>
          <p:cNvPr id="29" name="Rectangle 28"/>
          <p:cNvSpPr/>
          <p:nvPr/>
        </p:nvSpPr>
        <p:spPr>
          <a:xfrm rot="21242556">
            <a:off x="1287535" y="4731263"/>
            <a:ext cx="7056784" cy="17285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dirty="0"/>
              <a:t>COMPLEMENTARITE REEDUCATION &amp; APA </a:t>
            </a:r>
            <a:r>
              <a:rPr lang="fr-FR" sz="2800" dirty="0" smtClean="0"/>
              <a:t>DISPARAÎT AU PROFIT D’UNE </a:t>
            </a:r>
            <a:r>
              <a:rPr lang="fr-FR" sz="2800" dirty="0"/>
              <a:t>CONCURRENCE</a:t>
            </a:r>
          </a:p>
          <a:p>
            <a:pPr algn="ctr"/>
            <a:r>
              <a:rPr lang="fr-FR" sz="2800" dirty="0"/>
              <a:t>RISQUE +++ D’EXCLUSIVITE DE L’APA AUX PROFESSIONNELS DE SANTE </a:t>
            </a:r>
          </a:p>
        </p:txBody>
      </p:sp>
    </p:spTree>
    <p:extLst>
      <p:ext uri="{BB962C8B-B14F-4D97-AF65-F5344CB8AC3E}">
        <p14:creationId xmlns:p14="http://schemas.microsoft.com/office/powerpoint/2010/main" val="279235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7776864" cy="1080120"/>
          </a:xfrm>
        </p:spPr>
        <p:txBody>
          <a:bodyPr/>
          <a:lstStyle/>
          <a:p>
            <a:pPr algn="l"/>
            <a:r>
              <a:rPr lang="fr-FR" dirty="0" smtClean="0"/>
              <a:t>Objectif</a:t>
            </a:r>
            <a:endParaRPr lang="fr-FR" dirty="0"/>
          </a:p>
        </p:txBody>
      </p:sp>
      <p:sp>
        <p:nvSpPr>
          <p:cNvPr id="3" name="Sous-titre 2"/>
          <p:cNvSpPr>
            <a:spLocks noGrp="1"/>
          </p:cNvSpPr>
          <p:nvPr>
            <p:ph type="subTitle" idx="1"/>
          </p:nvPr>
        </p:nvSpPr>
        <p:spPr>
          <a:xfrm>
            <a:off x="539552" y="1412776"/>
            <a:ext cx="8136904" cy="5112568"/>
          </a:xfrm>
        </p:spPr>
        <p:txBody>
          <a:bodyPr>
            <a:normAutofit fontScale="77500" lnSpcReduction="20000"/>
          </a:bodyPr>
          <a:lstStyle/>
          <a:p>
            <a:pPr algn="l"/>
            <a:r>
              <a:rPr lang="fr-FR" dirty="0" smtClean="0">
                <a:solidFill>
                  <a:srgbClr val="000000"/>
                </a:solidFill>
              </a:rPr>
              <a:t>Comprendre les étapes principales réalisées en 2016-2017, en termes :</a:t>
            </a:r>
          </a:p>
          <a:p>
            <a:pPr algn="l"/>
            <a:r>
              <a:rPr lang="fr-FR" dirty="0">
                <a:solidFill>
                  <a:srgbClr val="000000"/>
                </a:solidFill>
              </a:rPr>
              <a:t>	</a:t>
            </a:r>
            <a:r>
              <a:rPr lang="fr-FR" dirty="0" smtClean="0">
                <a:solidFill>
                  <a:srgbClr val="000000"/>
                </a:solidFill>
              </a:rPr>
              <a:t>- d’évènements</a:t>
            </a:r>
          </a:p>
          <a:p>
            <a:pPr algn="l"/>
            <a:r>
              <a:rPr lang="fr-FR" dirty="0">
                <a:solidFill>
                  <a:srgbClr val="000000"/>
                </a:solidFill>
              </a:rPr>
              <a:t>	</a:t>
            </a:r>
            <a:r>
              <a:rPr lang="fr-FR" dirty="0" smtClean="0">
                <a:solidFill>
                  <a:srgbClr val="000000"/>
                </a:solidFill>
              </a:rPr>
              <a:t>- de calendrier</a:t>
            </a:r>
          </a:p>
          <a:p>
            <a:pPr algn="l"/>
            <a:r>
              <a:rPr lang="fr-FR" dirty="0">
                <a:solidFill>
                  <a:srgbClr val="000000"/>
                </a:solidFill>
              </a:rPr>
              <a:t>	</a:t>
            </a:r>
            <a:r>
              <a:rPr lang="fr-FR" dirty="0" smtClean="0">
                <a:solidFill>
                  <a:srgbClr val="000000"/>
                </a:solidFill>
              </a:rPr>
              <a:t>- de l’actualité en cours</a:t>
            </a:r>
          </a:p>
          <a:p>
            <a:pPr algn="l"/>
            <a:endParaRPr lang="fr-FR" dirty="0" smtClean="0">
              <a:solidFill>
                <a:srgbClr val="000000"/>
              </a:solidFill>
            </a:endParaRPr>
          </a:p>
          <a:p>
            <a:pPr algn="l"/>
            <a:r>
              <a:rPr lang="fr-FR" dirty="0" smtClean="0">
                <a:solidFill>
                  <a:srgbClr val="000000"/>
                </a:solidFill>
              </a:rPr>
              <a:t>Pourquoi?</a:t>
            </a:r>
          </a:p>
          <a:p>
            <a:pPr algn="l"/>
            <a:r>
              <a:rPr lang="fr-FR" dirty="0" smtClean="0">
                <a:solidFill>
                  <a:srgbClr val="000000"/>
                </a:solidFill>
              </a:rPr>
              <a:t>	- réponse à de multiples questions posées par les étudiants, mais sur une période de l’année où ils étaient peu regroupés géographiquement</a:t>
            </a:r>
          </a:p>
          <a:p>
            <a:pPr algn="l"/>
            <a:r>
              <a:rPr lang="fr-FR" dirty="0">
                <a:solidFill>
                  <a:srgbClr val="000000"/>
                </a:solidFill>
              </a:rPr>
              <a:t>	</a:t>
            </a:r>
            <a:r>
              <a:rPr lang="fr-FR" dirty="0" smtClean="0">
                <a:solidFill>
                  <a:srgbClr val="000000"/>
                </a:solidFill>
              </a:rPr>
              <a:t>- engagement pris par le Conseil d’Administration de l’AFAPA qui estime avoir un devoir d’information auprès des principaux intéressés que sont les étudiants, en leur qualité de futurs professionnels de l’APA </a:t>
            </a:r>
            <a:endParaRPr lang="fr-FR" dirty="0">
              <a:solidFill>
                <a:srgbClr val="000000"/>
              </a:solidFill>
            </a:endParaRPr>
          </a:p>
        </p:txBody>
      </p:sp>
    </p:spTree>
    <p:extLst>
      <p:ext uri="{BB962C8B-B14F-4D97-AF65-F5344CB8AC3E}">
        <p14:creationId xmlns:p14="http://schemas.microsoft.com/office/powerpoint/2010/main" val="231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17851" y="1988840"/>
            <a:ext cx="8818645" cy="2688299"/>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Arial" panose="020B0604020202020204" pitchFamily="34" charset="0"/>
                <a:cs typeface="Arial" panose="020B0604020202020204" pitchFamily="34" charset="0"/>
              </a:rPr>
              <a:t>III. </a:t>
            </a:r>
            <a:r>
              <a:rPr lang="fr-FR" sz="3600" dirty="0">
                <a:latin typeface="Arial" panose="020B0604020202020204" pitchFamily="34" charset="0"/>
                <a:cs typeface="Arial" panose="020B0604020202020204" pitchFamily="34" charset="0"/>
              </a:rPr>
              <a:t>Explication des points négatifs les plus importants en appui </a:t>
            </a:r>
            <a:r>
              <a:rPr lang="fr-FR" sz="3600" dirty="0">
                <a:solidFill>
                  <a:schemeClr val="bg1"/>
                </a:solidFill>
                <a:latin typeface="Arial" panose="020B0604020202020204" pitchFamily="34" charset="0"/>
                <a:cs typeface="Arial" panose="020B0604020202020204" pitchFamily="34" charset="0"/>
              </a:rPr>
              <a:t>du</a:t>
            </a:r>
            <a:r>
              <a:rPr lang="fr-FR" sz="3600" dirty="0">
                <a:solidFill>
                  <a:srgbClr val="000000"/>
                </a:solidFill>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texte de loi</a:t>
            </a:r>
          </a:p>
        </p:txBody>
      </p:sp>
    </p:spTree>
    <p:extLst>
      <p:ext uri="{BB962C8B-B14F-4D97-AF65-F5344CB8AC3E}">
        <p14:creationId xmlns:p14="http://schemas.microsoft.com/office/powerpoint/2010/main" val="3437363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79512" y="164637"/>
            <a:ext cx="6768752" cy="714632"/>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chemeClr val="bg1"/>
                </a:solidFill>
              </a:rPr>
              <a:t>Confusion rééducation et APA-S !</a:t>
            </a: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149080"/>
            <a:ext cx="9144000" cy="157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04048" y="4869160"/>
            <a:ext cx="3600400" cy="43204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179512" y="1124744"/>
            <a:ext cx="8676456" cy="2736304"/>
          </a:xfrm>
          <a:prstGeom prst="rect">
            <a:avLst/>
          </a:prstGeom>
        </p:spPr>
      </p:pic>
      <p:sp>
        <p:nvSpPr>
          <p:cNvPr id="4" name="Forme libre 3"/>
          <p:cNvSpPr/>
          <p:nvPr/>
        </p:nvSpPr>
        <p:spPr>
          <a:xfrm>
            <a:off x="145143" y="2757714"/>
            <a:ext cx="8345714" cy="816429"/>
          </a:xfrm>
          <a:custGeom>
            <a:avLst/>
            <a:gdLst>
              <a:gd name="connsiteX0" fmla="*/ 5315857 w 8345714"/>
              <a:gd name="connsiteY0" fmla="*/ 18143 h 816429"/>
              <a:gd name="connsiteX1" fmla="*/ 5334000 w 8345714"/>
              <a:gd name="connsiteY1" fmla="*/ 254000 h 816429"/>
              <a:gd name="connsiteX2" fmla="*/ 0 w 8345714"/>
              <a:gd name="connsiteY2" fmla="*/ 290286 h 816429"/>
              <a:gd name="connsiteX3" fmla="*/ 0 w 8345714"/>
              <a:gd name="connsiteY3" fmla="*/ 816429 h 816429"/>
              <a:gd name="connsiteX4" fmla="*/ 5170714 w 8345714"/>
              <a:gd name="connsiteY4" fmla="*/ 816429 h 816429"/>
              <a:gd name="connsiteX5" fmla="*/ 5170714 w 8345714"/>
              <a:gd name="connsiteY5" fmla="*/ 544286 h 816429"/>
              <a:gd name="connsiteX6" fmla="*/ 8345714 w 8345714"/>
              <a:gd name="connsiteY6" fmla="*/ 544286 h 816429"/>
              <a:gd name="connsiteX7" fmla="*/ 8345714 w 8345714"/>
              <a:gd name="connsiteY7" fmla="*/ 0 h 816429"/>
              <a:gd name="connsiteX8" fmla="*/ 5315857 w 8345714"/>
              <a:gd name="connsiteY8" fmla="*/ 18143 h 81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5714" h="816429">
                <a:moveTo>
                  <a:pt x="5315857" y="18143"/>
                </a:moveTo>
                <a:lnTo>
                  <a:pt x="5334000" y="254000"/>
                </a:lnTo>
                <a:lnTo>
                  <a:pt x="0" y="290286"/>
                </a:lnTo>
                <a:lnTo>
                  <a:pt x="0" y="816429"/>
                </a:lnTo>
                <a:lnTo>
                  <a:pt x="5170714" y="816429"/>
                </a:lnTo>
                <a:lnTo>
                  <a:pt x="5170714" y="544286"/>
                </a:lnTo>
                <a:lnTo>
                  <a:pt x="8345714" y="544286"/>
                </a:lnTo>
                <a:lnTo>
                  <a:pt x="8345714" y="0"/>
                </a:lnTo>
                <a:lnTo>
                  <a:pt x="5315857" y="18143"/>
                </a:ln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2051720" y="4509120"/>
            <a:ext cx="2592288" cy="43204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712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1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7249"/>
            <a:ext cx="8424936" cy="1470025"/>
          </a:xfrm>
        </p:spPr>
        <p:txBody>
          <a:bodyPr>
            <a:noAutofit/>
          </a:bodyPr>
          <a:lstStyle/>
          <a:p>
            <a:r>
              <a:rPr lang="fr-FR" sz="2400" dirty="0"/>
              <a:t>L</a:t>
            </a:r>
            <a:r>
              <a:rPr lang="fr-FR" sz="2400" dirty="0" smtClean="0"/>
              <a:t>es </a:t>
            </a:r>
            <a:r>
              <a:rPr lang="fr-FR" sz="2400" dirty="0"/>
              <a:t>limitations sévères sont définies dans le décret (</a:t>
            </a:r>
            <a:r>
              <a:rPr lang="fr-FR" sz="2400" dirty="0">
                <a:solidFill>
                  <a:srgbClr val="0000FF"/>
                </a:solidFill>
              </a:rPr>
              <a:t>annexe 11-7-2</a:t>
            </a:r>
            <a:r>
              <a:rPr lang="fr-FR" sz="2400" dirty="0"/>
              <a:t>) dont certaines sont irréductibles dans certaines ALD (paraplégie, démence Alzheimer…)</a:t>
            </a:r>
          </a:p>
        </p:txBody>
      </p:sp>
      <p:sp>
        <p:nvSpPr>
          <p:cNvPr id="4" name="Rectangle 3"/>
          <p:cNvSpPr/>
          <p:nvPr/>
        </p:nvSpPr>
        <p:spPr>
          <a:xfrm>
            <a:off x="179512" y="1484784"/>
            <a:ext cx="8892480" cy="5078314"/>
          </a:xfrm>
          <a:prstGeom prst="rect">
            <a:avLst/>
          </a:prstGeom>
        </p:spPr>
        <p:txBody>
          <a:bodyPr wrap="square">
            <a:spAutoFit/>
          </a:bodyPr>
          <a:lstStyle/>
          <a:p>
            <a:r>
              <a:rPr lang="fr-FR" sz="1600" dirty="0"/>
              <a:t>1. Fonctions locomotrices</a:t>
            </a:r>
          </a:p>
          <a:p>
            <a:r>
              <a:rPr lang="fr-FR" sz="1600" dirty="0"/>
              <a:t>- Fonction neuromusculaire : Altération de la motricité et du tonus affectant la gestuelle et l'activité au</a:t>
            </a:r>
          </a:p>
          <a:p>
            <a:r>
              <a:rPr lang="fr-FR" sz="1600" dirty="0"/>
              <a:t>quotidien</a:t>
            </a:r>
          </a:p>
          <a:p>
            <a:r>
              <a:rPr lang="fr-FR" sz="1600" dirty="0"/>
              <a:t>- Fonction </a:t>
            </a:r>
            <a:r>
              <a:rPr lang="fr-FR" sz="1600" dirty="0" err="1"/>
              <a:t>ostéoarticulaire</a:t>
            </a:r>
            <a:r>
              <a:rPr lang="fr-FR" sz="1600" dirty="0"/>
              <a:t> : Altération d'amplitude sur plusieurs articulations, affectant la gestuelle et</a:t>
            </a:r>
          </a:p>
          <a:p>
            <a:r>
              <a:rPr lang="fr-FR" sz="1600" dirty="0"/>
              <a:t>l'activité au quotidien</a:t>
            </a:r>
          </a:p>
          <a:p>
            <a:r>
              <a:rPr lang="fr-FR" sz="1600" dirty="0"/>
              <a:t>- Endurance à l'effort : Fatigue invalidante dès le moindre mouvement</a:t>
            </a:r>
          </a:p>
          <a:p>
            <a:r>
              <a:rPr lang="fr-FR" sz="1600" dirty="0"/>
              <a:t>- Force : Ne peut vaincre la résistance pour plusieurs groupes musculaires</a:t>
            </a:r>
          </a:p>
          <a:p>
            <a:r>
              <a:rPr lang="fr-FR" sz="1600" dirty="0"/>
              <a:t>- Marche : Distance parcourue inférieure à 150 m</a:t>
            </a:r>
          </a:p>
          <a:p>
            <a:r>
              <a:rPr lang="fr-FR" sz="1600" dirty="0"/>
              <a:t>2. Fonctions cérébrales</a:t>
            </a:r>
          </a:p>
          <a:p>
            <a:pPr marL="285750" indent="-285750">
              <a:buFontTx/>
              <a:buChar char="-"/>
            </a:pPr>
            <a:r>
              <a:rPr lang="fr-FR" sz="1600" dirty="0"/>
              <a:t>Fonctions cognitives : Mauvaise stratégie pour un mauvais résultat, échec</a:t>
            </a:r>
          </a:p>
          <a:p>
            <a:r>
              <a:rPr lang="fr-FR" sz="1600" dirty="0"/>
              <a:t>- Fonctions langagières : Empêche toute compréhension ou expression</a:t>
            </a:r>
          </a:p>
          <a:p>
            <a:r>
              <a:rPr lang="fr-FR" sz="1600" dirty="0"/>
              <a:t>- Anxiété /Dépression : Présente des manifestations sévères d'anxiété et/ou de dépression</a:t>
            </a:r>
          </a:p>
          <a:p>
            <a:r>
              <a:rPr lang="fr-FR" sz="1600" dirty="0"/>
              <a:t>3- Fonctions sensorielles et douleur</a:t>
            </a:r>
          </a:p>
          <a:p>
            <a:r>
              <a:rPr lang="fr-FR" sz="1600" dirty="0"/>
              <a:t>- Capacité visuelle : Vision ne permettant pas la lecture ni l'écriture. Circulation seul impossible dans un</a:t>
            </a:r>
          </a:p>
          <a:p>
            <a:r>
              <a:rPr lang="fr-FR" sz="1600" dirty="0"/>
              <a:t>environnement non familier</a:t>
            </a:r>
          </a:p>
          <a:p>
            <a:r>
              <a:rPr lang="fr-FR" sz="1600" dirty="0"/>
              <a:t>- Capacité sensitive : Stimulations sensitives non perçues, non localisées</a:t>
            </a:r>
          </a:p>
          <a:p>
            <a:r>
              <a:rPr lang="fr-FR" sz="1600" dirty="0"/>
              <a:t>- Capacité auditive : Surdité profonde</a:t>
            </a:r>
          </a:p>
          <a:p>
            <a:r>
              <a:rPr lang="fr-FR" sz="1600" dirty="0"/>
              <a:t>- Capacités proprioceptives : Déséquilibres sans rééquilibrage. Chutes fréquentes lors des activités au</a:t>
            </a:r>
          </a:p>
          <a:p>
            <a:r>
              <a:rPr lang="fr-FR" sz="1600" dirty="0"/>
              <a:t>quotidien</a:t>
            </a:r>
          </a:p>
          <a:p>
            <a:r>
              <a:rPr lang="fr-FR" sz="1600" dirty="0"/>
              <a:t>- Douleur : Douleur constante avec ou sans activité</a:t>
            </a:r>
          </a:p>
        </p:txBody>
      </p:sp>
      <p:sp>
        <p:nvSpPr>
          <p:cNvPr id="6" name="Ellipse 5"/>
          <p:cNvSpPr/>
          <p:nvPr/>
        </p:nvSpPr>
        <p:spPr>
          <a:xfrm>
            <a:off x="2915816" y="764704"/>
            <a:ext cx="4968552" cy="6480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1" name="Grouper 10"/>
          <p:cNvGrpSpPr/>
          <p:nvPr/>
        </p:nvGrpSpPr>
        <p:grpSpPr>
          <a:xfrm>
            <a:off x="179512" y="3140968"/>
            <a:ext cx="7920880" cy="1440160"/>
            <a:chOff x="179512" y="3140968"/>
            <a:chExt cx="7920880" cy="1440160"/>
          </a:xfrm>
        </p:grpSpPr>
        <p:sp>
          <p:nvSpPr>
            <p:cNvPr id="8" name="Ellipse 7"/>
            <p:cNvSpPr/>
            <p:nvPr/>
          </p:nvSpPr>
          <p:spPr>
            <a:xfrm>
              <a:off x="179512" y="3140968"/>
              <a:ext cx="4320480" cy="4320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251520" y="3645024"/>
              <a:ext cx="6624736"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179512" y="4149080"/>
              <a:ext cx="7920880" cy="4320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46316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79512" y="164637"/>
            <a:ext cx="6768752" cy="714632"/>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chemeClr val="bg1"/>
                </a:solidFill>
              </a:rPr>
              <a:t>Confusion rééducation et APA-S !</a:t>
            </a:r>
          </a:p>
        </p:txBody>
      </p:sp>
      <p:sp>
        <p:nvSpPr>
          <p:cNvPr id="9" name="Rectangle 4"/>
          <p:cNvSpPr>
            <a:spLocks noChangeArrowheads="1"/>
          </p:cNvSpPr>
          <p:nvPr/>
        </p:nvSpPr>
        <p:spPr bwMode="auto">
          <a:xfrm>
            <a:off x="0" y="980728"/>
            <a:ext cx="8803997" cy="53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6000"/>
              </a:lnSpc>
              <a:spcBef>
                <a:spcPts val="788"/>
              </a:spcBef>
              <a:buClr>
                <a:srgbClr val="CE9964"/>
              </a:buClr>
              <a:buSzPct val="90000"/>
              <a:buFont typeface="Monotype Sorts"/>
              <a:buChar char=""/>
              <a:defRPr sz="3200">
                <a:solidFill>
                  <a:srgbClr val="000000"/>
                </a:solidFill>
                <a:latin typeface="Times New Roman" pitchFamily="18" charset="0"/>
              </a:defRPr>
            </a:lvl1pPr>
            <a:lvl2pPr marL="742950" indent="-285750">
              <a:lnSpc>
                <a:spcPct val="86000"/>
              </a:lnSpc>
              <a:spcBef>
                <a:spcPts val="688"/>
              </a:spcBef>
              <a:buClr>
                <a:srgbClr val="CE9964"/>
              </a:buClr>
              <a:buSzPct val="100000"/>
              <a:buFont typeface="Times New Roman" pitchFamily="18" charset="0"/>
              <a:buChar char="–"/>
              <a:defRPr sz="2700">
                <a:solidFill>
                  <a:srgbClr val="000000"/>
                </a:solidFill>
                <a:latin typeface="Times New Roman" pitchFamily="18" charset="0"/>
              </a:defRPr>
            </a:lvl2pPr>
            <a:lvl3pPr marL="1143000" indent="-228600">
              <a:lnSpc>
                <a:spcPct val="86000"/>
              </a:lnSpc>
              <a:spcBef>
                <a:spcPts val="588"/>
              </a:spcBef>
              <a:buClr>
                <a:srgbClr val="CE9964"/>
              </a:buClr>
              <a:buSzPct val="100000"/>
              <a:buFont typeface="Times New Roman" pitchFamily="18" charset="0"/>
              <a:buChar char="•"/>
              <a:defRPr sz="2400">
                <a:solidFill>
                  <a:srgbClr val="000000"/>
                </a:solidFill>
                <a:latin typeface="Times New Roman" pitchFamily="18" charset="0"/>
              </a:defRPr>
            </a:lvl3pPr>
            <a:lvl4pPr marL="16002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4pPr>
            <a:lvl5pPr marL="20574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5pPr>
            <a:lvl6pPr marL="25146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6pPr>
            <a:lvl7pPr marL="29718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7pPr>
            <a:lvl8pPr marL="34290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8pPr>
            <a:lvl9pPr marL="38862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9pPr>
          </a:lstStyle>
          <a:p>
            <a:pPr marL="342900" indent="-342900" algn="just">
              <a:lnSpc>
                <a:spcPct val="130000"/>
              </a:lnSpc>
              <a:spcBef>
                <a:spcPct val="0"/>
              </a:spcBef>
              <a:spcAft>
                <a:spcPts val="1200"/>
              </a:spcAft>
              <a:buClrTx/>
              <a:buSzTx/>
              <a:buFont typeface="Wingdings" panose="05000000000000000000" pitchFamily="2" charset="2"/>
              <a:buChar char="ü"/>
            </a:pPr>
            <a:r>
              <a:rPr lang="fr-FR" altLang="fr-FR" sz="2200" dirty="0">
                <a:latin typeface="Arial" pitchFamily="34" charset="0"/>
                <a:ea typeface="MS PGothic" pitchFamily="34" charset="-128"/>
                <a:cs typeface="Arial" pitchFamily="34" charset="0"/>
              </a:rPr>
              <a:t>Confusions multiples rendant la lisibilité de la loi (et donc son application) aléatoire </a:t>
            </a:r>
          </a:p>
          <a:p>
            <a:pPr marL="342900" indent="-342900" algn="just">
              <a:lnSpc>
                <a:spcPct val="130000"/>
              </a:lnSpc>
              <a:spcBef>
                <a:spcPct val="0"/>
              </a:spcBef>
              <a:spcAft>
                <a:spcPts val="1200"/>
              </a:spcAft>
              <a:buClrTx/>
              <a:buSzTx/>
              <a:buFont typeface="Wingdings" panose="05000000000000000000" pitchFamily="2" charset="2"/>
              <a:buChar char="ü"/>
            </a:pPr>
            <a:r>
              <a:rPr lang="fr-FR" altLang="fr-FR" sz="2200" dirty="0">
                <a:latin typeface="Arial" pitchFamily="34" charset="0"/>
                <a:ea typeface="MS PGothic" pitchFamily="34" charset="-128"/>
                <a:cs typeface="Arial" pitchFamily="34" charset="0"/>
              </a:rPr>
              <a:t>La complémentarité des interventions (rééducation et APA) disparaît au profit d’une absence de logique complémentaire entre APA et </a:t>
            </a:r>
            <a:r>
              <a:rPr lang="fr-FR" altLang="fr-FR" sz="2200" dirty="0" smtClean="0">
                <a:latin typeface="Arial" pitchFamily="34" charset="0"/>
                <a:ea typeface="MS PGothic" pitchFamily="34" charset="-128"/>
                <a:cs typeface="Arial" pitchFamily="34" charset="0"/>
              </a:rPr>
              <a:t>Kiné</a:t>
            </a:r>
            <a:endParaRPr lang="fr-FR" altLang="fr-FR" sz="2200" dirty="0">
              <a:latin typeface="Arial" pitchFamily="34" charset="0"/>
              <a:ea typeface="MS PGothic" pitchFamily="34" charset="-128"/>
              <a:cs typeface="Arial" pitchFamily="34" charset="0"/>
            </a:endParaRPr>
          </a:p>
          <a:p>
            <a:pPr marL="342900" indent="-342900" algn="just">
              <a:lnSpc>
                <a:spcPct val="130000"/>
              </a:lnSpc>
              <a:spcBef>
                <a:spcPct val="0"/>
              </a:spcBef>
              <a:spcAft>
                <a:spcPts val="1200"/>
              </a:spcAft>
              <a:buClrTx/>
              <a:buSzTx/>
              <a:buFont typeface="Wingdings" panose="05000000000000000000" pitchFamily="2" charset="2"/>
              <a:buChar char="ü"/>
            </a:pPr>
            <a:r>
              <a:rPr lang="fr-FR" altLang="fr-FR" sz="2200" dirty="0">
                <a:latin typeface="Arial" pitchFamily="34" charset="0"/>
                <a:ea typeface="MS PGothic" pitchFamily="34" charset="-128"/>
                <a:cs typeface="Arial" pitchFamily="34" charset="0"/>
              </a:rPr>
              <a:t>Reconnaissance légale </a:t>
            </a:r>
            <a:r>
              <a:rPr lang="fr-FR" altLang="fr-FR" sz="2200" dirty="0" smtClean="0">
                <a:latin typeface="Arial" pitchFamily="34" charset="0"/>
                <a:ea typeface="MS PGothic" pitchFamily="34" charset="-128"/>
                <a:cs typeface="Arial" pitchFamily="34" charset="0"/>
              </a:rPr>
              <a:t>de </a:t>
            </a:r>
            <a:r>
              <a:rPr lang="fr-FR" altLang="fr-FR" sz="2200" dirty="0">
                <a:latin typeface="Arial" pitchFamily="34" charset="0"/>
                <a:ea typeface="MS PGothic" pitchFamily="34" charset="-128"/>
                <a:cs typeface="Arial" pitchFamily="34" charset="0"/>
              </a:rPr>
              <a:t>compétences importantes en APA chez des personnes n’y étant pas formées (ou à la marge)</a:t>
            </a:r>
          </a:p>
          <a:p>
            <a:pPr marL="342900" indent="-342900" algn="just">
              <a:lnSpc>
                <a:spcPct val="130000"/>
              </a:lnSpc>
              <a:spcBef>
                <a:spcPct val="0"/>
              </a:spcBef>
              <a:spcAft>
                <a:spcPts val="1200"/>
              </a:spcAft>
              <a:buClrTx/>
              <a:buSzTx/>
              <a:buFont typeface="Wingdings" panose="05000000000000000000" pitchFamily="2" charset="2"/>
              <a:buChar char="ü"/>
            </a:pPr>
            <a:r>
              <a:rPr lang="fr-FR" altLang="fr-FR" sz="2200" dirty="0" smtClean="0">
                <a:latin typeface="Arial" pitchFamily="34" charset="0"/>
                <a:ea typeface="MS PGothic" pitchFamily="34" charset="-128"/>
                <a:cs typeface="Arial" pitchFamily="34" charset="0"/>
              </a:rPr>
              <a:t>Organisation </a:t>
            </a:r>
            <a:r>
              <a:rPr lang="fr-FR" altLang="fr-FR" sz="2200" dirty="0">
                <a:latin typeface="Arial" pitchFamily="34" charset="0"/>
                <a:ea typeface="MS PGothic" pitchFamily="34" charset="-128"/>
                <a:cs typeface="Arial" pitchFamily="34" charset="0"/>
              </a:rPr>
              <a:t>d’une appropriation exclusive de l’APA aux professions </a:t>
            </a:r>
            <a:r>
              <a:rPr lang="fr-FR" altLang="fr-FR" sz="2200" dirty="0" smtClean="0">
                <a:latin typeface="Arial" pitchFamily="34" charset="0"/>
                <a:ea typeface="MS PGothic" pitchFamily="34" charset="-128"/>
                <a:cs typeface="Arial" pitchFamily="34" charset="0"/>
              </a:rPr>
              <a:t>paramédicales</a:t>
            </a:r>
            <a:r>
              <a:rPr lang="fr-FR" altLang="fr-FR" sz="2200" dirty="0">
                <a:latin typeface="Arial" pitchFamily="34" charset="0"/>
                <a:ea typeface="MS PGothic" pitchFamily="34" charset="-128"/>
                <a:cs typeface="Arial" pitchFamily="34" charset="0"/>
              </a:rPr>
              <a:t>: le décret fait mine d’organiser une complémentarité qui est en fait insidieusement rendue </a:t>
            </a:r>
            <a:r>
              <a:rPr lang="fr-FR" altLang="fr-FR" sz="2200" dirty="0" smtClean="0">
                <a:latin typeface="Arial" pitchFamily="34" charset="0"/>
                <a:ea typeface="MS PGothic" pitchFamily="34" charset="-128"/>
                <a:cs typeface="Arial" pitchFamily="34" charset="0"/>
              </a:rPr>
              <a:t>impossible </a:t>
            </a:r>
            <a:r>
              <a:rPr lang="fr-FR" altLang="fr-FR" sz="2200" dirty="0">
                <a:latin typeface="Arial" pitchFamily="34" charset="0"/>
                <a:ea typeface="MS PGothic" pitchFamily="34" charset="-128"/>
                <a:cs typeface="Arial" pitchFamily="34" charset="0"/>
              </a:rPr>
              <a:t>dans de nombreuses situations (paraplégie, cécité etc…</a:t>
            </a:r>
            <a:r>
              <a:rPr lang="fr-FR" altLang="fr-FR" sz="2200" dirty="0" smtClean="0">
                <a:latin typeface="Arial" pitchFamily="34" charset="0"/>
                <a:ea typeface="MS PGothic" pitchFamily="34" charset="-128"/>
                <a:cs typeface="Arial" pitchFamily="34" charset="0"/>
              </a:rPr>
              <a:t>). </a:t>
            </a:r>
            <a:endParaRPr lang="fr-FR" altLang="fr-FR" sz="22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1173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79512" y="164637"/>
            <a:ext cx="7200800" cy="1429264"/>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3200" dirty="0">
                <a:solidFill>
                  <a:schemeClr val="bg1"/>
                </a:solidFill>
              </a:rPr>
              <a:t>un </a:t>
            </a:r>
            <a:r>
              <a:rPr lang="fr-FR" sz="3200" dirty="0" smtClean="0">
                <a:solidFill>
                  <a:schemeClr val="bg1"/>
                </a:solidFill>
              </a:rPr>
              <a:t>« hold</a:t>
            </a:r>
            <a:r>
              <a:rPr lang="fr-FR" sz="3200" dirty="0">
                <a:solidFill>
                  <a:schemeClr val="bg1"/>
                </a:solidFill>
              </a:rPr>
              <a:t>-</a:t>
            </a:r>
            <a:r>
              <a:rPr lang="fr-FR" sz="3200" dirty="0" smtClean="0">
                <a:solidFill>
                  <a:schemeClr val="bg1"/>
                </a:solidFill>
              </a:rPr>
              <a:t>up » </a:t>
            </a:r>
            <a:r>
              <a:rPr lang="fr-FR" sz="3200" dirty="0">
                <a:solidFill>
                  <a:schemeClr val="bg1"/>
                </a:solidFill>
              </a:rPr>
              <a:t>de l’APA-S qui risque de limiter la participation des malades</a:t>
            </a:r>
          </a:p>
        </p:txBody>
      </p:sp>
      <p:sp>
        <p:nvSpPr>
          <p:cNvPr id="9" name="Rectangle 4"/>
          <p:cNvSpPr>
            <a:spLocks noChangeArrowheads="1"/>
          </p:cNvSpPr>
          <p:nvPr/>
        </p:nvSpPr>
        <p:spPr bwMode="auto">
          <a:xfrm>
            <a:off x="179512" y="1772816"/>
            <a:ext cx="8532813" cy="499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6000"/>
              </a:lnSpc>
              <a:spcBef>
                <a:spcPts val="788"/>
              </a:spcBef>
              <a:buClr>
                <a:srgbClr val="CE9964"/>
              </a:buClr>
              <a:buSzPct val="90000"/>
              <a:buFont typeface="Monotype Sorts"/>
              <a:buChar char=""/>
              <a:defRPr sz="3200">
                <a:solidFill>
                  <a:srgbClr val="000000"/>
                </a:solidFill>
                <a:latin typeface="Times New Roman" pitchFamily="18" charset="0"/>
              </a:defRPr>
            </a:lvl1pPr>
            <a:lvl2pPr marL="742950" indent="-285750">
              <a:lnSpc>
                <a:spcPct val="86000"/>
              </a:lnSpc>
              <a:spcBef>
                <a:spcPts val="688"/>
              </a:spcBef>
              <a:buClr>
                <a:srgbClr val="CE9964"/>
              </a:buClr>
              <a:buSzPct val="100000"/>
              <a:buFont typeface="Times New Roman" pitchFamily="18" charset="0"/>
              <a:buChar char="–"/>
              <a:defRPr sz="2700">
                <a:solidFill>
                  <a:srgbClr val="000000"/>
                </a:solidFill>
                <a:latin typeface="Times New Roman" pitchFamily="18" charset="0"/>
              </a:defRPr>
            </a:lvl2pPr>
            <a:lvl3pPr marL="1143000" indent="-228600">
              <a:lnSpc>
                <a:spcPct val="86000"/>
              </a:lnSpc>
              <a:spcBef>
                <a:spcPts val="588"/>
              </a:spcBef>
              <a:buClr>
                <a:srgbClr val="CE9964"/>
              </a:buClr>
              <a:buSzPct val="100000"/>
              <a:buFont typeface="Times New Roman" pitchFamily="18" charset="0"/>
              <a:buChar char="•"/>
              <a:defRPr sz="2400">
                <a:solidFill>
                  <a:srgbClr val="000000"/>
                </a:solidFill>
                <a:latin typeface="Times New Roman" pitchFamily="18" charset="0"/>
              </a:defRPr>
            </a:lvl3pPr>
            <a:lvl4pPr marL="16002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4pPr>
            <a:lvl5pPr marL="20574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5pPr>
            <a:lvl6pPr marL="25146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6pPr>
            <a:lvl7pPr marL="29718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7pPr>
            <a:lvl8pPr marL="34290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8pPr>
            <a:lvl9pPr marL="38862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9pPr>
          </a:lstStyle>
          <a:p>
            <a:pPr marL="342900" indent="-342900" algn="just" eaLnBrk="1" hangingPunct="1">
              <a:lnSpc>
                <a:spcPct val="130000"/>
              </a:lnSpc>
              <a:spcBef>
                <a:spcPct val="0"/>
              </a:spcBef>
              <a:buClrTx/>
              <a:buSzTx/>
              <a:buFont typeface="Wingdings" panose="05000000000000000000" pitchFamily="2" charset="2"/>
              <a:buChar char="ü"/>
            </a:pPr>
            <a:r>
              <a:rPr lang="fr-FR" altLang="fr-FR" sz="2400" dirty="0">
                <a:latin typeface="Arial" pitchFamily="34" charset="0"/>
                <a:ea typeface="MS PGothic" pitchFamily="34" charset="-128"/>
                <a:cs typeface="Arial" pitchFamily="34" charset="0"/>
              </a:rPr>
              <a:t>Les </a:t>
            </a:r>
            <a:r>
              <a:rPr lang="fr-FR" altLang="fr-FR" sz="2400" dirty="0" smtClean="0">
                <a:latin typeface="Arial" pitchFamily="34" charset="0"/>
                <a:ea typeface="MS PGothic" pitchFamily="34" charset="-128"/>
                <a:cs typeface="Arial" pitchFamily="34" charset="0"/>
              </a:rPr>
              <a:t>E-APA peuvent se voir interdire l’accès aux patients </a:t>
            </a:r>
            <a:r>
              <a:rPr lang="fr-FR" altLang="fr-FR" sz="2400" dirty="0">
                <a:latin typeface="Arial" pitchFamily="34" charset="0"/>
                <a:ea typeface="MS PGothic" pitchFamily="34" charset="-128"/>
                <a:cs typeface="Arial" pitchFamily="34" charset="0"/>
              </a:rPr>
              <a:t>ayant des limitations sévères:</a:t>
            </a:r>
          </a:p>
          <a:p>
            <a:pPr marL="1085850" lvl="1" indent="-342900" algn="just">
              <a:lnSpc>
                <a:spcPct val="130000"/>
              </a:lnSpc>
              <a:spcBef>
                <a:spcPct val="0"/>
              </a:spcBef>
              <a:buClrTx/>
              <a:buSzTx/>
              <a:buFont typeface="Wingdings" panose="05000000000000000000" pitchFamily="2" charset="2"/>
              <a:buChar char="ü"/>
            </a:pPr>
            <a:r>
              <a:rPr lang="fr-FR" altLang="fr-FR" sz="1800" dirty="0" smtClean="0">
                <a:latin typeface="Arial" pitchFamily="34" charset="0"/>
                <a:ea typeface="MS PGothic" pitchFamily="34" charset="-128"/>
                <a:cs typeface="Arial" pitchFamily="34" charset="0"/>
              </a:rPr>
              <a:t>Publics sur lesquels ils interviennent pourtant en SSR </a:t>
            </a:r>
            <a:r>
              <a:rPr lang="fr-FR" altLang="fr-FR" sz="1800" dirty="0">
                <a:latin typeface="Arial" pitchFamily="34" charset="0"/>
                <a:ea typeface="MS PGothic" pitchFamily="34" charset="-128"/>
                <a:cs typeface="Arial" pitchFamily="34" charset="0"/>
              </a:rPr>
              <a:t>ou EHAPD par exemple</a:t>
            </a:r>
          </a:p>
          <a:p>
            <a:pPr lvl="1" indent="0" algn="just">
              <a:lnSpc>
                <a:spcPct val="130000"/>
              </a:lnSpc>
              <a:spcBef>
                <a:spcPct val="0"/>
              </a:spcBef>
              <a:buClrTx/>
              <a:buSzTx/>
              <a:buNone/>
            </a:pPr>
            <a:r>
              <a:rPr lang="fr-FR" altLang="fr-FR" sz="1800" dirty="0" smtClean="0">
                <a:latin typeface="Arial" pitchFamily="34" charset="0"/>
                <a:ea typeface="MS PGothic" pitchFamily="34" charset="-128"/>
                <a:cs typeface="Arial" pitchFamily="34" charset="0"/>
              </a:rPr>
              <a:t> </a:t>
            </a:r>
          </a:p>
          <a:p>
            <a:pPr marL="1085850" lvl="1" indent="-342900" algn="just">
              <a:lnSpc>
                <a:spcPct val="130000"/>
              </a:lnSpc>
              <a:spcBef>
                <a:spcPct val="0"/>
              </a:spcBef>
              <a:buClrTx/>
              <a:buSzTx/>
              <a:buFont typeface="Wingdings" panose="05000000000000000000" pitchFamily="2" charset="2"/>
              <a:buChar char="ü"/>
            </a:pPr>
            <a:r>
              <a:rPr lang="fr-FR" altLang="fr-FR" sz="1800" dirty="0" smtClean="0">
                <a:latin typeface="Arial" pitchFamily="34" charset="0"/>
                <a:ea typeface="MS PGothic" pitchFamily="34" charset="-128"/>
                <a:cs typeface="Arial" pitchFamily="34" charset="0"/>
                <a:sym typeface="Wingdings" panose="05000000000000000000" pitchFamily="2" charset="2"/>
              </a:rPr>
              <a:t>Limitation </a:t>
            </a:r>
            <a:r>
              <a:rPr lang="fr-FR" altLang="fr-FR" sz="1800" dirty="0">
                <a:latin typeface="Arial" pitchFamily="34" charset="0"/>
                <a:ea typeface="MS PGothic" pitchFamily="34" charset="-128"/>
                <a:cs typeface="Arial" pitchFamily="34" charset="0"/>
                <a:sym typeface="Wingdings" panose="05000000000000000000" pitchFamily="2" charset="2"/>
              </a:rPr>
              <a:t>de l’accès à l’APA des patients sévèrement limités : contraire à l’esprit de la loi du 11 février 2005 sur l’égalité des droits et des chances</a:t>
            </a:r>
          </a:p>
          <a:p>
            <a:pPr marL="1085850" lvl="1" indent="-342900" algn="just">
              <a:lnSpc>
                <a:spcPct val="130000"/>
              </a:lnSpc>
              <a:spcBef>
                <a:spcPct val="0"/>
              </a:spcBef>
              <a:buClrTx/>
              <a:buSzTx/>
              <a:buFont typeface="Wingdings" panose="05000000000000000000" pitchFamily="2" charset="2"/>
              <a:buChar char="ü"/>
            </a:pPr>
            <a:endParaRPr lang="fr-FR" altLang="fr-FR" sz="1800" dirty="0">
              <a:latin typeface="Arial" pitchFamily="34" charset="0"/>
              <a:ea typeface="MS PGothic" pitchFamily="34" charset="-128"/>
              <a:cs typeface="Arial" pitchFamily="34" charset="0"/>
              <a:sym typeface="Wingdings" panose="05000000000000000000" pitchFamily="2" charset="2"/>
            </a:endParaRPr>
          </a:p>
          <a:p>
            <a:pPr marL="342900" indent="-342900" algn="just" eaLnBrk="1" hangingPunct="1">
              <a:lnSpc>
                <a:spcPct val="130000"/>
              </a:lnSpc>
              <a:spcBef>
                <a:spcPct val="0"/>
              </a:spcBef>
              <a:buClrTx/>
              <a:buSzTx/>
              <a:buFont typeface="Wingdings" panose="05000000000000000000" pitchFamily="2" charset="2"/>
              <a:buChar char="ü"/>
            </a:pPr>
            <a:r>
              <a:rPr lang="fr-FR" altLang="fr-FR" sz="2400" dirty="0">
                <a:latin typeface="Arial" pitchFamily="34" charset="0"/>
                <a:ea typeface="MS PGothic" pitchFamily="34" charset="-128"/>
                <a:cs typeface="Arial" pitchFamily="34" charset="0"/>
                <a:sym typeface="Wingdings" panose="05000000000000000000" pitchFamily="2" charset="2"/>
              </a:rPr>
              <a:t>Absence de renvoi du décret aux compétences acceptées par l’ensemble des acteurs du « groupe de travail Bigard » </a:t>
            </a:r>
            <a:r>
              <a:rPr lang="fr-FR" altLang="fr-FR" sz="2000" dirty="0">
                <a:latin typeface="Arial" pitchFamily="34" charset="0"/>
                <a:ea typeface="MS PGothic" pitchFamily="34" charset="-128"/>
                <a:cs typeface="Arial" pitchFamily="34" charset="0"/>
                <a:sym typeface="Wingdings" panose="05000000000000000000" pitchFamily="2" charset="2"/>
              </a:rPr>
              <a:t>(voir diapo suivante)</a:t>
            </a:r>
            <a:endParaRPr lang="fr-FR" altLang="fr-FR" sz="20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9894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095037"/>
            <a:ext cx="9144000" cy="646331"/>
          </a:xfrm>
          <a:prstGeom prst="rect">
            <a:avLst/>
          </a:prstGeom>
        </p:spPr>
        <p:txBody>
          <a:bodyPr wrap="square">
            <a:spAutoFit/>
          </a:bodyPr>
          <a:lstStyle/>
          <a:p>
            <a:r>
              <a:rPr lang="en-US" sz="1200" dirty="0"/>
              <a:t>Rapport du </a:t>
            </a:r>
            <a:r>
              <a:rPr lang="en-US" sz="1200" dirty="0" err="1"/>
              <a:t>groupe</a:t>
            </a:r>
            <a:r>
              <a:rPr lang="en-US" sz="1200" dirty="0"/>
              <a:t> de travail </a:t>
            </a:r>
            <a:r>
              <a:rPr lang="en-US" sz="1200" dirty="0" smtClean="0"/>
              <a:t>de Xavier </a:t>
            </a:r>
            <a:r>
              <a:rPr lang="en-US" sz="1200" dirty="0" err="1"/>
              <a:t>Bigard</a:t>
            </a:r>
            <a:r>
              <a:rPr lang="en-US" sz="1200" dirty="0"/>
              <a:t> </a:t>
            </a:r>
            <a:r>
              <a:rPr lang="en-US" sz="1200" i="1" dirty="0"/>
              <a:t>"</a:t>
            </a:r>
            <a:r>
              <a:rPr lang="en-US" sz="1200" i="1" dirty="0" err="1"/>
              <a:t>Activité</a:t>
            </a:r>
            <a:r>
              <a:rPr lang="en-US" sz="1200" i="1" dirty="0"/>
              <a:t> physique et </a:t>
            </a:r>
            <a:r>
              <a:rPr lang="en-US" sz="1200" i="1" dirty="0" err="1"/>
              <a:t>prise</a:t>
            </a:r>
            <a:r>
              <a:rPr lang="en-US" sz="1200" i="1" dirty="0"/>
              <a:t> en charge des </a:t>
            </a:r>
            <a:r>
              <a:rPr lang="en-US" sz="1200" i="1" dirty="0" err="1"/>
              <a:t>personnes</a:t>
            </a:r>
            <a:r>
              <a:rPr lang="en-US" sz="1200" i="1" dirty="0"/>
              <a:t> </a:t>
            </a:r>
            <a:r>
              <a:rPr lang="en-US" sz="1200" i="1" dirty="0" err="1"/>
              <a:t>atteintes</a:t>
            </a:r>
            <a:r>
              <a:rPr lang="en-US" sz="1200" i="1" dirty="0"/>
              <a:t> de maladies </a:t>
            </a:r>
            <a:r>
              <a:rPr lang="en-US" sz="1200" i="1" dirty="0" err="1"/>
              <a:t>chroniques</a:t>
            </a:r>
            <a:r>
              <a:rPr lang="en-US" sz="1200" i="1" dirty="0"/>
              <a:t> : </a:t>
            </a:r>
            <a:r>
              <a:rPr lang="en-US" sz="1200" i="1" dirty="0" err="1"/>
              <a:t>quelles</a:t>
            </a:r>
            <a:r>
              <a:rPr lang="en-US" sz="1200" i="1" dirty="0"/>
              <a:t> </a:t>
            </a:r>
            <a:r>
              <a:rPr lang="en-US" sz="1200" i="1" dirty="0" err="1"/>
              <a:t>compétence</a:t>
            </a:r>
            <a:r>
              <a:rPr lang="en-US" sz="1200" i="1" dirty="0"/>
              <a:t> pour </a:t>
            </a:r>
            <a:r>
              <a:rPr lang="en-US" sz="1200" i="1" dirty="0" err="1"/>
              <a:t>quels</a:t>
            </a:r>
            <a:r>
              <a:rPr lang="en-US" sz="1200" i="1" dirty="0"/>
              <a:t> patients ? </a:t>
            </a:r>
            <a:r>
              <a:rPr lang="en-US" sz="1200" i="1" dirty="0" err="1"/>
              <a:t>Quelles</a:t>
            </a:r>
            <a:r>
              <a:rPr lang="en-US" sz="1200" i="1" dirty="0"/>
              <a:t> formations ?"</a:t>
            </a:r>
            <a:r>
              <a:rPr lang="en-US" sz="1200" dirty="0"/>
              <a:t>  </a:t>
            </a:r>
            <a:r>
              <a:rPr lang="en-US" sz="1200" dirty="0" err="1"/>
              <a:t>remis</a:t>
            </a:r>
            <a:r>
              <a:rPr lang="en-US" sz="1200" dirty="0"/>
              <a:t> au </a:t>
            </a:r>
            <a:r>
              <a:rPr lang="en-US" sz="1200" dirty="0" err="1"/>
              <a:t>Directeur</a:t>
            </a:r>
            <a:r>
              <a:rPr lang="en-US" sz="1200" dirty="0"/>
              <a:t> </a:t>
            </a:r>
            <a:r>
              <a:rPr lang="en-US" sz="1200" dirty="0" err="1"/>
              <a:t>général</a:t>
            </a:r>
            <a:r>
              <a:rPr lang="en-US" sz="1200" dirty="0"/>
              <a:t> de la santé le 20 </a:t>
            </a:r>
            <a:r>
              <a:rPr lang="en-US" sz="1200" dirty="0" err="1"/>
              <a:t>juin</a:t>
            </a:r>
            <a:r>
              <a:rPr lang="en-US" sz="1200" dirty="0"/>
              <a:t> 2016</a:t>
            </a:r>
            <a:endParaRPr lang="fr-FR" sz="1200" dirty="0"/>
          </a:p>
          <a:p>
            <a:r>
              <a:rPr lang="fr-FR" sz="1200" u="sng" dirty="0">
                <a:hlinkClick r:id="rId2"/>
              </a:rPr>
              <a:t>http://social-sante.gouv.fr/IMG/pdf/rapport_activite_physique_maladies_chroniques.pdf</a:t>
            </a:r>
            <a:r>
              <a:rPr lang="fr-FR" sz="1200" dirty="0"/>
              <a:t>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46" y="86465"/>
            <a:ext cx="8614342" cy="543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469979"/>
            <a:ext cx="756084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95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79512" y="96397"/>
            <a:ext cx="6768752" cy="1028347"/>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dirty="0">
                <a:solidFill>
                  <a:schemeClr val="bg1"/>
                </a:solidFill>
              </a:rPr>
              <a:t>Fragilisation de la notion de compétence :</a:t>
            </a:r>
          </a:p>
        </p:txBody>
      </p:sp>
      <p:sp>
        <p:nvSpPr>
          <p:cNvPr id="9" name="Rectangle 4"/>
          <p:cNvSpPr>
            <a:spLocks noChangeArrowheads="1"/>
          </p:cNvSpPr>
          <p:nvPr/>
        </p:nvSpPr>
        <p:spPr bwMode="auto">
          <a:xfrm>
            <a:off x="215652" y="1268760"/>
            <a:ext cx="8748837" cy="589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6000"/>
              </a:lnSpc>
              <a:spcBef>
                <a:spcPts val="788"/>
              </a:spcBef>
              <a:buClr>
                <a:srgbClr val="CE9964"/>
              </a:buClr>
              <a:buSzPct val="90000"/>
              <a:buFont typeface="Monotype Sorts"/>
              <a:buChar char=""/>
              <a:defRPr sz="3200">
                <a:solidFill>
                  <a:srgbClr val="000000"/>
                </a:solidFill>
                <a:latin typeface="Times New Roman" pitchFamily="18" charset="0"/>
              </a:defRPr>
            </a:lvl1pPr>
            <a:lvl2pPr marL="742950" indent="-285750">
              <a:lnSpc>
                <a:spcPct val="86000"/>
              </a:lnSpc>
              <a:spcBef>
                <a:spcPts val="688"/>
              </a:spcBef>
              <a:buClr>
                <a:srgbClr val="CE9964"/>
              </a:buClr>
              <a:buSzPct val="100000"/>
              <a:buFont typeface="Times New Roman" pitchFamily="18" charset="0"/>
              <a:buChar char="–"/>
              <a:defRPr sz="2700">
                <a:solidFill>
                  <a:srgbClr val="000000"/>
                </a:solidFill>
                <a:latin typeface="Times New Roman" pitchFamily="18" charset="0"/>
              </a:defRPr>
            </a:lvl2pPr>
            <a:lvl3pPr marL="1143000" indent="-228600">
              <a:lnSpc>
                <a:spcPct val="86000"/>
              </a:lnSpc>
              <a:spcBef>
                <a:spcPts val="588"/>
              </a:spcBef>
              <a:buClr>
                <a:srgbClr val="CE9964"/>
              </a:buClr>
              <a:buSzPct val="100000"/>
              <a:buFont typeface="Times New Roman" pitchFamily="18" charset="0"/>
              <a:buChar char="•"/>
              <a:defRPr sz="2400">
                <a:solidFill>
                  <a:srgbClr val="000000"/>
                </a:solidFill>
                <a:latin typeface="Times New Roman" pitchFamily="18" charset="0"/>
              </a:defRPr>
            </a:lvl3pPr>
            <a:lvl4pPr marL="16002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4pPr>
            <a:lvl5pPr marL="20574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5pPr>
            <a:lvl6pPr marL="25146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6pPr>
            <a:lvl7pPr marL="29718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7pPr>
            <a:lvl8pPr marL="34290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8pPr>
            <a:lvl9pPr marL="38862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9pPr>
          </a:lstStyle>
          <a:p>
            <a:pPr marL="342900" indent="-342900" algn="just">
              <a:lnSpc>
                <a:spcPct val="130000"/>
              </a:lnSpc>
              <a:spcBef>
                <a:spcPct val="0"/>
              </a:spcBef>
              <a:buClrTx/>
              <a:buSzTx/>
              <a:buFont typeface="Wingdings" panose="05000000000000000000" pitchFamily="2" charset="2"/>
              <a:buChar char="ü"/>
            </a:pPr>
            <a:r>
              <a:rPr lang="fr-FR" altLang="fr-FR" sz="2400" dirty="0">
                <a:latin typeface="Arial" pitchFamily="34" charset="0"/>
                <a:ea typeface="MS PGothic" pitchFamily="34" charset="-128"/>
                <a:cs typeface="Arial" pitchFamily="34" charset="0"/>
              </a:rPr>
              <a:t>D’autres intervenants (labellisés par Jeunesse &amp; Sports,  CNOSF) moyennant un </a:t>
            </a:r>
            <a:r>
              <a:rPr lang="fr-FR" altLang="fr-FR" sz="2400" u="sng" dirty="0">
                <a:latin typeface="Arial" pitchFamily="34" charset="0"/>
                <a:ea typeface="MS PGothic" pitchFamily="34" charset="-128"/>
                <a:cs typeface="Arial" pitchFamily="34" charset="0"/>
              </a:rPr>
              <a:t>léger</a:t>
            </a:r>
            <a:r>
              <a:rPr lang="fr-FR" altLang="fr-FR" sz="2400" dirty="0">
                <a:latin typeface="Arial" pitchFamily="34" charset="0"/>
                <a:ea typeface="MS PGothic" pitchFamily="34" charset="-128"/>
                <a:cs typeface="Arial" pitchFamily="34" charset="0"/>
              </a:rPr>
              <a:t> complément de formation peuvent intervenir contre rémunération</a:t>
            </a:r>
          </a:p>
          <a:p>
            <a:pPr marL="342900" indent="-342900" algn="just">
              <a:lnSpc>
                <a:spcPct val="130000"/>
              </a:lnSpc>
              <a:spcBef>
                <a:spcPct val="0"/>
              </a:spcBef>
              <a:buClrTx/>
              <a:buSzTx/>
              <a:buFont typeface="Wingdings" panose="05000000000000000000" pitchFamily="2" charset="2"/>
              <a:buChar char="ü"/>
            </a:pPr>
            <a:r>
              <a:rPr lang="fr-FR" altLang="fr-FR" sz="2400" dirty="0">
                <a:latin typeface="Arial" pitchFamily="34" charset="0"/>
                <a:ea typeface="MS PGothic" pitchFamily="34" charset="-128"/>
                <a:cs typeface="Arial" pitchFamily="34" charset="0"/>
              </a:rPr>
              <a:t>Lobbying de Jeunesse et Sport qui bafoue le rapport du Pr Bigard sur lequel devait s’appuyer le décret : </a:t>
            </a:r>
          </a:p>
          <a:p>
            <a:pPr marL="1085850" lvl="1" indent="-342900" algn="just">
              <a:lnSpc>
                <a:spcPct val="130000"/>
              </a:lnSpc>
              <a:spcBef>
                <a:spcPct val="0"/>
              </a:spcBef>
              <a:buClrTx/>
              <a:buSzTx/>
              <a:buFont typeface="Wingdings" panose="05000000000000000000" pitchFamily="2" charset="2"/>
              <a:buChar char="ü"/>
            </a:pPr>
            <a:r>
              <a:rPr lang="fr-FR" altLang="fr-FR" sz="1900" dirty="0">
                <a:latin typeface="Arial" pitchFamily="34" charset="0"/>
                <a:ea typeface="MS PGothic" pitchFamily="34" charset="-128"/>
                <a:cs typeface="Arial" pitchFamily="34" charset="0"/>
              </a:rPr>
              <a:t>les éducateurs sportifs deviennent concernés  pour  prendre en charge des patients avec limitation modérée quasiment sans condition </a:t>
            </a:r>
            <a:r>
              <a:rPr lang="fr-FR" altLang="fr-FR" sz="1900" dirty="0" smtClean="0">
                <a:latin typeface="Arial" pitchFamily="34" charset="0"/>
                <a:ea typeface="MS PGothic" pitchFamily="34" charset="-128"/>
                <a:cs typeface="Arial" pitchFamily="34" charset="0"/>
              </a:rPr>
              <a:t>contrairement à la </a:t>
            </a:r>
            <a:r>
              <a:rPr lang="fr-FR" altLang="fr-FR" sz="1900" dirty="0">
                <a:latin typeface="Arial" pitchFamily="34" charset="0"/>
                <a:ea typeface="MS PGothic" pitchFamily="34" charset="-128"/>
                <a:cs typeface="Arial" pitchFamily="34" charset="0"/>
              </a:rPr>
              <a:t>version initiale du rapport </a:t>
            </a:r>
            <a:r>
              <a:rPr lang="fr-FR" altLang="fr-FR" sz="1900" dirty="0" smtClean="0">
                <a:latin typeface="Arial" pitchFamily="34" charset="0"/>
                <a:ea typeface="MS PGothic" pitchFamily="34" charset="-128"/>
                <a:cs typeface="Arial" pitchFamily="34" charset="0"/>
              </a:rPr>
              <a:t>Bigard</a:t>
            </a:r>
            <a:r>
              <a:rPr lang="fr-FR" altLang="fr-FR" sz="1900" dirty="0">
                <a:latin typeface="Arial" pitchFamily="34" charset="0"/>
                <a:ea typeface="MS PGothic" pitchFamily="34" charset="-128"/>
                <a:cs typeface="Arial" pitchFamily="34" charset="0"/>
              </a:rPr>
              <a:t> </a:t>
            </a:r>
            <a:r>
              <a:rPr lang="fr-FR" altLang="fr-FR" sz="1900" dirty="0" smtClean="0">
                <a:latin typeface="Arial" pitchFamily="34" charset="0"/>
                <a:ea typeface="MS PGothic" pitchFamily="34" charset="-128"/>
                <a:cs typeface="Arial" pitchFamily="34" charset="0"/>
              </a:rPr>
              <a:t>(</a:t>
            </a:r>
            <a:r>
              <a:rPr lang="fr-FR" altLang="fr-FR" sz="1900" dirty="0">
                <a:latin typeface="Arial" pitchFamily="34" charset="0"/>
                <a:ea typeface="MS PGothic" pitchFamily="34" charset="-128"/>
                <a:cs typeface="Arial" pitchFamily="34" charset="0"/>
              </a:rPr>
              <a:t>cf. 2 diapos comparatives  ci-après)</a:t>
            </a:r>
          </a:p>
          <a:p>
            <a:pPr marL="1085850" lvl="1" indent="-342900" algn="just">
              <a:lnSpc>
                <a:spcPct val="130000"/>
              </a:lnSpc>
              <a:spcBef>
                <a:spcPct val="0"/>
              </a:spcBef>
              <a:buClrTx/>
              <a:buSzTx/>
              <a:buFont typeface="Wingdings" panose="05000000000000000000" pitchFamily="2" charset="2"/>
              <a:buChar char="ü"/>
            </a:pPr>
            <a:r>
              <a:rPr lang="fr-FR" altLang="fr-FR" sz="1900" dirty="0">
                <a:latin typeface="Arial" pitchFamily="34" charset="0"/>
                <a:ea typeface="MS PGothic" pitchFamily="34" charset="-128"/>
                <a:cs typeface="Arial" pitchFamily="34" charset="0"/>
              </a:rPr>
              <a:t>Les diplômés des fédérations et par un CQP (y compris bénévoles) deviennent concernés par les patients avec limitation modérée alors que dans la version initiale du rapport Bigard, ils n’étaient pas concernés (cf. 2 diapos comparatives  ci-après)</a:t>
            </a:r>
          </a:p>
          <a:p>
            <a:pPr marL="1085850" lvl="1" indent="-342900" algn="just">
              <a:lnSpc>
                <a:spcPct val="130000"/>
              </a:lnSpc>
              <a:spcBef>
                <a:spcPct val="0"/>
              </a:spcBef>
              <a:buClrTx/>
              <a:buSzTx/>
              <a:buFont typeface="Wingdings" panose="05000000000000000000" pitchFamily="2" charset="2"/>
              <a:buChar char="ü"/>
            </a:pPr>
            <a:endParaRPr lang="fr-FR" altLang="fr-FR" sz="19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6343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095037"/>
            <a:ext cx="9144000" cy="646331"/>
          </a:xfrm>
          <a:prstGeom prst="rect">
            <a:avLst/>
          </a:prstGeom>
        </p:spPr>
        <p:txBody>
          <a:bodyPr wrap="square">
            <a:spAutoFit/>
          </a:bodyPr>
          <a:lstStyle/>
          <a:p>
            <a:r>
              <a:rPr lang="en-US" sz="1200" dirty="0">
                <a:solidFill>
                  <a:srgbClr val="000000"/>
                </a:solidFill>
              </a:rPr>
              <a:t>Rapport du </a:t>
            </a:r>
            <a:r>
              <a:rPr lang="en-US" sz="1200" dirty="0" err="1">
                <a:solidFill>
                  <a:srgbClr val="000000"/>
                </a:solidFill>
              </a:rPr>
              <a:t>groupe</a:t>
            </a:r>
            <a:r>
              <a:rPr lang="en-US" sz="1200" dirty="0">
                <a:solidFill>
                  <a:srgbClr val="000000"/>
                </a:solidFill>
              </a:rPr>
              <a:t> de travail </a:t>
            </a:r>
            <a:r>
              <a:rPr lang="en-US" sz="1200" dirty="0" smtClean="0"/>
              <a:t>de Xavier </a:t>
            </a:r>
            <a:r>
              <a:rPr lang="en-US" sz="1200" dirty="0" err="1"/>
              <a:t>Bigard</a:t>
            </a:r>
            <a:r>
              <a:rPr lang="en-US" sz="1200" dirty="0"/>
              <a:t> </a:t>
            </a:r>
            <a:r>
              <a:rPr lang="en-US" sz="1200" i="1" dirty="0"/>
              <a:t>"</a:t>
            </a:r>
            <a:r>
              <a:rPr lang="en-US" sz="1200" i="1" dirty="0" err="1"/>
              <a:t>Activité</a:t>
            </a:r>
            <a:r>
              <a:rPr lang="en-US" sz="1200" i="1" dirty="0"/>
              <a:t> physique et </a:t>
            </a:r>
            <a:r>
              <a:rPr lang="en-US" sz="1200" i="1" dirty="0" err="1"/>
              <a:t>prise</a:t>
            </a:r>
            <a:r>
              <a:rPr lang="en-US" sz="1200" i="1" dirty="0"/>
              <a:t> en charge des </a:t>
            </a:r>
            <a:r>
              <a:rPr lang="en-US" sz="1200" i="1" dirty="0" err="1"/>
              <a:t>personnes</a:t>
            </a:r>
            <a:r>
              <a:rPr lang="en-US" sz="1200" i="1" dirty="0"/>
              <a:t> </a:t>
            </a:r>
            <a:r>
              <a:rPr lang="en-US" sz="1200" i="1" dirty="0" err="1"/>
              <a:t>atteintes</a:t>
            </a:r>
            <a:r>
              <a:rPr lang="en-US" sz="1200" i="1" dirty="0"/>
              <a:t> de maladies </a:t>
            </a:r>
            <a:r>
              <a:rPr lang="en-US" sz="1200" i="1" dirty="0" err="1"/>
              <a:t>chroniques</a:t>
            </a:r>
            <a:r>
              <a:rPr lang="en-US" sz="1200" i="1" dirty="0"/>
              <a:t> : </a:t>
            </a:r>
            <a:r>
              <a:rPr lang="en-US" sz="1200" i="1" dirty="0" err="1"/>
              <a:t>quelles</a:t>
            </a:r>
            <a:r>
              <a:rPr lang="en-US" sz="1200" i="1" dirty="0"/>
              <a:t> </a:t>
            </a:r>
            <a:r>
              <a:rPr lang="en-US" sz="1200" i="1" dirty="0" err="1"/>
              <a:t>compétence</a:t>
            </a:r>
            <a:r>
              <a:rPr lang="en-US" sz="1200" i="1" dirty="0"/>
              <a:t> pour </a:t>
            </a:r>
            <a:r>
              <a:rPr lang="en-US" sz="1200" i="1" dirty="0" err="1"/>
              <a:t>quels</a:t>
            </a:r>
            <a:r>
              <a:rPr lang="en-US" sz="1200" i="1" dirty="0"/>
              <a:t> patients ? </a:t>
            </a:r>
            <a:r>
              <a:rPr lang="en-US" sz="1200" i="1" dirty="0" err="1"/>
              <a:t>Quelles</a:t>
            </a:r>
            <a:r>
              <a:rPr lang="en-US" sz="1200" i="1" dirty="0"/>
              <a:t> formations ?"</a:t>
            </a:r>
            <a:r>
              <a:rPr lang="en-US" sz="1200" dirty="0"/>
              <a:t>  </a:t>
            </a:r>
            <a:r>
              <a:rPr lang="en-US" sz="1200" dirty="0" err="1"/>
              <a:t>remis</a:t>
            </a:r>
            <a:r>
              <a:rPr lang="en-US" sz="1200" dirty="0"/>
              <a:t> au </a:t>
            </a:r>
            <a:r>
              <a:rPr lang="en-US" sz="1200" dirty="0" err="1"/>
              <a:t>Directeur</a:t>
            </a:r>
            <a:r>
              <a:rPr lang="en-US" sz="1200" dirty="0"/>
              <a:t> </a:t>
            </a:r>
            <a:r>
              <a:rPr lang="en-US" sz="1200" dirty="0" err="1"/>
              <a:t>général</a:t>
            </a:r>
            <a:r>
              <a:rPr lang="en-US" sz="1200" dirty="0"/>
              <a:t> de la santé le 20 </a:t>
            </a:r>
            <a:r>
              <a:rPr lang="en-US" sz="1200" dirty="0" err="1"/>
              <a:t>juin</a:t>
            </a:r>
            <a:r>
              <a:rPr lang="en-US" sz="1200" dirty="0"/>
              <a:t> 2016</a:t>
            </a:r>
            <a:endParaRPr lang="fr-FR" sz="1200" dirty="0"/>
          </a:p>
          <a:p>
            <a:r>
              <a:rPr lang="fr-FR" sz="1200" u="sng" dirty="0">
                <a:hlinkClick r:id="rId2"/>
              </a:rPr>
              <a:t>http://social-sante.gouv.fr/IMG/pdf/rapport_activite_physique_maladies_chroniques.pdf</a:t>
            </a:r>
            <a:r>
              <a:rPr lang="fr-FR" sz="1200" dirty="0"/>
              <a:t>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46" y="86465"/>
            <a:ext cx="8614342" cy="543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469979"/>
            <a:ext cx="756084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7442" y="2884000"/>
            <a:ext cx="8524918" cy="133708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832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4624"/>
            <a:ext cx="8964489" cy="605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2576" y="6228020"/>
            <a:ext cx="9144000" cy="400110"/>
          </a:xfrm>
          <a:prstGeom prst="rect">
            <a:avLst/>
          </a:prstGeom>
        </p:spPr>
        <p:txBody>
          <a:bodyPr wrap="square">
            <a:spAutoFit/>
          </a:bodyPr>
          <a:lstStyle/>
          <a:p>
            <a:r>
              <a:rPr lang="fr-FR" sz="2000" dirty="0" smtClean="0">
                <a:solidFill>
                  <a:srgbClr val="FF0000"/>
                </a:solidFill>
              </a:rPr>
              <a:t>Version apparaissant dans l’instruction ministérielle complétant le décret.</a:t>
            </a:r>
            <a:endParaRPr lang="fr-FR" sz="2000" dirty="0">
              <a:solidFill>
                <a:srgbClr val="FF0000"/>
              </a:solidFill>
            </a:endParaRPr>
          </a:p>
        </p:txBody>
      </p:sp>
      <p:sp>
        <p:nvSpPr>
          <p:cNvPr id="5" name="Rectangle 4"/>
          <p:cNvSpPr/>
          <p:nvPr/>
        </p:nvSpPr>
        <p:spPr>
          <a:xfrm>
            <a:off x="377442" y="2856704"/>
            <a:ext cx="8659054" cy="25612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1462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17B6F99F-4DE1-49DE-B35D-0F4D101E50CA}"/>
              </a:ext>
            </a:extLst>
          </p:cNvPr>
          <p:cNvSpPr txBox="1"/>
          <p:nvPr/>
        </p:nvSpPr>
        <p:spPr>
          <a:xfrm>
            <a:off x="323528" y="695593"/>
            <a:ext cx="8424937" cy="5262979"/>
          </a:xfrm>
          <a:prstGeom prst="rect">
            <a:avLst/>
          </a:prstGeom>
          <a:noFill/>
        </p:spPr>
        <p:txBody>
          <a:bodyPr wrap="square" rtlCol="0">
            <a:spAutoFit/>
          </a:bodyPr>
          <a:lstStyle/>
          <a:p>
            <a:pPr algn="ctr"/>
            <a:r>
              <a:rPr lang="fr-FR" sz="2400" dirty="0">
                <a:latin typeface="Arial" panose="020B0604020202020204" pitchFamily="34" charset="0"/>
                <a:cs typeface="Arial" panose="020B0604020202020204" pitchFamily="34" charset="0"/>
              </a:rPr>
              <a:t>En résumé</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Décret n° 2016-1990 = mise en danger de la profession E-APA :</a:t>
            </a:r>
          </a:p>
          <a:p>
            <a:endParaRPr lang="fr-FR" sz="2400" dirty="0">
              <a:latin typeface="Arial" panose="020B0604020202020204" pitchFamily="34" charset="0"/>
              <a:cs typeface="Arial" panose="020B0604020202020204" pitchFamily="34" charset="0"/>
            </a:endParaRPr>
          </a:p>
          <a:p>
            <a:pPr marL="342900" indent="-342900">
              <a:buFontTx/>
              <a:buChar char="-"/>
            </a:pPr>
            <a:r>
              <a:rPr lang="fr-FR" sz="2400" dirty="0">
                <a:latin typeface="Arial" panose="020B0604020202020204" pitchFamily="34" charset="0"/>
                <a:cs typeface="Arial" panose="020B0604020202020204" pitchFamily="34" charset="0"/>
              </a:rPr>
              <a:t>Confiscation potentielle </a:t>
            </a:r>
            <a:r>
              <a:rPr lang="fr-FR" sz="2400" dirty="0">
                <a:solidFill>
                  <a:srgbClr val="0000FF"/>
                </a:solidFill>
                <a:latin typeface="Arial" panose="020B0604020202020204" pitchFamily="34" charset="0"/>
                <a:cs typeface="Arial" panose="020B0604020202020204" pitchFamily="34" charset="0"/>
              </a:rPr>
              <a:t>mais très fortement probable </a:t>
            </a:r>
            <a:r>
              <a:rPr lang="fr-FR" sz="2400" dirty="0">
                <a:latin typeface="Arial" panose="020B0604020202020204" pitchFamily="34" charset="0"/>
                <a:cs typeface="Arial" panose="020B0604020202020204" pitchFamily="34" charset="0"/>
              </a:rPr>
              <a:t>de certains publics pourtant pris en charge depuis plus de 25 ans par </a:t>
            </a:r>
            <a:r>
              <a:rPr lang="fr-FR" sz="2400" dirty="0" smtClean="0">
                <a:latin typeface="Arial" panose="020B0604020202020204" pitchFamily="34" charset="0"/>
                <a:cs typeface="Arial" panose="020B0604020202020204" pitchFamily="34" charset="0"/>
              </a:rPr>
              <a:t>l’E-APA  </a:t>
            </a:r>
            <a:r>
              <a:rPr lang="fr-FR" sz="2400" dirty="0">
                <a:latin typeface="Arial" panose="020B0604020202020204" pitchFamily="34" charset="0"/>
                <a:cs typeface="Arial" panose="020B0604020202020204" pitchFamily="34" charset="0"/>
              </a:rPr>
              <a:t>(limitation fonctionnelles sévères, gériatrie, paraplégie … voir tableau des limitations fonctionnelles)</a:t>
            </a:r>
          </a:p>
          <a:p>
            <a:pPr marL="342900" indent="-342900">
              <a:buFontTx/>
              <a:buChar char="-"/>
            </a:pP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Compétences données à des professionnels paramédicaux (kiné, ergo, </a:t>
            </a:r>
            <a:r>
              <a:rPr lang="fr-FR" sz="2400" dirty="0" err="1" smtClean="0">
                <a:latin typeface="Arial" panose="020B0604020202020204" pitchFamily="34" charset="0"/>
                <a:cs typeface="Arial" panose="020B0604020202020204" pitchFamily="34" charset="0"/>
              </a:rPr>
              <a:t>psychomot</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ou non (militaires) qui n’ont suivi aucune formation dans le champ de l’APA</a:t>
            </a:r>
          </a:p>
        </p:txBody>
      </p:sp>
    </p:spTree>
    <p:extLst>
      <p:ext uri="{BB962C8B-B14F-4D97-AF65-F5344CB8AC3E}">
        <p14:creationId xmlns:p14="http://schemas.microsoft.com/office/powerpoint/2010/main" val="3822474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71400"/>
            <a:ext cx="7772400" cy="1035547"/>
          </a:xfrm>
        </p:spPr>
        <p:txBody>
          <a:bodyPr>
            <a:normAutofit/>
          </a:bodyPr>
          <a:lstStyle/>
          <a:p>
            <a:pPr algn="l"/>
            <a:r>
              <a:rPr lang="fr-FR" sz="3200" dirty="0" smtClean="0">
                <a:solidFill>
                  <a:srgbClr val="0000FF"/>
                </a:solidFill>
              </a:rPr>
              <a:t>Préambule: un petit glossaire</a:t>
            </a:r>
            <a:endParaRPr lang="fr-FR" sz="3200" dirty="0">
              <a:solidFill>
                <a:srgbClr val="0000FF"/>
              </a:solidFill>
            </a:endParaRPr>
          </a:p>
        </p:txBody>
      </p:sp>
      <p:sp>
        <p:nvSpPr>
          <p:cNvPr id="3" name="Sous-titre 2"/>
          <p:cNvSpPr>
            <a:spLocks noGrp="1"/>
          </p:cNvSpPr>
          <p:nvPr>
            <p:ph type="subTitle" idx="1"/>
          </p:nvPr>
        </p:nvSpPr>
        <p:spPr>
          <a:xfrm>
            <a:off x="323528" y="764704"/>
            <a:ext cx="8352928" cy="6165304"/>
          </a:xfrm>
        </p:spPr>
        <p:txBody>
          <a:bodyPr>
            <a:noAutofit/>
          </a:bodyPr>
          <a:lstStyle/>
          <a:p>
            <a:pPr algn="l"/>
            <a:r>
              <a:rPr lang="fr-FR" sz="2100" dirty="0">
                <a:solidFill>
                  <a:schemeClr val="tx1"/>
                </a:solidFill>
              </a:rPr>
              <a:t>AFAPA: Association Francophone en APA</a:t>
            </a:r>
          </a:p>
          <a:p>
            <a:pPr algn="l"/>
            <a:r>
              <a:rPr lang="fr-FR" sz="2100" dirty="0">
                <a:solidFill>
                  <a:schemeClr val="tx1"/>
                </a:solidFill>
              </a:rPr>
              <a:t>AFSOS: Association Francophone pour les Soins Oncologiques de Support</a:t>
            </a:r>
          </a:p>
          <a:p>
            <a:pPr algn="l"/>
            <a:r>
              <a:rPr lang="fr-FR" sz="2100" dirty="0" smtClean="0">
                <a:solidFill>
                  <a:schemeClr val="tx1"/>
                </a:solidFill>
              </a:rPr>
              <a:t>ANESTAPS</a:t>
            </a:r>
            <a:r>
              <a:rPr lang="fr-FR" sz="2100" dirty="0">
                <a:solidFill>
                  <a:schemeClr val="tx1"/>
                </a:solidFill>
              </a:rPr>
              <a:t>: </a:t>
            </a:r>
            <a:r>
              <a:rPr lang="fr-FR" sz="2100" dirty="0" smtClean="0">
                <a:solidFill>
                  <a:schemeClr val="tx1"/>
                </a:solidFill>
              </a:rPr>
              <a:t>Association Nationale </a:t>
            </a:r>
            <a:r>
              <a:rPr lang="fr-FR" sz="2100" dirty="0">
                <a:solidFill>
                  <a:schemeClr val="tx1"/>
                </a:solidFill>
              </a:rPr>
              <a:t>des </a:t>
            </a:r>
            <a:r>
              <a:rPr lang="fr-FR" sz="2100" dirty="0" smtClean="0">
                <a:solidFill>
                  <a:schemeClr val="tx1"/>
                </a:solidFill>
              </a:rPr>
              <a:t>Etudiants </a:t>
            </a:r>
            <a:r>
              <a:rPr lang="fr-FR" sz="2100" dirty="0">
                <a:solidFill>
                  <a:schemeClr val="tx1"/>
                </a:solidFill>
              </a:rPr>
              <a:t>en STAPS</a:t>
            </a:r>
          </a:p>
          <a:p>
            <a:pPr algn="l"/>
            <a:r>
              <a:rPr lang="fr-FR" sz="2100" dirty="0" smtClean="0">
                <a:solidFill>
                  <a:schemeClr val="tx1"/>
                </a:solidFill>
              </a:rPr>
              <a:t>ALD: Affections de Longue Durée</a:t>
            </a:r>
          </a:p>
          <a:p>
            <a:pPr algn="l"/>
            <a:r>
              <a:rPr lang="fr-FR" sz="2100" dirty="0" smtClean="0">
                <a:solidFill>
                  <a:schemeClr val="tx1"/>
                </a:solidFill>
              </a:rPr>
              <a:t>C3D: Conférence des Doyens et Directeurs STAPS</a:t>
            </a:r>
          </a:p>
          <a:p>
            <a:pPr algn="l"/>
            <a:r>
              <a:rPr lang="fr-FR" sz="2100" dirty="0">
                <a:solidFill>
                  <a:schemeClr val="tx1"/>
                </a:solidFill>
              </a:rPr>
              <a:t>CSM</a:t>
            </a:r>
            <a:r>
              <a:rPr lang="fr-FR" sz="2100" dirty="0" smtClean="0">
                <a:solidFill>
                  <a:schemeClr val="tx1"/>
                </a:solidFill>
              </a:rPr>
              <a:t>-EAPA: Collectif de Soutien et de Mobilisation pour les Enseignants en APA</a:t>
            </a:r>
          </a:p>
          <a:p>
            <a:pPr algn="l"/>
            <a:r>
              <a:rPr lang="fr-FR" sz="2100" dirty="0" smtClean="0">
                <a:solidFill>
                  <a:schemeClr val="tx1"/>
                </a:solidFill>
              </a:rPr>
              <a:t>DGOS</a:t>
            </a:r>
            <a:r>
              <a:rPr lang="fr-FR" sz="2100" dirty="0">
                <a:solidFill>
                  <a:schemeClr val="tx1"/>
                </a:solidFill>
              </a:rPr>
              <a:t>: </a:t>
            </a:r>
            <a:r>
              <a:rPr lang="fr-FR" sz="2100" dirty="0" smtClean="0">
                <a:solidFill>
                  <a:schemeClr val="tx1"/>
                </a:solidFill>
              </a:rPr>
              <a:t>Direction Générale </a:t>
            </a:r>
            <a:r>
              <a:rPr lang="fr-FR" sz="2100" dirty="0">
                <a:solidFill>
                  <a:schemeClr val="tx1"/>
                </a:solidFill>
              </a:rPr>
              <a:t>de </a:t>
            </a:r>
            <a:r>
              <a:rPr lang="fr-FR" sz="2100" dirty="0" smtClean="0">
                <a:solidFill>
                  <a:schemeClr val="tx1"/>
                </a:solidFill>
              </a:rPr>
              <a:t>l’Offre des Soins</a:t>
            </a:r>
            <a:endParaRPr lang="fr-FR" sz="2100" dirty="0">
              <a:solidFill>
                <a:schemeClr val="tx1"/>
              </a:solidFill>
            </a:endParaRPr>
          </a:p>
          <a:p>
            <a:pPr algn="l"/>
            <a:r>
              <a:rPr lang="fr-FR" sz="2100" dirty="0">
                <a:solidFill>
                  <a:schemeClr val="tx1"/>
                </a:solidFill>
              </a:rPr>
              <a:t>DGESIP: </a:t>
            </a:r>
            <a:r>
              <a:rPr lang="fr-FR" sz="2100" dirty="0" smtClean="0">
                <a:solidFill>
                  <a:schemeClr val="tx1"/>
                </a:solidFill>
              </a:rPr>
              <a:t>Direction Générale </a:t>
            </a:r>
            <a:r>
              <a:rPr lang="fr-FR" sz="2100" dirty="0">
                <a:solidFill>
                  <a:schemeClr val="tx1"/>
                </a:solidFill>
              </a:rPr>
              <a:t>de </a:t>
            </a:r>
            <a:r>
              <a:rPr lang="fr-FR" sz="2100" dirty="0" smtClean="0">
                <a:solidFill>
                  <a:schemeClr val="tx1"/>
                </a:solidFill>
              </a:rPr>
              <a:t>l’Enseignement Supérieur </a:t>
            </a:r>
            <a:r>
              <a:rPr lang="fr-FR" sz="2100" dirty="0">
                <a:solidFill>
                  <a:schemeClr val="tx1"/>
                </a:solidFill>
              </a:rPr>
              <a:t>et de </a:t>
            </a:r>
            <a:r>
              <a:rPr lang="fr-FR" sz="2100" dirty="0" smtClean="0">
                <a:solidFill>
                  <a:schemeClr val="tx1"/>
                </a:solidFill>
              </a:rPr>
              <a:t>l’Insertion Professionnelle</a:t>
            </a:r>
            <a:endParaRPr lang="fr-FR" sz="2100" dirty="0">
              <a:solidFill>
                <a:schemeClr val="tx1"/>
              </a:solidFill>
            </a:endParaRPr>
          </a:p>
          <a:p>
            <a:pPr algn="l"/>
            <a:r>
              <a:rPr lang="fr-FR" sz="2100" dirty="0" smtClean="0">
                <a:solidFill>
                  <a:schemeClr val="tx1"/>
                </a:solidFill>
              </a:rPr>
              <a:t>E-APA: Enseignant en Activité Physique Adaptée</a:t>
            </a:r>
          </a:p>
          <a:p>
            <a:pPr algn="l"/>
            <a:r>
              <a:rPr lang="fr-FR" sz="2100" dirty="0" smtClean="0">
                <a:solidFill>
                  <a:schemeClr val="tx1"/>
                </a:solidFill>
              </a:rPr>
              <a:t>HAS : Haute Autorité de Santé</a:t>
            </a:r>
          </a:p>
          <a:p>
            <a:pPr algn="l"/>
            <a:r>
              <a:rPr lang="fr-FR" sz="2100" dirty="0" smtClean="0">
                <a:solidFill>
                  <a:schemeClr val="tx1"/>
                </a:solidFill>
              </a:rPr>
              <a:t>IM</a:t>
            </a:r>
            <a:r>
              <a:rPr lang="fr-FR" sz="2100" dirty="0">
                <a:solidFill>
                  <a:schemeClr val="tx1"/>
                </a:solidFill>
              </a:rPr>
              <a:t>: </a:t>
            </a:r>
            <a:r>
              <a:rPr lang="fr-FR" sz="2100" dirty="0" smtClean="0">
                <a:solidFill>
                  <a:schemeClr val="tx1"/>
                </a:solidFill>
              </a:rPr>
              <a:t>Instruction Ministérielle</a:t>
            </a:r>
            <a:r>
              <a:rPr lang="fr-FR" sz="2100" dirty="0">
                <a:solidFill>
                  <a:schemeClr val="tx1"/>
                </a:solidFill>
              </a:rPr>
              <a:t>: complète un décret, mais ne le modifie pas</a:t>
            </a:r>
          </a:p>
          <a:p>
            <a:pPr algn="l"/>
            <a:r>
              <a:rPr lang="fr-FR" sz="2100" dirty="0">
                <a:solidFill>
                  <a:schemeClr val="tx1"/>
                </a:solidFill>
              </a:rPr>
              <a:t>ONMK: </a:t>
            </a:r>
            <a:r>
              <a:rPr lang="fr-FR" sz="2100" dirty="0" smtClean="0">
                <a:solidFill>
                  <a:schemeClr val="tx1"/>
                </a:solidFill>
              </a:rPr>
              <a:t>Ordre National </a:t>
            </a:r>
            <a:r>
              <a:rPr lang="fr-FR" sz="2100" dirty="0">
                <a:solidFill>
                  <a:schemeClr val="tx1"/>
                </a:solidFill>
              </a:rPr>
              <a:t>des </a:t>
            </a:r>
            <a:r>
              <a:rPr lang="fr-FR" sz="2100" dirty="0" smtClean="0">
                <a:solidFill>
                  <a:schemeClr val="tx1"/>
                </a:solidFill>
              </a:rPr>
              <a:t>Masseurs Kinésithérapeutes</a:t>
            </a:r>
            <a:endParaRPr lang="fr-FR" sz="2100" dirty="0">
              <a:solidFill>
                <a:schemeClr val="tx1"/>
              </a:solidFill>
            </a:endParaRPr>
          </a:p>
          <a:p>
            <a:pPr algn="l"/>
            <a:r>
              <a:rPr lang="fr-FR" sz="2100" dirty="0" smtClean="0">
                <a:solidFill>
                  <a:schemeClr val="tx1"/>
                </a:solidFill>
              </a:rPr>
              <a:t>SFP-APA: Société Française des Professionnels en APA</a:t>
            </a:r>
          </a:p>
          <a:p>
            <a:pPr algn="l"/>
            <a:r>
              <a:rPr lang="fr-FR" sz="2100" dirty="0" smtClean="0">
                <a:solidFill>
                  <a:schemeClr val="tx1"/>
                </a:solidFill>
              </a:rPr>
              <a:t>SPLF : Société de Pneumologie de Langue Française</a:t>
            </a:r>
            <a:endParaRPr lang="fr-FR" sz="2100" dirty="0">
              <a:solidFill>
                <a:schemeClr val="tx1"/>
              </a:solidFill>
            </a:endParaRPr>
          </a:p>
        </p:txBody>
      </p:sp>
    </p:spTree>
    <p:extLst>
      <p:ext uri="{BB962C8B-B14F-4D97-AF65-F5344CB8AC3E}">
        <p14:creationId xmlns:p14="http://schemas.microsoft.com/office/powerpoint/2010/main" val="16901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17B6F99F-4DE1-49DE-B35D-0F4D101E50CA}"/>
              </a:ext>
            </a:extLst>
          </p:cNvPr>
          <p:cNvSpPr txBox="1"/>
          <p:nvPr/>
        </p:nvSpPr>
        <p:spPr>
          <a:xfrm>
            <a:off x="539552" y="260648"/>
            <a:ext cx="8424937" cy="6555640"/>
          </a:xfrm>
          <a:prstGeom prst="rect">
            <a:avLst/>
          </a:prstGeom>
          <a:noFill/>
        </p:spPr>
        <p:txBody>
          <a:bodyPr wrap="square" rtlCol="0">
            <a:spAutoFit/>
          </a:bodyPr>
          <a:lstStyle/>
          <a:p>
            <a:pPr marL="342900" indent="-342900">
              <a:buFontTx/>
              <a:buChar char="-"/>
            </a:pPr>
            <a:r>
              <a:rPr lang="fr-FR" sz="2400" dirty="0">
                <a:latin typeface="Arial" panose="020B0604020202020204" pitchFamily="34" charset="0"/>
                <a:cs typeface="Arial" panose="020B0604020202020204" pitchFamily="34" charset="0"/>
              </a:rPr>
              <a:t>Pour les patients en ALD (affections de longues durées) présentant des limitations fonctionnelles sévères : plus de prise en charge conjointe par les professionnels de santé et les E-APA=&gt;hiérarchisation : </a:t>
            </a:r>
          </a:p>
          <a:p>
            <a:pPr marL="342900" indent="-342900">
              <a:buFontTx/>
              <a:buChar char="-"/>
            </a:pPr>
            <a:endParaRPr lang="fr-FR" sz="2400" dirty="0">
              <a:latin typeface="Arial" panose="020B0604020202020204" pitchFamily="34" charset="0"/>
              <a:cs typeface="Arial" panose="020B0604020202020204" pitchFamily="34" charset="0"/>
            </a:endParaRPr>
          </a:p>
          <a:p>
            <a:pPr lvl="1"/>
            <a:r>
              <a:rPr lang="fr-FR" sz="2400" dirty="0">
                <a:latin typeface="Arial" panose="020B0604020202020204" pitchFamily="34" charset="0"/>
                <a:cs typeface="Arial" panose="020B0604020202020204" pitchFamily="34" charset="0"/>
              </a:rPr>
              <a:t>c’est d’abord un professionnel de santé qui intervient puis éventuellement (et ce point est potentiellement critique) selon la progression du patient (parfois impossible </a:t>
            </a:r>
            <a:r>
              <a:rPr lang="fr-FR" sz="2400" dirty="0" smtClean="0">
                <a:latin typeface="Arial" panose="020B0604020202020204" pitchFamily="34" charset="0"/>
                <a:cs typeface="Arial" panose="020B0604020202020204" pitchFamily="34" charset="0"/>
              </a:rPr>
              <a:t>pour </a:t>
            </a:r>
            <a:r>
              <a:rPr lang="fr-FR" sz="2400" dirty="0">
                <a:latin typeface="Arial" panose="020B0604020202020204" pitchFamily="34" charset="0"/>
                <a:cs typeface="Arial" panose="020B0604020202020204" pitchFamily="34" charset="0"/>
              </a:rPr>
              <a:t>une personne </a:t>
            </a:r>
            <a:r>
              <a:rPr lang="fr-FR" sz="2400" dirty="0" smtClean="0">
                <a:latin typeface="Arial" panose="020B0604020202020204" pitchFamily="34" charset="0"/>
                <a:cs typeface="Arial" panose="020B0604020202020204" pitchFamily="34" charset="0"/>
              </a:rPr>
              <a:t>mal ou non-</a:t>
            </a:r>
            <a:r>
              <a:rPr lang="fr-FR" sz="2400" dirty="0">
                <a:latin typeface="Arial" panose="020B0604020202020204" pitchFamily="34" charset="0"/>
                <a:cs typeface="Arial" panose="020B0604020202020204" pitchFamily="34" charset="0"/>
              </a:rPr>
              <a:t>voyante, paraplégique etc…) par un E-APA </a:t>
            </a:r>
          </a:p>
          <a:p>
            <a:pPr lvl="1"/>
            <a:endParaRPr lang="fr-FR" sz="2400" dirty="0">
              <a:latin typeface="Arial" panose="020B0604020202020204" pitchFamily="34" charset="0"/>
              <a:cs typeface="Arial" panose="020B0604020202020204" pitchFamily="34" charset="0"/>
            </a:endParaRPr>
          </a:p>
          <a:p>
            <a:pPr lvl="1"/>
            <a:endParaRPr lang="fr-FR" sz="2400" dirty="0">
              <a:latin typeface="Arial" panose="020B0604020202020204" pitchFamily="34" charset="0"/>
              <a:cs typeface="Arial" panose="020B0604020202020204" pitchFamily="34" charset="0"/>
            </a:endParaRPr>
          </a:p>
          <a:p>
            <a:pPr lvl="1"/>
            <a:endParaRPr lang="fr-FR" sz="2400" dirty="0">
              <a:latin typeface="Arial" panose="020B0604020202020204" pitchFamily="34" charset="0"/>
              <a:cs typeface="Arial" panose="020B0604020202020204" pitchFamily="34" charset="0"/>
            </a:endParaRPr>
          </a:p>
          <a:p>
            <a:pPr lvl="1"/>
            <a:r>
              <a:rPr lang="fr-FR" sz="2800" dirty="0">
                <a:latin typeface="Arial" panose="020B0604020202020204" pitchFamily="34" charset="0"/>
                <a:cs typeface="Arial" panose="020B0604020202020204" pitchFamily="34" charset="0"/>
              </a:rPr>
              <a:t>Contradiction de la loi de 1975 sur l’accès au sport pour toute personne présentant un handicap  </a:t>
            </a:r>
          </a:p>
          <a:p>
            <a:endParaRPr lang="fr-FR" sz="2400" dirty="0">
              <a:latin typeface="Arial" panose="020B0604020202020204" pitchFamily="34" charset="0"/>
              <a:cs typeface="Arial" panose="020B0604020202020204" pitchFamily="34" charset="0"/>
            </a:endParaRPr>
          </a:p>
        </p:txBody>
      </p:sp>
      <p:sp>
        <p:nvSpPr>
          <p:cNvPr id="3" name="Flèche vers le bas 2"/>
          <p:cNvSpPr/>
          <p:nvPr/>
        </p:nvSpPr>
        <p:spPr>
          <a:xfrm>
            <a:off x="4211960" y="4005064"/>
            <a:ext cx="540060"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500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17851" y="1988840"/>
            <a:ext cx="8818645" cy="2688299"/>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Arial" panose="020B0604020202020204" pitchFamily="34" charset="0"/>
                <a:cs typeface="Arial" panose="020B0604020202020204" pitchFamily="34" charset="0"/>
              </a:rPr>
              <a:t>IV. </a:t>
            </a:r>
            <a:r>
              <a:rPr lang="fr-FR" sz="3600" dirty="0">
                <a:latin typeface="Arial" panose="020B0604020202020204" pitchFamily="34" charset="0"/>
                <a:cs typeface="Arial" panose="020B0604020202020204" pitchFamily="34" charset="0"/>
              </a:rPr>
              <a:t>Position et actions de l’AFAPA </a:t>
            </a:r>
          </a:p>
        </p:txBody>
      </p:sp>
    </p:spTree>
    <p:extLst>
      <p:ext uri="{BB962C8B-B14F-4D97-AF65-F5344CB8AC3E}">
        <p14:creationId xmlns:p14="http://schemas.microsoft.com/office/powerpoint/2010/main" val="1607339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9512" y="404664"/>
            <a:ext cx="8748837" cy="606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6000"/>
              </a:lnSpc>
              <a:spcBef>
                <a:spcPts val="788"/>
              </a:spcBef>
              <a:buClr>
                <a:srgbClr val="CE9964"/>
              </a:buClr>
              <a:buSzPct val="90000"/>
              <a:buFont typeface="Monotype Sorts"/>
              <a:buChar char=""/>
              <a:defRPr sz="3200">
                <a:solidFill>
                  <a:srgbClr val="000000"/>
                </a:solidFill>
                <a:latin typeface="Times New Roman" pitchFamily="18" charset="0"/>
              </a:defRPr>
            </a:lvl1pPr>
            <a:lvl2pPr marL="742950" indent="-285750">
              <a:lnSpc>
                <a:spcPct val="86000"/>
              </a:lnSpc>
              <a:spcBef>
                <a:spcPts val="688"/>
              </a:spcBef>
              <a:buClr>
                <a:srgbClr val="CE9964"/>
              </a:buClr>
              <a:buSzPct val="100000"/>
              <a:buFont typeface="Times New Roman" pitchFamily="18" charset="0"/>
              <a:buChar char="–"/>
              <a:defRPr sz="2700">
                <a:solidFill>
                  <a:srgbClr val="000000"/>
                </a:solidFill>
                <a:latin typeface="Times New Roman" pitchFamily="18" charset="0"/>
              </a:defRPr>
            </a:lvl2pPr>
            <a:lvl3pPr marL="1143000" indent="-228600">
              <a:lnSpc>
                <a:spcPct val="86000"/>
              </a:lnSpc>
              <a:spcBef>
                <a:spcPts val="588"/>
              </a:spcBef>
              <a:buClr>
                <a:srgbClr val="CE9964"/>
              </a:buClr>
              <a:buSzPct val="100000"/>
              <a:buFont typeface="Times New Roman" pitchFamily="18" charset="0"/>
              <a:buChar char="•"/>
              <a:defRPr sz="2400">
                <a:solidFill>
                  <a:srgbClr val="000000"/>
                </a:solidFill>
                <a:latin typeface="Times New Roman" pitchFamily="18" charset="0"/>
              </a:defRPr>
            </a:lvl3pPr>
            <a:lvl4pPr marL="16002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4pPr>
            <a:lvl5pPr marL="20574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5pPr>
            <a:lvl6pPr marL="25146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6pPr>
            <a:lvl7pPr marL="29718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7pPr>
            <a:lvl8pPr marL="34290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8pPr>
            <a:lvl9pPr marL="38862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9pPr>
          </a:lstStyle>
          <a:p>
            <a:pPr marL="342900" indent="-342900" algn="just">
              <a:lnSpc>
                <a:spcPct val="140000"/>
              </a:lnSpc>
              <a:spcBef>
                <a:spcPct val="0"/>
              </a:spcBef>
              <a:spcAft>
                <a:spcPts val="600"/>
              </a:spcAft>
              <a:buClrTx/>
              <a:buSzTx/>
              <a:buFont typeface="Wingdings" panose="05000000000000000000" pitchFamily="2" charset="2"/>
              <a:buChar char="ü"/>
            </a:pPr>
            <a:r>
              <a:rPr lang="fr-FR" altLang="fr-FR" sz="2200" dirty="0">
                <a:solidFill>
                  <a:schemeClr val="tx1"/>
                </a:solidFill>
                <a:latin typeface="Arial" pitchFamily="34" charset="0"/>
                <a:ea typeface="MS PGothic" pitchFamily="34" charset="-128"/>
                <a:cs typeface="Arial" pitchFamily="34" charset="0"/>
              </a:rPr>
              <a:t>Dès le 8 décembre 2016, actions diverses en direction de la </a:t>
            </a:r>
            <a:r>
              <a:rPr lang="fr-FR" altLang="fr-FR" sz="2200" dirty="0" smtClean="0">
                <a:solidFill>
                  <a:schemeClr val="tx1"/>
                </a:solidFill>
                <a:latin typeface="Arial" pitchFamily="34" charset="0"/>
                <a:ea typeface="MS PGothic" pitchFamily="34" charset="-128"/>
                <a:cs typeface="Arial" pitchFamily="34" charset="0"/>
              </a:rPr>
              <a:t>DGESIP</a:t>
            </a:r>
            <a:r>
              <a:rPr lang="fr-FR" altLang="fr-FR" sz="2200" dirty="0">
                <a:solidFill>
                  <a:schemeClr val="tx1"/>
                </a:solidFill>
                <a:latin typeface="Arial" pitchFamily="34" charset="0"/>
                <a:ea typeface="MS PGothic" pitchFamily="34" charset="-128"/>
                <a:cs typeface="Arial" pitchFamily="34" charset="0"/>
              </a:rPr>
              <a:t>, du ministère et interaction très fréquentes avec </a:t>
            </a:r>
            <a:r>
              <a:rPr lang="fr-FR" altLang="fr-FR" sz="2200" dirty="0" smtClean="0">
                <a:solidFill>
                  <a:schemeClr val="tx1"/>
                </a:solidFill>
                <a:latin typeface="Arial" pitchFamily="34" charset="0"/>
                <a:ea typeface="MS PGothic" pitchFamily="34" charset="-128"/>
                <a:cs typeface="Arial" pitchFamily="34" charset="0"/>
              </a:rPr>
              <a:t>X. </a:t>
            </a:r>
            <a:r>
              <a:rPr lang="fr-FR" altLang="fr-FR" sz="2200" dirty="0">
                <a:solidFill>
                  <a:schemeClr val="tx1"/>
                </a:solidFill>
                <a:latin typeface="Arial" pitchFamily="34" charset="0"/>
                <a:ea typeface="MS PGothic" pitchFamily="34" charset="-128"/>
                <a:cs typeface="Arial" pitchFamily="34" charset="0"/>
              </a:rPr>
              <a:t>Bigard… mais résultats bien minces et à la marge</a:t>
            </a:r>
          </a:p>
          <a:p>
            <a:pPr marL="342900" indent="-342900" algn="just">
              <a:lnSpc>
                <a:spcPct val="140000"/>
              </a:lnSpc>
              <a:spcBef>
                <a:spcPct val="0"/>
              </a:spcBef>
              <a:spcAft>
                <a:spcPts val="600"/>
              </a:spcAft>
              <a:buClrTx/>
              <a:buSzTx/>
              <a:buFont typeface="Wingdings" panose="05000000000000000000" pitchFamily="2" charset="2"/>
              <a:buChar char="ü"/>
            </a:pPr>
            <a:r>
              <a:rPr lang="fr-FR" altLang="fr-FR" sz="2200" dirty="0">
                <a:solidFill>
                  <a:schemeClr val="tx1"/>
                </a:solidFill>
                <a:latin typeface="Arial" pitchFamily="34" charset="0"/>
                <a:ea typeface="MS PGothic" pitchFamily="34" charset="-128"/>
                <a:cs typeface="Arial" pitchFamily="34" charset="0"/>
              </a:rPr>
              <a:t>Dès publication du décret, l’AFAPA réunit un CA exceptionnel qui prend unanimement position contre ce décret </a:t>
            </a:r>
          </a:p>
          <a:p>
            <a:pPr marL="342900" indent="-342900" algn="just">
              <a:lnSpc>
                <a:spcPct val="140000"/>
              </a:lnSpc>
              <a:spcBef>
                <a:spcPct val="0"/>
              </a:spcBef>
              <a:spcAft>
                <a:spcPts val="600"/>
              </a:spcAft>
              <a:buClrTx/>
              <a:buSzTx/>
              <a:buFont typeface="Wingdings" panose="05000000000000000000" pitchFamily="2" charset="2"/>
              <a:buChar char="ü"/>
            </a:pPr>
            <a:r>
              <a:rPr lang="fr-FR" altLang="fr-FR" sz="2200" dirty="0">
                <a:solidFill>
                  <a:schemeClr val="tx1"/>
                </a:solidFill>
                <a:latin typeface="Arial" pitchFamily="34" charset="0"/>
                <a:ea typeface="MS PGothic" pitchFamily="34" charset="-128"/>
                <a:cs typeface="Arial" pitchFamily="34" charset="0"/>
              </a:rPr>
              <a:t>Devant l’annonce d’une IM qui ne peut rien changer sur le fond, mais seulement préciser quelques détails, l’AFAPA décide de se retirer des négociation car la base du texte est inacceptable et indique au ministère son intention de porter un recours en conseil d’état</a:t>
            </a:r>
          </a:p>
          <a:p>
            <a:pPr marL="342900" indent="-342900" algn="just">
              <a:lnSpc>
                <a:spcPct val="140000"/>
              </a:lnSpc>
              <a:spcBef>
                <a:spcPct val="0"/>
              </a:spcBef>
              <a:spcAft>
                <a:spcPts val="600"/>
              </a:spcAft>
              <a:buClrTx/>
              <a:buSzTx/>
              <a:buFont typeface="Wingdings" panose="05000000000000000000" pitchFamily="2" charset="2"/>
              <a:buChar char="ü"/>
            </a:pPr>
            <a:r>
              <a:rPr lang="fr-FR" altLang="fr-FR" sz="2200" dirty="0">
                <a:solidFill>
                  <a:schemeClr val="tx1"/>
                </a:solidFill>
                <a:latin typeface="Arial" pitchFamily="34" charset="0"/>
                <a:ea typeface="MS PGothic" pitchFamily="34" charset="-128"/>
                <a:cs typeface="Arial" pitchFamily="34" charset="0"/>
              </a:rPr>
              <a:t>Recherche des moyens financiers pour mener le recours </a:t>
            </a:r>
          </a:p>
          <a:p>
            <a:pPr marL="342900" indent="-342900" algn="just">
              <a:lnSpc>
                <a:spcPct val="140000"/>
              </a:lnSpc>
              <a:spcBef>
                <a:spcPct val="0"/>
              </a:spcBef>
              <a:spcAft>
                <a:spcPts val="600"/>
              </a:spcAft>
              <a:buClrTx/>
              <a:buSzTx/>
              <a:buFont typeface="Wingdings" panose="05000000000000000000" pitchFamily="2" charset="2"/>
              <a:buChar char="ü"/>
            </a:pPr>
            <a:r>
              <a:rPr lang="fr-FR" altLang="fr-FR" sz="2200" dirty="0">
                <a:solidFill>
                  <a:schemeClr val="tx1"/>
                </a:solidFill>
                <a:latin typeface="Arial" pitchFamily="34" charset="0"/>
                <a:ea typeface="MS PGothic" pitchFamily="34" charset="-128"/>
                <a:cs typeface="Arial" pitchFamily="34" charset="0"/>
              </a:rPr>
              <a:t>Fin mai: dépôt du mémoire définitif du recours</a:t>
            </a:r>
          </a:p>
        </p:txBody>
      </p:sp>
    </p:spTree>
    <p:extLst>
      <p:ext uri="{BB962C8B-B14F-4D97-AF65-F5344CB8AC3E}">
        <p14:creationId xmlns:p14="http://schemas.microsoft.com/office/powerpoint/2010/main" val="42377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5454352" cy="523220"/>
          </a:xfrm>
          <a:prstGeom prst="rect">
            <a:avLst/>
          </a:prstGeom>
        </p:spPr>
        <p:txBody>
          <a:bodyPr wrap="square">
            <a:spAutoFit/>
          </a:bodyPr>
          <a:lstStyle/>
          <a:p>
            <a:r>
              <a:rPr lang="fr-FR" sz="2800" b="1" dirty="0">
                <a:solidFill>
                  <a:srgbClr val="0000FF"/>
                </a:solidFill>
                <a:latin typeface="Arial" panose="020B0604020202020204" pitchFamily="34" charset="0"/>
                <a:cs typeface="Arial" panose="020B0604020202020204" pitchFamily="34" charset="0"/>
              </a:rPr>
              <a:t>Contenu (succinct) du recours</a:t>
            </a:r>
          </a:p>
        </p:txBody>
      </p:sp>
      <p:sp>
        <p:nvSpPr>
          <p:cNvPr id="3" name="Rectangle 2"/>
          <p:cNvSpPr/>
          <p:nvPr/>
        </p:nvSpPr>
        <p:spPr>
          <a:xfrm>
            <a:off x="323528" y="764704"/>
            <a:ext cx="8424936" cy="6180153"/>
          </a:xfrm>
          <a:prstGeom prst="rect">
            <a:avLst/>
          </a:prstGeom>
        </p:spPr>
        <p:txBody>
          <a:bodyPr wrap="square">
            <a:spAutoFit/>
          </a:bodyPr>
          <a:lstStyle/>
          <a:p>
            <a:pPr marL="342900" indent="-342900">
              <a:lnSpc>
                <a:spcPct val="110000"/>
              </a:lnSpc>
              <a:buFont typeface="Arial"/>
              <a:buChar char="•"/>
            </a:pPr>
            <a:r>
              <a:rPr lang="fr-FR" sz="2400" dirty="0">
                <a:solidFill>
                  <a:srgbClr val="000000"/>
                </a:solidFill>
              </a:rPr>
              <a:t>Sur la méconnaissance de l’objectif de clarté et d’intelligibilité de la norme:</a:t>
            </a:r>
          </a:p>
          <a:p>
            <a:pPr marL="800100" lvl="1" indent="-342900">
              <a:lnSpc>
                <a:spcPct val="110000"/>
              </a:lnSpc>
              <a:buFont typeface="Wingdings" charset="2"/>
              <a:buChar char="ü"/>
            </a:pPr>
            <a:r>
              <a:rPr lang="fr-FR" sz="2400" dirty="0">
                <a:solidFill>
                  <a:srgbClr val="000000"/>
                </a:solidFill>
              </a:rPr>
              <a:t>Imprécisions, manque d’intelligibilité et de clarté (« autonomie suffisante », « atténuation des altérations »… etc.)</a:t>
            </a:r>
          </a:p>
          <a:p>
            <a:pPr marL="342900" indent="-342900">
              <a:lnSpc>
                <a:spcPct val="110000"/>
              </a:lnSpc>
              <a:buFont typeface="Arial"/>
              <a:buChar char="•"/>
            </a:pPr>
            <a:r>
              <a:rPr lang="fr-FR" sz="2400" dirty="0">
                <a:solidFill>
                  <a:srgbClr val="000000"/>
                </a:solidFill>
              </a:rPr>
              <a:t>Inintelligibilité, ambiguïtés et risques de contradictions</a:t>
            </a:r>
          </a:p>
          <a:p>
            <a:pPr marL="342900" indent="-342900">
              <a:lnSpc>
                <a:spcPct val="110000"/>
              </a:lnSpc>
              <a:buFont typeface="Arial"/>
              <a:buChar char="•"/>
            </a:pPr>
            <a:r>
              <a:rPr lang="fr-FR" sz="2400" dirty="0">
                <a:solidFill>
                  <a:srgbClr val="000000"/>
                </a:solidFill>
              </a:rPr>
              <a:t>Incohérence avec les positions des parlementaires qui implicitement orientaient la prise en charge par des personnes formées en APA (partie très technique et complexe); pour l’essentiel: </a:t>
            </a:r>
          </a:p>
          <a:p>
            <a:pPr marL="800100" lvl="1" indent="-342900">
              <a:lnSpc>
                <a:spcPct val="110000"/>
              </a:lnSpc>
              <a:buFont typeface="Wingdings" charset="2"/>
              <a:buChar char="ü"/>
            </a:pPr>
            <a:r>
              <a:rPr lang="fr-FR" sz="2400" i="1" dirty="0">
                <a:solidFill>
                  <a:srgbClr val="000000"/>
                </a:solidFill>
              </a:rPr>
              <a:t>« Il ne s’agissait pas de décréter que les professionnels de santé étaient également aptes à dispenser des activités physiques aux patients concernés mais bien plutôt de reconnaître officiellement les bienfaits pour la santé de l’activité physique et sportive » </a:t>
            </a:r>
            <a:endParaRPr lang="fr-FR"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6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965042"/>
            <a:ext cx="8424936" cy="5262979"/>
          </a:xfrm>
          <a:prstGeom prst="rect">
            <a:avLst/>
          </a:prstGeom>
        </p:spPr>
        <p:txBody>
          <a:bodyPr wrap="square">
            <a:spAutoFit/>
          </a:bodyPr>
          <a:lstStyle/>
          <a:p>
            <a:pPr marL="342900" indent="-342900">
              <a:buFont typeface="Arial"/>
              <a:buChar char="•"/>
            </a:pPr>
            <a:r>
              <a:rPr lang="fr-FR" sz="2400" dirty="0">
                <a:solidFill>
                  <a:srgbClr val="000000"/>
                </a:solidFill>
                <a:latin typeface="Arial" panose="020B0604020202020204" pitchFamily="34" charset="0"/>
                <a:cs typeface="Arial" panose="020B0604020202020204" pitchFamily="34" charset="0"/>
              </a:rPr>
              <a:t>Violation du code du sport:</a:t>
            </a:r>
          </a:p>
          <a:p>
            <a:pPr marL="800100" lvl="1" indent="-342900">
              <a:buFont typeface="Wingdings" charset="2"/>
              <a:buChar char="ü"/>
            </a:pPr>
            <a:r>
              <a:rPr lang="fr-FR" sz="2400" dirty="0">
                <a:solidFill>
                  <a:srgbClr val="000000"/>
                </a:solidFill>
                <a:latin typeface="Arial" panose="020B0604020202020204" pitchFamily="34" charset="0"/>
                <a:cs typeface="Arial" panose="020B0604020202020204" pitchFamily="34" charset="0"/>
              </a:rPr>
              <a:t>Non respect des dispositions du code du sport (Art. L212)</a:t>
            </a:r>
          </a:p>
          <a:p>
            <a:pPr marL="342900" indent="-342900">
              <a:buFont typeface="Arial"/>
              <a:buChar char="•"/>
            </a:pPr>
            <a:r>
              <a:rPr lang="fr-FR" sz="2400" dirty="0">
                <a:solidFill>
                  <a:srgbClr val="000000"/>
                </a:solidFill>
                <a:latin typeface="Arial" panose="020B0604020202020204" pitchFamily="34" charset="0"/>
                <a:cs typeface="Arial" panose="020B0604020202020204" pitchFamily="34" charset="0"/>
              </a:rPr>
              <a:t>Abus de pouvoir:</a:t>
            </a:r>
          </a:p>
          <a:p>
            <a:pPr marL="800100" lvl="1" indent="-342900">
              <a:buFont typeface="Wingdings" charset="2"/>
              <a:buChar char="ü"/>
            </a:pPr>
            <a:r>
              <a:rPr lang="fr-FR" sz="2400" dirty="0">
                <a:solidFill>
                  <a:srgbClr val="000000"/>
                </a:solidFill>
                <a:latin typeface="Arial" panose="020B0604020202020204" pitchFamily="34" charset="0"/>
                <a:cs typeface="Arial" panose="020B0604020202020204" pitchFamily="34" charset="0"/>
              </a:rPr>
              <a:t>Concurrence anormale entre métiers pourtant complémentaires</a:t>
            </a:r>
          </a:p>
          <a:p>
            <a:pPr marL="800100" lvl="1" indent="-342900">
              <a:buFont typeface="Wingdings" charset="2"/>
              <a:buChar char="ü"/>
            </a:pPr>
            <a:r>
              <a:rPr lang="fr-FR" sz="2400" dirty="0">
                <a:solidFill>
                  <a:srgbClr val="000000"/>
                </a:solidFill>
              </a:rPr>
              <a:t>En renvoyant l’intervention des enseignants en APA à des situations d’altérations modérées et en réservant celle des professionnels de santé aux cas les plus lourds, il établit une forme de hiérarchie des soins et des compétences qui heurte l’objectif consistant à apporter à tous les patients les bienfaits reconnus de l’activité physique </a:t>
            </a:r>
          </a:p>
          <a:p>
            <a:pPr marL="342900" indent="-342900">
              <a:buFont typeface="Arial"/>
              <a:buChar char="•"/>
            </a:pPr>
            <a:endParaRPr lang="fr-FR" sz="2400" dirty="0">
              <a:solidFill>
                <a:srgbClr val="000000"/>
              </a:solidFill>
            </a:endParaRPr>
          </a:p>
          <a:p>
            <a:pPr marL="342900" indent="-342900">
              <a:buFont typeface="Arial"/>
              <a:buChar char="•"/>
            </a:pPr>
            <a:r>
              <a:rPr lang="fr-FR" sz="2400" dirty="0">
                <a:solidFill>
                  <a:srgbClr val="000000"/>
                </a:solidFill>
              </a:rPr>
              <a:t>… et sur quelques éléments formels de procédure</a:t>
            </a:r>
            <a:endParaRPr lang="fr-FR" sz="2400" dirty="0">
              <a:solidFill>
                <a:srgbClr val="000000"/>
              </a:solidFill>
              <a:latin typeface="Arial" panose="020B0604020202020204" pitchFamily="34" charset="0"/>
              <a:cs typeface="Arial" panose="020B0604020202020204" pitchFamily="34" charset="0"/>
            </a:endParaRPr>
          </a:p>
        </p:txBody>
      </p:sp>
      <p:sp>
        <p:nvSpPr>
          <p:cNvPr id="4" name="Rectangle 3"/>
          <p:cNvSpPr/>
          <p:nvPr/>
        </p:nvSpPr>
        <p:spPr>
          <a:xfrm>
            <a:off x="467544" y="188640"/>
            <a:ext cx="5454352" cy="523220"/>
          </a:xfrm>
          <a:prstGeom prst="rect">
            <a:avLst/>
          </a:prstGeom>
        </p:spPr>
        <p:txBody>
          <a:bodyPr wrap="square">
            <a:spAutoFit/>
          </a:bodyPr>
          <a:lstStyle/>
          <a:p>
            <a:r>
              <a:rPr lang="fr-FR" sz="2800" b="1" dirty="0">
                <a:solidFill>
                  <a:srgbClr val="0000FF"/>
                </a:solidFill>
                <a:latin typeface="Arial" panose="020B0604020202020204" pitchFamily="34" charset="0"/>
                <a:cs typeface="Arial" panose="020B0604020202020204" pitchFamily="34" charset="0"/>
              </a:rPr>
              <a:t>Contenu (succinct) du recours</a:t>
            </a:r>
          </a:p>
        </p:txBody>
      </p:sp>
    </p:spTree>
    <p:extLst>
      <p:ext uri="{BB962C8B-B14F-4D97-AF65-F5344CB8AC3E}">
        <p14:creationId xmlns:p14="http://schemas.microsoft.com/office/powerpoint/2010/main" val="5342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17851" y="1988840"/>
            <a:ext cx="8818645" cy="2688299"/>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latin typeface="Arial" panose="020B0604020202020204" pitchFamily="34" charset="0"/>
                <a:cs typeface="Arial" panose="020B0604020202020204" pitchFamily="34" charset="0"/>
              </a:rPr>
              <a:t>CONCLUSION</a:t>
            </a:r>
            <a:endParaRPr lang="fr-FR"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944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229600" cy="5040560"/>
          </a:xfrm>
        </p:spPr>
        <p:txBody>
          <a:bodyPr>
            <a:normAutofit fontScale="70000" lnSpcReduction="20000"/>
          </a:bodyPr>
          <a:lstStyle/>
          <a:p>
            <a:pPr>
              <a:lnSpc>
                <a:spcPct val="110000"/>
              </a:lnSpc>
              <a:spcAft>
                <a:spcPts val="1200"/>
              </a:spcAft>
            </a:pPr>
            <a:r>
              <a:rPr lang="fr-FR" sz="2800" dirty="0">
                <a:solidFill>
                  <a:srgbClr val="000000"/>
                </a:solidFill>
              </a:rPr>
              <a:t>Pendant l’année passée, beaucoup d’étudiants ont sollicité l’AFAPA pour comprendre ce qui se </a:t>
            </a:r>
            <a:r>
              <a:rPr lang="fr-FR" sz="2800" dirty="0" smtClean="0">
                <a:solidFill>
                  <a:srgbClr val="000000"/>
                </a:solidFill>
              </a:rPr>
              <a:t>passait suite à la levée de fonds</a:t>
            </a:r>
            <a:endParaRPr lang="fr-FR" sz="2800" dirty="0">
              <a:solidFill>
                <a:srgbClr val="000000"/>
              </a:solidFill>
            </a:endParaRPr>
          </a:p>
          <a:p>
            <a:pPr>
              <a:lnSpc>
                <a:spcPct val="110000"/>
              </a:lnSpc>
              <a:spcAft>
                <a:spcPts val="1200"/>
              </a:spcAft>
            </a:pPr>
            <a:r>
              <a:rPr lang="fr-FR" sz="2800" dirty="0">
                <a:solidFill>
                  <a:srgbClr val="000000"/>
                </a:solidFill>
              </a:rPr>
              <a:t>Mais le calendrier était peu favorable à cette transmission d’information</a:t>
            </a:r>
          </a:p>
          <a:p>
            <a:pPr>
              <a:lnSpc>
                <a:spcPct val="110000"/>
              </a:lnSpc>
              <a:spcAft>
                <a:spcPts val="1200"/>
              </a:spcAft>
            </a:pPr>
            <a:r>
              <a:rPr lang="fr-FR" sz="2800" dirty="0">
                <a:solidFill>
                  <a:srgbClr val="000000"/>
                </a:solidFill>
              </a:rPr>
              <a:t>Cette présentation est destinée à fournir cette information</a:t>
            </a:r>
          </a:p>
          <a:p>
            <a:pPr>
              <a:lnSpc>
                <a:spcPct val="110000"/>
              </a:lnSpc>
              <a:spcAft>
                <a:spcPts val="1200"/>
              </a:spcAft>
            </a:pPr>
            <a:r>
              <a:rPr lang="fr-FR" sz="2800" dirty="0">
                <a:solidFill>
                  <a:srgbClr val="000000"/>
                </a:solidFill>
              </a:rPr>
              <a:t>L’AFAPA </a:t>
            </a:r>
            <a:r>
              <a:rPr lang="fr-FR" sz="2800" dirty="0" smtClean="0">
                <a:solidFill>
                  <a:srgbClr val="000000"/>
                </a:solidFill>
              </a:rPr>
              <a:t>a </a:t>
            </a:r>
            <a:r>
              <a:rPr lang="fr-FR" sz="2800" dirty="0">
                <a:solidFill>
                  <a:srgbClr val="000000"/>
                </a:solidFill>
              </a:rPr>
              <a:t>fait et fait le maximum pour lutter contre ce décret</a:t>
            </a:r>
          </a:p>
          <a:p>
            <a:pPr>
              <a:lnSpc>
                <a:spcPct val="110000"/>
              </a:lnSpc>
              <a:spcAft>
                <a:spcPts val="1200"/>
              </a:spcAft>
            </a:pPr>
            <a:r>
              <a:rPr lang="fr-FR" sz="2800" dirty="0" smtClean="0">
                <a:solidFill>
                  <a:srgbClr val="000000"/>
                </a:solidFill>
              </a:rPr>
              <a:t>L’AFAPA </a:t>
            </a:r>
            <a:r>
              <a:rPr lang="fr-FR" sz="2800" dirty="0">
                <a:solidFill>
                  <a:srgbClr val="000000"/>
                </a:solidFill>
              </a:rPr>
              <a:t>aura été au bout de sa démarche, y compris en informant la communauté étudiante que ses membres forment. C’est donc un </a:t>
            </a:r>
            <a:r>
              <a:rPr lang="fr-FR" sz="2800" dirty="0" smtClean="0">
                <a:solidFill>
                  <a:srgbClr val="000000"/>
                </a:solidFill>
              </a:rPr>
              <a:t>problème </a:t>
            </a:r>
            <a:r>
              <a:rPr lang="fr-FR" sz="2800" dirty="0">
                <a:solidFill>
                  <a:srgbClr val="000000"/>
                </a:solidFill>
              </a:rPr>
              <a:t>de cohérence de formateur qui a guidé notre </a:t>
            </a:r>
            <a:r>
              <a:rPr lang="fr-FR" sz="2800" dirty="0" smtClean="0">
                <a:solidFill>
                  <a:srgbClr val="000000"/>
                </a:solidFill>
              </a:rPr>
              <a:t>action</a:t>
            </a:r>
          </a:p>
          <a:p>
            <a:pPr>
              <a:lnSpc>
                <a:spcPct val="110000"/>
              </a:lnSpc>
              <a:spcAft>
                <a:spcPts val="1200"/>
              </a:spcAft>
            </a:pPr>
            <a:r>
              <a:rPr lang="fr-FR" sz="2800" dirty="0" smtClean="0">
                <a:solidFill>
                  <a:srgbClr val="FF0000"/>
                </a:solidFill>
              </a:rPr>
              <a:t>Risque non négligeable de voir une extension de ce décret sur les SSR, EHPAD… etc., lieux de professionnalisation considérable des diplômés APA</a:t>
            </a:r>
          </a:p>
          <a:p>
            <a:pPr>
              <a:lnSpc>
                <a:spcPct val="110000"/>
              </a:lnSpc>
              <a:spcAft>
                <a:spcPts val="1200"/>
              </a:spcAft>
            </a:pPr>
            <a:r>
              <a:rPr lang="fr-FR" sz="3100" b="1" dirty="0">
                <a:solidFill>
                  <a:srgbClr val="000000"/>
                </a:solidFill>
              </a:rPr>
              <a:t>Il appartient enfin aux étudiants de décider de leur position et le cas échéant des moyens d’actions qu’ils souhaitent mettre en </a:t>
            </a:r>
            <a:r>
              <a:rPr lang="fr-FR" sz="3100" b="1" dirty="0" smtClean="0">
                <a:solidFill>
                  <a:srgbClr val="000000"/>
                </a:solidFill>
              </a:rPr>
              <a:t>œuvre</a:t>
            </a:r>
            <a:endParaRPr lang="fr-FR" sz="3100" b="1" dirty="0">
              <a:solidFill>
                <a:srgbClr val="000000"/>
              </a:solidFill>
            </a:endParaRPr>
          </a:p>
        </p:txBody>
      </p:sp>
    </p:spTree>
    <p:extLst>
      <p:ext uri="{BB962C8B-B14F-4D97-AF65-F5344CB8AC3E}">
        <p14:creationId xmlns:p14="http://schemas.microsoft.com/office/powerpoint/2010/main" val="12504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3568" y="2751063"/>
            <a:ext cx="7772400" cy="1470025"/>
          </a:xfrm>
        </p:spPr>
        <p:txBody>
          <a:bodyPr>
            <a:normAutofit fontScale="90000"/>
          </a:bodyPr>
          <a:lstStyle/>
          <a:p>
            <a:r>
              <a:rPr lang="fr-FR" sz="8000" dirty="0" smtClean="0">
                <a:solidFill>
                  <a:srgbClr val="0000FF"/>
                </a:solidFill>
              </a:rPr>
              <a:t>ANNEXES</a:t>
            </a:r>
            <a:br>
              <a:rPr lang="fr-FR" sz="8000" dirty="0" smtClean="0">
                <a:solidFill>
                  <a:srgbClr val="0000FF"/>
                </a:solidFill>
              </a:rPr>
            </a:br>
            <a:r>
              <a:rPr lang="fr-FR" sz="4900" dirty="0" smtClean="0">
                <a:solidFill>
                  <a:srgbClr val="0000FF"/>
                </a:solidFill>
              </a:rPr>
              <a:t>(en cas de besoin)</a:t>
            </a:r>
            <a:endParaRPr lang="fr-FR" sz="2200" dirty="0">
              <a:solidFill>
                <a:srgbClr val="0000FF"/>
              </a:solidFill>
            </a:endParaRPr>
          </a:p>
        </p:txBody>
      </p:sp>
    </p:spTree>
    <p:extLst>
      <p:ext uri="{BB962C8B-B14F-4D97-AF65-F5344CB8AC3E}">
        <p14:creationId xmlns:p14="http://schemas.microsoft.com/office/powerpoint/2010/main" val="247317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51519" y="2468892"/>
            <a:ext cx="8818645" cy="2688299"/>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fr-FR" altLang="fr-FR" sz="3600" b="1" dirty="0" smtClean="0">
                <a:solidFill>
                  <a:schemeClr val="bg1"/>
                </a:solidFill>
                <a:latin typeface="Arial" panose="020B0604020202020204" pitchFamily="34" charset="0"/>
                <a:cs typeface="Arial" pitchFamily="34" charset="0"/>
              </a:rPr>
              <a:t>ANEXE 1:</a:t>
            </a:r>
          </a:p>
          <a:p>
            <a:pPr algn="just">
              <a:spcBef>
                <a:spcPts val="1200"/>
              </a:spcBef>
            </a:pPr>
            <a:r>
              <a:rPr lang="fr-FR" altLang="fr-FR" sz="3600" b="1" dirty="0" smtClean="0">
                <a:solidFill>
                  <a:schemeClr val="bg1"/>
                </a:solidFill>
                <a:latin typeface="Arial" panose="020B0604020202020204" pitchFamily="34" charset="0"/>
                <a:cs typeface="Arial" pitchFamily="34" charset="0"/>
              </a:rPr>
              <a:t>Encadrement </a:t>
            </a:r>
            <a:r>
              <a:rPr lang="fr-FR" altLang="fr-FR" sz="3600" b="1" dirty="0">
                <a:solidFill>
                  <a:schemeClr val="bg1"/>
                </a:solidFill>
                <a:latin typeface="Arial" panose="020B0604020202020204" pitchFamily="34" charset="0"/>
                <a:cs typeface="Arial" pitchFamily="34" charset="0"/>
              </a:rPr>
              <a:t>de l’activité physique et sportive (rappel)</a:t>
            </a:r>
          </a:p>
        </p:txBody>
      </p:sp>
      <p:sp>
        <p:nvSpPr>
          <p:cNvPr id="7" name="Rectangle 6"/>
          <p:cNvSpPr/>
          <p:nvPr/>
        </p:nvSpPr>
        <p:spPr>
          <a:xfrm>
            <a:off x="113737" y="1700808"/>
            <a:ext cx="8956428" cy="960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flipV="1">
            <a:off x="113737" y="6728414"/>
            <a:ext cx="8956428"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845257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3A75E27-F023-429E-B51A-554FA176F1D6}"/>
              </a:ext>
            </a:extLst>
          </p:cNvPr>
          <p:cNvSpPr/>
          <p:nvPr/>
        </p:nvSpPr>
        <p:spPr>
          <a:xfrm>
            <a:off x="395536" y="692696"/>
            <a:ext cx="8136904" cy="4893647"/>
          </a:xfrm>
          <a:prstGeom prst="rect">
            <a:avLst/>
          </a:prstGeom>
        </p:spPr>
        <p:txBody>
          <a:bodyPr wrap="square">
            <a:spAutoFit/>
          </a:bodyPr>
          <a:lstStyle/>
          <a:p>
            <a:pPr algn="just"/>
            <a:r>
              <a:rPr lang="fr-FR" sz="2400" b="1" dirty="0">
                <a:solidFill>
                  <a:srgbClr val="000000"/>
                </a:solidFill>
                <a:latin typeface="Arial" panose="020B0604020202020204" pitchFamily="34" charset="0"/>
                <a:cs typeface="Arial" panose="020B0604020202020204" pitchFamily="34" charset="0"/>
              </a:rPr>
              <a:t>Encadrement contre rémunération :</a:t>
            </a:r>
          </a:p>
          <a:p>
            <a:pPr algn="just"/>
            <a:endParaRPr lang="fr-FR" sz="2400" dirty="0">
              <a:solidFill>
                <a:srgbClr val="000000"/>
              </a:solidFill>
              <a:latin typeface="Arial" panose="020B0604020202020204" pitchFamily="34" charset="0"/>
              <a:cs typeface="Arial" panose="020B0604020202020204" pitchFamily="34" charset="0"/>
            </a:endParaRPr>
          </a:p>
          <a:p>
            <a:pPr algn="just"/>
            <a:r>
              <a:rPr lang="fr-FR" sz="2400" dirty="0">
                <a:solidFill>
                  <a:srgbClr val="660066"/>
                </a:solidFill>
                <a:latin typeface="Arial" panose="020B0604020202020204" pitchFamily="34" charset="0"/>
                <a:cs typeface="Arial" panose="020B0604020202020204" pitchFamily="34" charset="0"/>
              </a:rPr>
              <a:t>1° "nul ne peut </a:t>
            </a:r>
            <a:r>
              <a:rPr lang="fr-FR" sz="2400" b="1" dirty="0">
                <a:solidFill>
                  <a:srgbClr val="660066"/>
                </a:solidFill>
                <a:latin typeface="Arial" panose="020B0604020202020204" pitchFamily="34" charset="0"/>
                <a:cs typeface="Arial" panose="020B0604020202020204" pitchFamily="34" charset="0"/>
              </a:rPr>
              <a:t>enseigner, animer, entraîner </a:t>
            </a:r>
            <a:r>
              <a:rPr lang="fr-FR" sz="2400" dirty="0">
                <a:solidFill>
                  <a:srgbClr val="660066"/>
                </a:solidFill>
                <a:latin typeface="Arial" panose="020B0604020202020204" pitchFamily="34" charset="0"/>
                <a:cs typeface="Arial" panose="020B0604020202020204" pitchFamily="34" charset="0"/>
              </a:rPr>
              <a:t>ou </a:t>
            </a:r>
            <a:r>
              <a:rPr lang="fr-FR" sz="2400" b="1" dirty="0">
                <a:solidFill>
                  <a:srgbClr val="660066"/>
                </a:solidFill>
                <a:latin typeface="Arial" panose="020B0604020202020204" pitchFamily="34" charset="0"/>
                <a:cs typeface="Arial" panose="020B0604020202020204" pitchFamily="34" charset="0"/>
              </a:rPr>
              <a:t>encadrer </a:t>
            </a:r>
            <a:r>
              <a:rPr lang="fr-FR" sz="2400" dirty="0">
                <a:solidFill>
                  <a:srgbClr val="660066"/>
                </a:solidFill>
                <a:latin typeface="Arial" panose="020B0604020202020204" pitchFamily="34" charset="0"/>
                <a:cs typeface="Arial" panose="020B0604020202020204" pitchFamily="34" charset="0"/>
              </a:rPr>
              <a:t>contre rémunération une activité physique et sportive, à titre d’occupation principale ou secondaire, de façon régulière, saisonnière ou occasionnelle, s’il n’est titulaire d’un </a:t>
            </a:r>
            <a:r>
              <a:rPr lang="fr-FR" sz="2400" b="1" dirty="0">
                <a:solidFill>
                  <a:srgbClr val="660066"/>
                </a:solidFill>
                <a:latin typeface="Arial" panose="020B0604020202020204" pitchFamily="34" charset="0"/>
                <a:cs typeface="Arial" panose="020B0604020202020204" pitchFamily="34" charset="0"/>
              </a:rPr>
              <a:t>diplôme </a:t>
            </a:r>
            <a:r>
              <a:rPr lang="fr-FR" sz="2400" dirty="0">
                <a:solidFill>
                  <a:srgbClr val="660066"/>
                </a:solidFill>
                <a:latin typeface="Arial" panose="020B0604020202020204" pitchFamily="34" charset="0"/>
                <a:cs typeface="Arial" panose="020B0604020202020204" pitchFamily="34" charset="0"/>
              </a:rPr>
              <a:t>comportant une </a:t>
            </a:r>
            <a:r>
              <a:rPr lang="fr-FR" sz="2400" b="1" dirty="0">
                <a:solidFill>
                  <a:srgbClr val="660066"/>
                </a:solidFill>
                <a:latin typeface="Arial" panose="020B0604020202020204" pitchFamily="34" charset="0"/>
                <a:cs typeface="Arial" panose="020B0604020202020204" pitchFamily="34" charset="0"/>
              </a:rPr>
              <a:t>qualification </a:t>
            </a:r>
            <a:r>
              <a:rPr lang="fr-FR" sz="2400" dirty="0">
                <a:solidFill>
                  <a:srgbClr val="660066"/>
                </a:solidFill>
                <a:latin typeface="Arial" panose="020B0604020202020204" pitchFamily="34" charset="0"/>
                <a:cs typeface="Arial" panose="020B0604020202020204" pitchFamily="34" charset="0"/>
              </a:rPr>
              <a:t>définie par </a:t>
            </a:r>
            <a:r>
              <a:rPr lang="fr-FR" sz="2400" b="1" dirty="0">
                <a:solidFill>
                  <a:srgbClr val="660066"/>
                </a:solidFill>
                <a:latin typeface="Arial" panose="020B0604020202020204" pitchFamily="34" charset="0"/>
                <a:cs typeface="Arial" panose="020B0604020202020204" pitchFamily="34" charset="0"/>
              </a:rPr>
              <a:t>l’Etat </a:t>
            </a:r>
            <a:r>
              <a:rPr lang="fr-FR" sz="2400" dirty="0">
                <a:solidFill>
                  <a:srgbClr val="660066"/>
                </a:solidFill>
                <a:latin typeface="Arial" panose="020B0604020202020204" pitchFamily="34" charset="0"/>
                <a:cs typeface="Arial" panose="020B0604020202020204" pitchFamily="34" charset="0"/>
              </a:rPr>
              <a:t>et attestant de ses </a:t>
            </a:r>
            <a:r>
              <a:rPr lang="fr-FR" sz="2400" b="1" dirty="0">
                <a:solidFill>
                  <a:srgbClr val="660066"/>
                </a:solidFill>
                <a:latin typeface="Arial" panose="020B0604020202020204" pitchFamily="34" charset="0"/>
                <a:cs typeface="Arial" panose="020B0604020202020204" pitchFamily="34" charset="0"/>
              </a:rPr>
              <a:t>compétences </a:t>
            </a:r>
            <a:r>
              <a:rPr lang="fr-FR" sz="2400" dirty="0">
                <a:solidFill>
                  <a:srgbClr val="660066"/>
                </a:solidFill>
                <a:latin typeface="Arial" panose="020B0604020202020204" pitchFamily="34" charset="0"/>
                <a:cs typeface="Arial" panose="020B0604020202020204" pitchFamily="34" charset="0"/>
              </a:rPr>
              <a:t>en matière de protection des pratiquants et des tiers</a:t>
            </a:r>
            <a:r>
              <a:rPr lang="fr-FR" sz="2400" dirty="0" smtClean="0">
                <a:solidFill>
                  <a:srgbClr val="660066"/>
                </a:solidFill>
                <a:latin typeface="Arial" panose="020B0604020202020204" pitchFamily="34" charset="0"/>
                <a:cs typeface="Arial" panose="020B0604020202020204" pitchFamily="34" charset="0"/>
              </a:rPr>
              <a:t>. »</a:t>
            </a:r>
            <a:r>
              <a:rPr lang="fr-FR" sz="2400" dirty="0" smtClean="0">
                <a:solidFill>
                  <a:srgbClr val="000000"/>
                </a:solidFill>
                <a:latin typeface="Arial" panose="020B0604020202020204" pitchFamily="34" charset="0"/>
                <a:cs typeface="Arial" panose="020B0604020202020204" pitchFamily="34" charset="0"/>
              </a:rPr>
              <a:t/>
            </a:r>
            <a:br>
              <a:rPr lang="fr-FR" sz="2400" dirty="0" smtClean="0">
                <a:solidFill>
                  <a:srgbClr val="000000"/>
                </a:solidFill>
                <a:latin typeface="Arial" panose="020B0604020202020204" pitchFamily="34" charset="0"/>
                <a:cs typeface="Arial" panose="020B0604020202020204" pitchFamily="34" charset="0"/>
              </a:rPr>
            </a:br>
            <a:r>
              <a:rPr lang="fr-FR" sz="2400" dirty="0" smtClean="0">
                <a:solidFill>
                  <a:srgbClr val="000000"/>
                </a:solidFill>
                <a:latin typeface="Arial" panose="020B0604020202020204" pitchFamily="34" charset="0"/>
                <a:cs typeface="Arial" panose="020B0604020202020204" pitchFamily="34" charset="0"/>
              </a:rPr>
              <a:t/>
            </a:r>
            <a:br>
              <a:rPr lang="fr-FR" sz="2400" dirty="0" smtClean="0">
                <a:solidFill>
                  <a:srgbClr val="000000"/>
                </a:solidFill>
                <a:latin typeface="Arial" panose="020B0604020202020204" pitchFamily="34" charset="0"/>
                <a:cs typeface="Arial" panose="020B0604020202020204" pitchFamily="34" charset="0"/>
              </a:rPr>
            </a:br>
            <a:r>
              <a:rPr lang="fr-FR" sz="2400" dirty="0" smtClean="0">
                <a:solidFill>
                  <a:srgbClr val="000000"/>
                </a:solidFill>
                <a:latin typeface="Arial" panose="020B0604020202020204" pitchFamily="34" charset="0"/>
                <a:cs typeface="Arial" panose="020B0604020202020204" pitchFamily="34" charset="0"/>
              </a:rPr>
              <a:t/>
            </a:r>
            <a:br>
              <a:rPr lang="fr-FR" sz="2400" dirty="0" smtClean="0">
                <a:solidFill>
                  <a:srgbClr val="000000"/>
                </a:solidFill>
                <a:latin typeface="Arial" panose="020B0604020202020204" pitchFamily="34" charset="0"/>
                <a:cs typeface="Arial" panose="020B0604020202020204" pitchFamily="34" charset="0"/>
              </a:rPr>
            </a:br>
            <a:r>
              <a:rPr lang="fr-FR" sz="2400" dirty="0" smtClean="0">
                <a:solidFill>
                  <a:srgbClr val="000000"/>
                </a:solidFill>
                <a:latin typeface="Arial" panose="020B0604020202020204" pitchFamily="34" charset="0"/>
                <a:cs typeface="Arial" panose="020B0604020202020204" pitchFamily="34" charset="0"/>
              </a:rPr>
              <a:t>(</a:t>
            </a:r>
            <a:r>
              <a:rPr lang="fr-FR" sz="2400" dirty="0" smtClean="0">
                <a:solidFill>
                  <a:srgbClr val="0000FF"/>
                </a:solidFill>
                <a:latin typeface="Arial" panose="020B0604020202020204" pitchFamily="34" charset="0"/>
                <a:cs typeface="Arial" panose="020B0604020202020204" pitchFamily="34" charset="0"/>
              </a:rPr>
              <a:t>Article </a:t>
            </a:r>
            <a:r>
              <a:rPr lang="fr-FR" sz="2400" dirty="0">
                <a:solidFill>
                  <a:srgbClr val="0000FF"/>
                </a:solidFill>
                <a:latin typeface="Arial" panose="020B0604020202020204" pitchFamily="34" charset="0"/>
                <a:cs typeface="Arial" panose="020B0604020202020204" pitchFamily="34" charset="0"/>
              </a:rPr>
              <a:t>L363-1 </a:t>
            </a:r>
            <a:r>
              <a:rPr lang="fr-FR" sz="2400" dirty="0">
                <a:solidFill>
                  <a:srgbClr val="000000"/>
                </a:solidFill>
                <a:latin typeface="Arial" panose="020B0604020202020204" pitchFamily="34" charset="0"/>
                <a:cs typeface="Arial" panose="020B0604020202020204" pitchFamily="34" charset="0"/>
              </a:rPr>
              <a:t>du code de l’éducation et </a:t>
            </a:r>
            <a:r>
              <a:rPr lang="fr-FR" sz="2400" dirty="0">
                <a:solidFill>
                  <a:srgbClr val="0000FF"/>
                </a:solidFill>
                <a:latin typeface="Arial" panose="020B0604020202020204" pitchFamily="34" charset="0"/>
                <a:cs typeface="Arial" panose="020B0604020202020204" pitchFamily="34" charset="0"/>
              </a:rPr>
              <a:t>article L.212-1 </a:t>
            </a:r>
            <a:r>
              <a:rPr lang="fr-FR" sz="2400" dirty="0">
                <a:solidFill>
                  <a:srgbClr val="000000"/>
                </a:solidFill>
                <a:latin typeface="Arial" panose="020B0604020202020204" pitchFamily="34" charset="0"/>
                <a:cs typeface="Arial" panose="020B0604020202020204" pitchFamily="34" charset="0"/>
              </a:rPr>
              <a:t>du Code du </a:t>
            </a:r>
            <a:r>
              <a:rPr lang="fr-FR" sz="2400" dirty="0" smtClean="0">
                <a:solidFill>
                  <a:srgbClr val="000000"/>
                </a:solidFill>
                <a:latin typeface="Arial" panose="020B0604020202020204" pitchFamily="34" charset="0"/>
                <a:cs typeface="Arial" panose="020B0604020202020204" pitchFamily="34" charset="0"/>
              </a:rPr>
              <a:t>sport)</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3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17851" y="1988840"/>
            <a:ext cx="8818645" cy="2688299"/>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latin typeface="Arial" panose="020B0604020202020204" pitchFamily="34" charset="0"/>
                <a:cs typeface="Arial" panose="020B0604020202020204" pitchFamily="34" charset="0"/>
              </a:rPr>
              <a:t>I</a:t>
            </a:r>
            <a:r>
              <a:rPr lang="fr-FR" sz="3600" dirty="0">
                <a:latin typeface="Arial" panose="020B0604020202020204" pitchFamily="34" charset="0"/>
                <a:cs typeface="Arial" panose="020B0604020202020204" pitchFamily="34" charset="0"/>
              </a:rPr>
              <a:t>. Principales étapes du décret, sa publication et l’instruction ministérielle qui en a suivi</a:t>
            </a:r>
            <a:endParaRPr lang="fr-F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135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3D41F7A-DF20-407E-918F-CE3195E123BC}"/>
              </a:ext>
            </a:extLst>
          </p:cNvPr>
          <p:cNvSpPr/>
          <p:nvPr/>
        </p:nvSpPr>
        <p:spPr>
          <a:xfrm>
            <a:off x="323528" y="116632"/>
            <a:ext cx="8712968" cy="2677656"/>
          </a:xfrm>
          <a:prstGeom prst="rect">
            <a:avLst/>
          </a:prstGeom>
        </p:spPr>
        <p:txBody>
          <a:bodyPr wrap="square">
            <a:spAutoFit/>
          </a:bodyPr>
          <a:lstStyle/>
          <a:p>
            <a:r>
              <a:rPr lang="fr-FR" sz="2400" dirty="0">
                <a:solidFill>
                  <a:srgbClr val="660066"/>
                </a:solidFill>
                <a:latin typeface="Arial" panose="020B0604020202020204" pitchFamily="34" charset="0"/>
              </a:rPr>
              <a:t>2°et être enregistré au </a:t>
            </a:r>
            <a:r>
              <a:rPr lang="fr-FR" sz="2400" b="1" dirty="0">
                <a:solidFill>
                  <a:srgbClr val="660066"/>
                </a:solidFill>
                <a:latin typeface="Arial" panose="020B0604020202020204" pitchFamily="34" charset="0"/>
              </a:rPr>
              <a:t>répertoire national des certifications professionnelles </a:t>
            </a:r>
            <a:r>
              <a:rPr lang="fr-FR" sz="2400" dirty="0">
                <a:solidFill>
                  <a:srgbClr val="660066"/>
                </a:solidFill>
                <a:latin typeface="Arial" panose="020B0604020202020204" pitchFamily="34" charset="0"/>
              </a:rPr>
              <a:t>dans les conditions prévues au II de l’article L.335-6 du code de l 'éducation.</a:t>
            </a:r>
          </a:p>
          <a:p>
            <a:endParaRPr lang="fr-FR" sz="2400" b="1" dirty="0">
              <a:solidFill>
                <a:srgbClr val="000000"/>
              </a:solidFill>
              <a:latin typeface="Comic Sans MS" panose="030F0702030302020204" pitchFamily="66" charset="0"/>
            </a:endParaRPr>
          </a:p>
          <a:p>
            <a:r>
              <a:rPr lang="fr-FR" sz="2400" b="1" dirty="0">
                <a:solidFill>
                  <a:srgbClr val="000000"/>
                </a:solidFill>
                <a:latin typeface="Comic Sans MS" panose="030F0702030302020204" pitchFamily="66" charset="0"/>
              </a:rPr>
              <a:t>Les compétences des diplômés : une référence</a:t>
            </a:r>
            <a:endParaRPr lang="fr-FR" sz="2400" dirty="0">
              <a:solidFill>
                <a:srgbClr val="000000"/>
              </a:solidFill>
              <a:latin typeface="Comic Sans MS" panose="030F0702030302020204" pitchFamily="66" charset="0"/>
            </a:endParaRPr>
          </a:p>
          <a:p>
            <a:r>
              <a:rPr lang="fr-FR" sz="2400" b="1" dirty="0">
                <a:solidFill>
                  <a:srgbClr val="000000"/>
                </a:solidFill>
                <a:latin typeface="Tahoma" panose="020B0604030504040204" pitchFamily="34" charset="0"/>
              </a:rPr>
              <a:t>Le Répertoire National des Certifications Professionnelles (RNCP)</a:t>
            </a: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3316560"/>
            <a:ext cx="69199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050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2B8E395-B99C-49D2-9746-AC4CAF9C9C34}"/>
              </a:ext>
            </a:extLst>
          </p:cNvPr>
          <p:cNvSpPr/>
          <p:nvPr/>
        </p:nvSpPr>
        <p:spPr>
          <a:xfrm>
            <a:off x="611560" y="692696"/>
            <a:ext cx="7992888" cy="5632310"/>
          </a:xfrm>
          <a:prstGeom prst="rect">
            <a:avLst/>
          </a:prstGeom>
        </p:spPr>
        <p:txBody>
          <a:bodyPr wrap="square">
            <a:spAutoFit/>
          </a:bodyPr>
          <a:lstStyle/>
          <a:p>
            <a:pPr algn="just"/>
            <a:r>
              <a:rPr lang="fr-FR" sz="2400" dirty="0">
                <a:solidFill>
                  <a:srgbClr val="000000"/>
                </a:solidFill>
                <a:latin typeface="Arial" panose="020B0604020202020204" pitchFamily="34" charset="0"/>
                <a:cs typeface="Arial" panose="020B0604020202020204" pitchFamily="34" charset="0"/>
              </a:rPr>
              <a:t>Ainsi, </a:t>
            </a:r>
            <a:r>
              <a:rPr lang="fr-FR" sz="2400" dirty="0" smtClean="0">
                <a:solidFill>
                  <a:srgbClr val="000000"/>
                </a:solidFill>
                <a:latin typeface="Arial" panose="020B0604020202020204" pitchFamily="34" charset="0"/>
                <a:cs typeface="Arial" panose="020B0604020202020204" pitchFamily="34" charset="0"/>
              </a:rPr>
              <a:t>depuis </a:t>
            </a:r>
            <a:r>
              <a:rPr lang="fr-FR" sz="2400" dirty="0">
                <a:solidFill>
                  <a:srgbClr val="000000"/>
                </a:solidFill>
                <a:latin typeface="Arial" panose="020B0604020202020204" pitchFamily="34" charset="0"/>
                <a:cs typeface="Arial" panose="020B0604020202020204" pitchFamily="34" charset="0"/>
              </a:rPr>
              <a:t>2008, « l’</a:t>
            </a:r>
            <a:r>
              <a:rPr lang="fr-FR" sz="2400" b="1" dirty="0">
                <a:solidFill>
                  <a:srgbClr val="000000"/>
                </a:solidFill>
                <a:latin typeface="Arial" panose="020B0604020202020204" pitchFamily="34" charset="0"/>
                <a:cs typeface="Arial" panose="020B0604020202020204" pitchFamily="34" charset="0"/>
              </a:rPr>
              <a:t>enseignant en activité physique adaptée » </a:t>
            </a:r>
            <a:r>
              <a:rPr lang="fr-FR" sz="2400" dirty="0">
                <a:solidFill>
                  <a:srgbClr val="000000"/>
                </a:solidFill>
                <a:latin typeface="Arial" panose="020B0604020202020204" pitchFamily="34" charset="0"/>
                <a:cs typeface="Arial" panose="020B0604020202020204" pitchFamily="34" charset="0"/>
              </a:rPr>
              <a:t>figure dans la liste des professionnels habilités à comptabiliser leur activité pour les établissements de santé. </a:t>
            </a:r>
            <a:r>
              <a:rPr lang="fr-FR" sz="2400" b="1" dirty="0">
                <a:solidFill>
                  <a:srgbClr val="000000"/>
                </a:solidFill>
                <a:latin typeface="Arial" panose="020B0604020202020204" pitchFamily="34" charset="0"/>
                <a:cs typeface="Arial" panose="020B0604020202020204" pitchFamily="34" charset="0"/>
              </a:rPr>
              <a:t>Catalogue des activités de rééducation-</a:t>
            </a:r>
            <a:r>
              <a:rPr lang="fr-FR" sz="2400" b="1" dirty="0" smtClean="0">
                <a:solidFill>
                  <a:srgbClr val="000000"/>
                </a:solidFill>
                <a:latin typeface="Arial" panose="020B0604020202020204" pitchFamily="34" charset="0"/>
                <a:cs typeface="Arial" panose="020B0604020202020204" pitchFamily="34" charset="0"/>
              </a:rPr>
              <a:t>réadaptation (</a:t>
            </a:r>
            <a:r>
              <a:rPr lang="fr-FR" sz="2400" b="1" dirty="0" err="1">
                <a:solidFill>
                  <a:srgbClr val="000000"/>
                </a:solidFill>
                <a:latin typeface="Arial" panose="020B0604020202020204" pitchFamily="34" charset="0"/>
                <a:cs typeface="Arial" panose="020B0604020202020204" pitchFamily="34" charset="0"/>
              </a:rPr>
              <a:t>CdARR</a:t>
            </a:r>
            <a:r>
              <a:rPr lang="fr-FR" sz="2400" b="1" dirty="0">
                <a:solidFill>
                  <a:srgbClr val="000000"/>
                </a:solidFill>
                <a:latin typeface="Arial" panose="020B0604020202020204" pitchFamily="34" charset="0"/>
                <a:cs typeface="Arial" panose="020B0604020202020204" pitchFamily="34" charset="0"/>
              </a:rPr>
              <a:t>, recueil PMSI-SSR 17/10/2008, réactualisé en février 2010)</a:t>
            </a:r>
          </a:p>
          <a:p>
            <a:pPr algn="just"/>
            <a:endParaRPr lang="fr-FR" sz="2400" b="1" dirty="0">
              <a:solidFill>
                <a:srgbClr val="000000"/>
              </a:solidFill>
              <a:latin typeface="Arial" panose="020B0604020202020204" pitchFamily="34" charset="0"/>
              <a:cs typeface="Arial" panose="020B0604020202020204" pitchFamily="34" charset="0"/>
            </a:endParaRPr>
          </a:p>
          <a:p>
            <a:pPr algn="just"/>
            <a:r>
              <a:rPr lang="fr-FR" sz="2400" b="1" dirty="0">
                <a:solidFill>
                  <a:srgbClr val="000000"/>
                </a:solidFill>
                <a:latin typeface="Arial" panose="020B0604020202020204" pitchFamily="34" charset="0"/>
                <a:cs typeface="Arial" panose="020B0604020202020204" pitchFamily="34" charset="0"/>
              </a:rPr>
              <a:t>A noter </a:t>
            </a:r>
            <a:r>
              <a:rPr lang="fr-FR" sz="2400" b="1" dirty="0" smtClean="0">
                <a:solidFill>
                  <a:srgbClr val="000000"/>
                </a:solidFill>
                <a:latin typeface="Arial" panose="020B0604020202020204" pitchFamily="34" charset="0"/>
                <a:cs typeface="Arial" panose="020B0604020202020204" pitchFamily="34" charset="0"/>
              </a:rPr>
              <a:t>qu’il n’existe alors </a:t>
            </a:r>
            <a:r>
              <a:rPr lang="fr-FR" sz="2400" dirty="0" smtClean="0">
                <a:solidFill>
                  <a:srgbClr val="000000"/>
                </a:solidFill>
                <a:latin typeface="Arial" panose="020B0604020202020204" pitchFamily="34" charset="0"/>
                <a:cs typeface="Arial" panose="020B0604020202020204" pitchFamily="34" charset="0"/>
              </a:rPr>
              <a:t>aucune </a:t>
            </a:r>
            <a:r>
              <a:rPr lang="fr-FR" sz="2400" dirty="0">
                <a:solidFill>
                  <a:srgbClr val="000000"/>
                </a:solidFill>
                <a:latin typeface="Arial" panose="020B0604020202020204" pitchFamily="34" charset="0"/>
                <a:cs typeface="Arial" panose="020B0604020202020204" pitchFamily="34" charset="0"/>
              </a:rPr>
              <a:t>limitation du périmètre d’action de </a:t>
            </a:r>
            <a:r>
              <a:rPr lang="fr-FR" sz="2400" dirty="0" smtClean="0">
                <a:solidFill>
                  <a:srgbClr val="000000"/>
                </a:solidFill>
                <a:latin typeface="Arial" panose="020B0604020202020204" pitchFamily="34" charset="0"/>
                <a:cs typeface="Arial" panose="020B0604020202020204" pitchFamily="34" charset="0"/>
              </a:rPr>
              <a:t>l’E-APA </a:t>
            </a:r>
            <a:r>
              <a:rPr lang="fr-FR" sz="2400" dirty="0">
                <a:solidFill>
                  <a:srgbClr val="000000"/>
                </a:solidFill>
                <a:latin typeface="Arial" panose="020B0604020202020204" pitchFamily="34" charset="0"/>
                <a:cs typeface="Arial" panose="020B0604020202020204" pitchFamily="34" charset="0"/>
              </a:rPr>
              <a:t>par rapport à des limites fonctionnelles </a:t>
            </a:r>
            <a:r>
              <a:rPr lang="fr-FR" sz="2400" dirty="0">
                <a:solidFill>
                  <a:srgbClr val="0000FF"/>
                </a:solidFill>
                <a:latin typeface="Arial" panose="020B0604020202020204" pitchFamily="34" charset="0"/>
                <a:cs typeface="Arial" panose="020B0604020202020204" pitchFamily="34" charset="0"/>
              </a:rPr>
              <a:t>quelconque</a:t>
            </a:r>
          </a:p>
          <a:p>
            <a:pPr algn="just"/>
            <a:endParaRPr lang="fr-FR" sz="2400" dirty="0">
              <a:solidFill>
                <a:srgbClr val="0000FF"/>
              </a:solidFill>
              <a:latin typeface="Arial" panose="020B0604020202020204" pitchFamily="34" charset="0"/>
              <a:cs typeface="Arial" panose="020B0604020202020204" pitchFamily="34" charset="0"/>
            </a:endParaRPr>
          </a:p>
          <a:p>
            <a:pPr algn="just"/>
            <a:r>
              <a:rPr lang="fr-FR" sz="2400" dirty="0">
                <a:solidFill>
                  <a:srgbClr val="0000FF"/>
                </a:solidFill>
                <a:latin typeface="Arial" panose="020B0604020202020204" pitchFamily="34" charset="0"/>
                <a:cs typeface="Arial" panose="020B0604020202020204" pitchFamily="34" charset="0"/>
              </a:rPr>
              <a:t>Dans le domaine de la déficience organique (les ALD notamment) le nouveau décret impose une limitation des domaines d’interventions en fonction des </a:t>
            </a:r>
            <a:r>
              <a:rPr lang="fr-FR" sz="2400" b="1" dirty="0" smtClean="0">
                <a:solidFill>
                  <a:srgbClr val="0000FF"/>
                </a:solidFill>
                <a:latin typeface="Arial" panose="020B0604020202020204" pitchFamily="34" charset="0"/>
                <a:cs typeface="Arial" panose="020B0604020202020204" pitchFamily="34" charset="0"/>
              </a:rPr>
              <a:t>limitations fonctionnelles </a:t>
            </a:r>
            <a:r>
              <a:rPr lang="fr-FR" sz="2400" dirty="0" smtClean="0">
                <a:solidFill>
                  <a:srgbClr val="0000FF"/>
                </a:solidFill>
                <a:latin typeface="Arial" panose="020B0604020202020204" pitchFamily="34" charset="0"/>
                <a:cs typeface="Arial" panose="020B0604020202020204" pitchFamily="34" charset="0"/>
              </a:rPr>
              <a:t>(cf. + loin)</a:t>
            </a:r>
            <a:endParaRPr lang="fr-FR"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85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51519" y="2468892"/>
            <a:ext cx="8818645" cy="2688299"/>
          </a:xfrm>
          <a:prstGeom prst="roundRect">
            <a:avLst/>
          </a:prstGeom>
          <a:solidFill>
            <a:srgbClr val="CC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latin typeface="Arial" panose="020B0604020202020204" pitchFamily="34" charset="0"/>
                <a:cs typeface="Arial" panose="020B0604020202020204" pitchFamily="34" charset="0"/>
              </a:rPr>
              <a:t>ANNEXE 2:</a:t>
            </a:r>
          </a:p>
          <a:p>
            <a:r>
              <a:rPr lang="fr-FR" sz="3600" dirty="0" smtClean="0">
                <a:latin typeface="Arial" panose="020B0604020202020204" pitchFamily="34" charset="0"/>
                <a:cs typeface="Arial" panose="020B0604020202020204" pitchFamily="34" charset="0"/>
              </a:rPr>
              <a:t>APA</a:t>
            </a:r>
            <a:r>
              <a:rPr lang="fr-FR" sz="3600" dirty="0">
                <a:latin typeface="Arial" panose="020B0604020202020204" pitchFamily="34" charset="0"/>
                <a:cs typeface="Arial" panose="020B0604020202020204" pitchFamily="34" charset="0"/>
              </a:rPr>
              <a:t>-S : </a:t>
            </a:r>
            <a:r>
              <a:rPr lang="fr-FR" sz="3600" dirty="0" smtClean="0">
                <a:latin typeface="Arial" panose="020B0604020202020204" pitchFamily="34" charset="0"/>
                <a:cs typeface="Arial" panose="020B0604020202020204" pitchFamily="34" charset="0"/>
              </a:rPr>
              <a:t>identité, formation</a:t>
            </a:r>
            <a:r>
              <a:rPr lang="fr-FR" sz="3600" dirty="0">
                <a:latin typeface="Arial" panose="020B0604020202020204" pitchFamily="34" charset="0"/>
                <a:cs typeface="Arial" panose="020B0604020202020204" pitchFamily="34" charset="0"/>
              </a:rPr>
              <a:t>, </a:t>
            </a:r>
            <a:r>
              <a:rPr lang="fr-FR" sz="3600" dirty="0" smtClean="0">
                <a:latin typeface="Arial" panose="020B0604020202020204" pitchFamily="34" charset="0"/>
                <a:cs typeface="Arial" panose="020B0604020202020204" pitchFamily="34" charset="0"/>
              </a:rPr>
              <a:t>missions</a:t>
            </a:r>
            <a:endParaRPr lang="fr-FR" sz="36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13737" y="1700808"/>
            <a:ext cx="8956428" cy="960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flipV="1">
            <a:off x="113737" y="6728414"/>
            <a:ext cx="8956428"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606536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51A40F2-9467-422A-AB20-2D44208602B4}"/>
              </a:ext>
            </a:extLst>
          </p:cNvPr>
          <p:cNvSpPr/>
          <p:nvPr/>
        </p:nvSpPr>
        <p:spPr>
          <a:xfrm>
            <a:off x="251520" y="1340768"/>
            <a:ext cx="8640960" cy="4893647"/>
          </a:xfrm>
          <a:prstGeom prst="rect">
            <a:avLst/>
          </a:prstGeom>
        </p:spPr>
        <p:txBody>
          <a:bodyPr wrap="square">
            <a:spAutoFit/>
          </a:bodyPr>
          <a:lstStyle/>
          <a:p>
            <a:r>
              <a:rPr lang="fr-FR" sz="2400" b="1" dirty="0">
                <a:latin typeface="Arial" panose="020B0604020202020204" pitchFamily="34" charset="0"/>
                <a:cs typeface="Arial" panose="020B0604020202020204" pitchFamily="34" charset="0"/>
              </a:rPr>
              <a:t>APA-S au sein des STAPS depuis 36 ans en France, le S de santé étant rajouté en 2007</a:t>
            </a:r>
            <a:r>
              <a:rPr lang="fr-FR" sz="2400" dirty="0"/>
              <a:t> (du fait du rattachement du secrétariat d'État jeunesse et sport au ministère de la santé, et de la mise en place de différents audits (rapport </a:t>
            </a:r>
            <a:r>
              <a:rPr lang="fr-FR" sz="2400" dirty="0" err="1"/>
              <a:t>Bertch</a:t>
            </a:r>
            <a:r>
              <a:rPr lang="fr-FR" sz="2400" dirty="0"/>
              <a:t> sur la discipline STAPS, rapport Toussaint</a:t>
            </a:r>
            <a:r>
              <a:rPr lang="fr-FR" sz="2400" dirty="0">
                <a:latin typeface="Arial" panose="020B0604020202020204" pitchFamily="34" charset="0"/>
                <a:cs typeface="Arial" panose="020B0604020202020204" pitchFamily="34" charset="0"/>
              </a:rPr>
              <a:t>)</a:t>
            </a:r>
          </a:p>
          <a:p>
            <a:endParaRPr lang="fr-FR" sz="2400" b="1" dirty="0">
              <a:latin typeface="Arial" panose="020B0604020202020204" pitchFamily="34" charset="0"/>
              <a:cs typeface="Arial" panose="020B0604020202020204" pitchFamily="34" charset="0"/>
            </a:endParaRPr>
          </a:p>
          <a:p>
            <a:endParaRPr lang="fr-FR" sz="2400" b="1"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APA-S : un champ disciplinaire des STAPS</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Reconnaissance du concept APA et de ses moyens d’action (les APA) : </a:t>
            </a:r>
            <a:r>
              <a:rPr lang="fr-FR" sz="2400" dirty="0" smtClean="0">
                <a:latin typeface="Arial" panose="020B0604020202020204" pitchFamily="34" charset="0"/>
                <a:cs typeface="Arial" panose="020B0604020202020204" pitchFamily="34" charset="0"/>
              </a:rPr>
              <a:t>circulaire</a:t>
            </a:r>
            <a:r>
              <a:rPr lang="fr-FR" sz="2400" dirty="0">
                <a:latin typeface="Arial" panose="020B0604020202020204" pitchFamily="34" charset="0"/>
                <a:cs typeface="Arial" panose="020B0604020202020204" pitchFamily="34" charset="0"/>
              </a:rPr>
              <a:t>/décrets (</a:t>
            </a:r>
            <a:r>
              <a:rPr lang="fr-FR" sz="2400" i="1" dirty="0">
                <a:latin typeface="Arial" panose="020B0604020202020204" pitchFamily="34" charset="0"/>
                <a:cs typeface="Arial" panose="020B0604020202020204" pitchFamily="34" charset="0"/>
              </a:rPr>
              <a:t>2008-377</a:t>
            </a:r>
            <a:r>
              <a:rPr lang="fr-FR" sz="2400" dirty="0">
                <a:latin typeface="Arial" panose="020B0604020202020204" pitchFamily="34" charset="0"/>
                <a:cs typeface="Arial" panose="020B0604020202020204" pitchFamily="34" charset="0"/>
              </a:rPr>
              <a:t>),  sociétés savantes (</a:t>
            </a:r>
            <a:r>
              <a:rPr lang="fr-FR" sz="2400" i="1" dirty="0">
                <a:latin typeface="Arial" panose="020B0604020202020204" pitchFamily="34" charset="0"/>
                <a:cs typeface="Arial" panose="020B0604020202020204" pitchFamily="34" charset="0"/>
              </a:rPr>
              <a:t>AFSOS, SPLF, 2005</a:t>
            </a:r>
            <a:r>
              <a:rPr lang="fr-FR" sz="2400" dirty="0">
                <a:latin typeface="Arial" panose="020B0604020202020204" pitchFamily="34" charset="0"/>
                <a:cs typeface="Arial" panose="020B0604020202020204" pitchFamily="34" charset="0"/>
              </a:rPr>
              <a:t>…), état (</a:t>
            </a:r>
            <a:r>
              <a:rPr lang="fr-FR" sz="2400" i="1" dirty="0">
                <a:latin typeface="Arial" panose="020B0604020202020204" pitchFamily="34" charset="0"/>
                <a:cs typeface="Arial" panose="020B0604020202020204" pitchFamily="34" charset="0"/>
              </a:rPr>
              <a:t>HAS</a:t>
            </a:r>
            <a:r>
              <a:rPr lang="fr-FR" sz="2400" dirty="0">
                <a:latin typeface="Arial" panose="020B0604020202020204" pitchFamily="34" charset="0"/>
                <a:cs typeface="Arial" panose="020B0604020202020204" pitchFamily="34" charset="0"/>
              </a:rPr>
              <a:t>, 2014)</a:t>
            </a:r>
          </a:p>
          <a:p>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87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1640" y="1556792"/>
            <a:ext cx="6472686" cy="313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215652" y="4725144"/>
            <a:ext cx="85328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6000"/>
              </a:lnSpc>
              <a:spcBef>
                <a:spcPts val="788"/>
              </a:spcBef>
              <a:buClr>
                <a:srgbClr val="CE9964"/>
              </a:buClr>
              <a:buSzPct val="90000"/>
              <a:buFont typeface="Monotype Sorts"/>
              <a:buChar char=""/>
              <a:defRPr sz="3200">
                <a:solidFill>
                  <a:srgbClr val="000000"/>
                </a:solidFill>
                <a:latin typeface="Times New Roman" pitchFamily="18" charset="0"/>
              </a:defRPr>
            </a:lvl1pPr>
            <a:lvl2pPr marL="742950" indent="-285750">
              <a:lnSpc>
                <a:spcPct val="86000"/>
              </a:lnSpc>
              <a:spcBef>
                <a:spcPts val="688"/>
              </a:spcBef>
              <a:buClr>
                <a:srgbClr val="CE9964"/>
              </a:buClr>
              <a:buSzPct val="100000"/>
              <a:buFont typeface="Times New Roman" pitchFamily="18" charset="0"/>
              <a:buChar char="–"/>
              <a:defRPr sz="2700">
                <a:solidFill>
                  <a:srgbClr val="000000"/>
                </a:solidFill>
                <a:latin typeface="Times New Roman" pitchFamily="18" charset="0"/>
              </a:defRPr>
            </a:lvl2pPr>
            <a:lvl3pPr marL="1143000" indent="-228600">
              <a:lnSpc>
                <a:spcPct val="86000"/>
              </a:lnSpc>
              <a:spcBef>
                <a:spcPts val="588"/>
              </a:spcBef>
              <a:buClr>
                <a:srgbClr val="CE9964"/>
              </a:buClr>
              <a:buSzPct val="100000"/>
              <a:buFont typeface="Times New Roman" pitchFamily="18" charset="0"/>
              <a:buChar char="•"/>
              <a:defRPr sz="2400">
                <a:solidFill>
                  <a:srgbClr val="000000"/>
                </a:solidFill>
                <a:latin typeface="Times New Roman" pitchFamily="18" charset="0"/>
              </a:defRPr>
            </a:lvl3pPr>
            <a:lvl4pPr marL="16002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4pPr>
            <a:lvl5pPr marL="2057400" indent="-228600">
              <a:lnSpc>
                <a:spcPct val="86000"/>
              </a:lnSpc>
              <a:spcBef>
                <a:spcPts val="488"/>
              </a:spcBef>
              <a:buClr>
                <a:srgbClr val="CE9964"/>
              </a:buClr>
              <a:buSzPct val="100000"/>
              <a:buFont typeface="Times New Roman" pitchFamily="18" charset="0"/>
              <a:buChar char="»"/>
              <a:defRPr sz="2000">
                <a:solidFill>
                  <a:srgbClr val="000000"/>
                </a:solidFill>
                <a:latin typeface="Times New Roman" pitchFamily="18" charset="0"/>
              </a:defRPr>
            </a:lvl5pPr>
            <a:lvl6pPr marL="25146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6pPr>
            <a:lvl7pPr marL="29718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7pPr>
            <a:lvl8pPr marL="34290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8pPr>
            <a:lvl9pPr marL="3886200" indent="-228600" eaLnBrk="0" fontAlgn="base" hangingPunct="0">
              <a:lnSpc>
                <a:spcPct val="86000"/>
              </a:lnSpc>
              <a:spcBef>
                <a:spcPts val="488"/>
              </a:spcBef>
              <a:spcAft>
                <a:spcPct val="0"/>
              </a:spcAft>
              <a:buClr>
                <a:srgbClr val="CE9964"/>
              </a:buClr>
              <a:buSzPct val="100000"/>
              <a:buFont typeface="Times New Roman" pitchFamily="18" charset="0"/>
              <a:buChar char="»"/>
              <a:defRPr sz="2000">
                <a:solidFill>
                  <a:srgbClr val="000000"/>
                </a:solidFill>
                <a:latin typeface="Times New Roman" pitchFamily="18" charset="0"/>
              </a:defRPr>
            </a:lvl9pPr>
          </a:lstStyle>
          <a:p>
            <a:pPr eaLnBrk="1" hangingPunct="1">
              <a:lnSpc>
                <a:spcPct val="80000"/>
              </a:lnSpc>
              <a:spcBef>
                <a:spcPct val="0"/>
              </a:spcBef>
              <a:buClrTx/>
              <a:buSzTx/>
              <a:buFontTx/>
              <a:buNone/>
            </a:pPr>
            <a:endParaRPr lang="fr-FR" altLang="fr-FR" sz="2000" dirty="0">
              <a:solidFill>
                <a:srgbClr val="660066"/>
              </a:solidFill>
              <a:latin typeface="Arial" pitchFamily="34" charset="0"/>
              <a:ea typeface="MS PGothic" pitchFamily="34" charset="-128"/>
              <a:cs typeface="Arial" pitchFamily="34" charset="0"/>
            </a:endParaRPr>
          </a:p>
          <a:p>
            <a:pPr algn="ctr" eaLnBrk="1" hangingPunct="1">
              <a:lnSpc>
                <a:spcPct val="130000"/>
              </a:lnSpc>
              <a:spcBef>
                <a:spcPct val="0"/>
              </a:spcBef>
              <a:buClrTx/>
              <a:buSzTx/>
              <a:buFontTx/>
              <a:buNone/>
            </a:pPr>
            <a:r>
              <a:rPr lang="fr-FR" altLang="fr-FR" sz="2000" dirty="0">
                <a:solidFill>
                  <a:srgbClr val="660066"/>
                </a:solidFill>
                <a:latin typeface="Arial" pitchFamily="34" charset="0"/>
                <a:ea typeface="MS PGothic" pitchFamily="34" charset="-128"/>
                <a:cs typeface="Arial" pitchFamily="34" charset="0"/>
              </a:rPr>
              <a:t>Missions « Le professionnel a pour vocation de participer à la </a:t>
            </a:r>
            <a:r>
              <a:rPr lang="fr-FR" altLang="fr-FR" sz="2000" b="1" dirty="0">
                <a:solidFill>
                  <a:srgbClr val="660066"/>
                </a:solidFill>
                <a:latin typeface="Arial" pitchFamily="34" charset="0"/>
                <a:ea typeface="MS PGothic" pitchFamily="34" charset="-128"/>
                <a:cs typeface="Arial" pitchFamily="34" charset="0"/>
              </a:rPr>
              <a:t>conception</a:t>
            </a:r>
            <a:r>
              <a:rPr lang="fr-FR" altLang="fr-FR" sz="2000" dirty="0">
                <a:solidFill>
                  <a:srgbClr val="660066"/>
                </a:solidFill>
                <a:latin typeface="Arial" pitchFamily="34" charset="0"/>
                <a:ea typeface="MS PGothic" pitchFamily="34" charset="-128"/>
                <a:cs typeface="Arial" pitchFamily="34" charset="0"/>
              </a:rPr>
              <a:t>, la </a:t>
            </a:r>
            <a:r>
              <a:rPr lang="fr-FR" altLang="fr-FR" sz="2000" b="1" dirty="0">
                <a:solidFill>
                  <a:srgbClr val="660066"/>
                </a:solidFill>
                <a:latin typeface="Arial" pitchFamily="34" charset="0"/>
                <a:ea typeface="MS PGothic" pitchFamily="34" charset="-128"/>
                <a:cs typeface="Arial" pitchFamily="34" charset="0"/>
              </a:rPr>
              <a:t>conduite</a:t>
            </a:r>
            <a:r>
              <a:rPr lang="fr-FR" altLang="fr-FR" sz="2000" dirty="0">
                <a:solidFill>
                  <a:srgbClr val="660066"/>
                </a:solidFill>
                <a:latin typeface="Arial" pitchFamily="34" charset="0"/>
                <a:ea typeface="MS PGothic" pitchFamily="34" charset="-128"/>
                <a:cs typeface="Arial" pitchFamily="34" charset="0"/>
              </a:rPr>
              <a:t> et </a:t>
            </a:r>
            <a:r>
              <a:rPr lang="fr-FR" altLang="fr-FR" sz="2000" b="1" dirty="0">
                <a:solidFill>
                  <a:srgbClr val="660066"/>
                </a:solidFill>
                <a:latin typeface="Arial" pitchFamily="34" charset="0"/>
                <a:ea typeface="MS PGothic" pitchFamily="34" charset="-128"/>
                <a:cs typeface="Arial" pitchFamily="34" charset="0"/>
              </a:rPr>
              <a:t>l’évaluation</a:t>
            </a:r>
            <a:r>
              <a:rPr lang="fr-FR" altLang="fr-FR" sz="2000" dirty="0">
                <a:solidFill>
                  <a:srgbClr val="660066"/>
                </a:solidFill>
                <a:latin typeface="Arial" pitchFamily="34" charset="0"/>
                <a:ea typeface="MS PGothic" pitchFamily="34" charset="-128"/>
                <a:cs typeface="Arial" pitchFamily="34" charset="0"/>
              </a:rPr>
              <a:t> de programmes de Prévention, de suivi et d’Education à la Santé </a:t>
            </a:r>
          </a:p>
          <a:p>
            <a:pPr algn="ctr" eaLnBrk="1" hangingPunct="1">
              <a:lnSpc>
                <a:spcPct val="130000"/>
              </a:lnSpc>
              <a:spcBef>
                <a:spcPct val="0"/>
              </a:spcBef>
              <a:buClrTx/>
              <a:buSzTx/>
              <a:buFontTx/>
              <a:buNone/>
            </a:pPr>
            <a:r>
              <a:rPr lang="fr-FR" altLang="fr-FR" sz="2000" dirty="0">
                <a:solidFill>
                  <a:srgbClr val="660066"/>
                </a:solidFill>
                <a:latin typeface="Arial" pitchFamily="34" charset="0"/>
                <a:ea typeface="MS PGothic" pitchFamily="34" charset="-128"/>
                <a:cs typeface="Arial" pitchFamily="34" charset="0"/>
              </a:rPr>
              <a:t>par l’AP auprès de tout public en toute </a:t>
            </a:r>
            <a:r>
              <a:rPr lang="fr-FR" altLang="fr-FR" sz="2000" b="1" dirty="0">
                <a:solidFill>
                  <a:srgbClr val="660066"/>
                </a:solidFill>
                <a:latin typeface="Arial" pitchFamily="34" charset="0"/>
                <a:ea typeface="MS PGothic" pitchFamily="34" charset="-128"/>
                <a:cs typeface="Arial" pitchFamily="34" charset="0"/>
              </a:rPr>
              <a:t>sécurité</a:t>
            </a:r>
            <a:r>
              <a:rPr lang="fr-FR" altLang="fr-FR" sz="2000" dirty="0">
                <a:solidFill>
                  <a:srgbClr val="660066"/>
                </a:solidFill>
                <a:latin typeface="Arial" pitchFamily="34" charset="0"/>
                <a:ea typeface="MS PGothic" pitchFamily="34" charset="-128"/>
                <a:cs typeface="Arial" pitchFamily="34" charset="0"/>
              </a:rPr>
              <a:t> ».</a:t>
            </a:r>
          </a:p>
        </p:txBody>
      </p:sp>
      <p:sp>
        <p:nvSpPr>
          <p:cNvPr id="2" name="Rectangle 1"/>
          <p:cNvSpPr/>
          <p:nvPr/>
        </p:nvSpPr>
        <p:spPr>
          <a:xfrm>
            <a:off x="539552" y="476672"/>
            <a:ext cx="7920880" cy="830997"/>
          </a:xfrm>
          <a:prstGeom prst="rect">
            <a:avLst/>
          </a:prstGeom>
        </p:spPr>
        <p:txBody>
          <a:bodyPr wrap="square">
            <a:spAutoFit/>
          </a:bodyPr>
          <a:lstStyle/>
          <a:p>
            <a:r>
              <a:rPr lang="fr-FR" sz="2400" b="1" dirty="0">
                <a:solidFill>
                  <a:srgbClr val="000000"/>
                </a:solidFill>
                <a:latin typeface="Arial" panose="020B0604020202020204" pitchFamily="34" charset="0"/>
                <a:cs typeface="Arial" panose="020B0604020202020204" pitchFamily="34" charset="0"/>
              </a:rPr>
              <a:t>Une formation universitaire qui débouche sur un métier certifié</a:t>
            </a:r>
          </a:p>
        </p:txBody>
      </p:sp>
    </p:spTree>
    <p:extLst>
      <p:ext uri="{BB962C8B-B14F-4D97-AF65-F5344CB8AC3E}">
        <p14:creationId xmlns:p14="http://schemas.microsoft.com/office/powerpoint/2010/main" val="4194776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21C816-7F31-4017-A6A2-9C524459BD0A}"/>
              </a:ext>
            </a:extLst>
          </p:cNvPr>
          <p:cNvSpPr/>
          <p:nvPr/>
        </p:nvSpPr>
        <p:spPr>
          <a:xfrm>
            <a:off x="611560" y="620688"/>
            <a:ext cx="8064896" cy="5607689"/>
          </a:xfrm>
          <a:prstGeom prst="rect">
            <a:avLst/>
          </a:prstGeom>
        </p:spPr>
        <p:txBody>
          <a:bodyPr wrap="square">
            <a:spAutoFit/>
          </a:bodyPr>
          <a:lstStyle/>
          <a:p>
            <a:pPr>
              <a:lnSpc>
                <a:spcPct val="120000"/>
              </a:lnSpc>
            </a:pPr>
            <a:r>
              <a:rPr lang="fr-FR" altLang="fr-FR" sz="2400" b="1" dirty="0">
                <a:latin typeface="Arial" panose="020B0604020202020204" pitchFamily="34" charset="0"/>
                <a:cs typeface="Arial" panose="020B0604020202020204" pitchFamily="34" charset="0"/>
              </a:rPr>
              <a:t>Groupe de travail « Bigard » sous l’égide de la DGOS et du ministère des affaires sociales</a:t>
            </a:r>
          </a:p>
          <a:p>
            <a:pPr marL="889000" indent="-434975">
              <a:lnSpc>
                <a:spcPct val="120000"/>
              </a:lnSpc>
            </a:pPr>
            <a:r>
              <a:rPr lang="fr-FR" altLang="fr-FR" sz="2400" b="1" dirty="0">
                <a:latin typeface="Arial" panose="020B0604020202020204" pitchFamily="34" charset="0"/>
                <a:cs typeface="Arial" panose="020B0604020202020204" pitchFamily="34" charset="0"/>
              </a:rPr>
              <a:t>	</a:t>
            </a:r>
            <a:r>
              <a:rPr lang="fr-FR" altLang="fr-FR" sz="2400" dirty="0" smtClean="0">
                <a:latin typeface="Arial" panose="020B0604020202020204" pitchFamily="34" charset="0"/>
                <a:cs typeface="Arial" panose="020B0604020202020204" pitchFamily="34" charset="0"/>
              </a:rPr>
              <a:t>- travail </a:t>
            </a:r>
            <a:r>
              <a:rPr lang="fr-FR" altLang="fr-FR" sz="2400" dirty="0">
                <a:latin typeface="Arial"/>
                <a:cs typeface="Arial"/>
              </a:rPr>
              <a:t>au cours de l’année </a:t>
            </a:r>
            <a:r>
              <a:rPr lang="fr-FR" altLang="fr-FR" sz="2400" dirty="0" smtClean="0">
                <a:latin typeface="Arial"/>
                <a:cs typeface="Arial"/>
              </a:rPr>
              <a:t>2015-2016</a:t>
            </a:r>
            <a:endParaRPr lang="fr-FR" altLang="fr-FR" sz="2400" b="1" dirty="0">
              <a:latin typeface="Arial"/>
              <a:cs typeface="Arial"/>
            </a:endParaRPr>
          </a:p>
          <a:p>
            <a:pPr marL="892175" indent="-439738" defTabSz="889000"/>
            <a:r>
              <a:rPr lang="fr-FR" altLang="fr-FR" sz="2400" dirty="0">
                <a:latin typeface="Arial"/>
                <a:cs typeface="Arial"/>
              </a:rPr>
              <a:t>	</a:t>
            </a:r>
            <a:r>
              <a:rPr lang="fr-FR" altLang="fr-FR" sz="2400" dirty="0" smtClean="0">
                <a:latin typeface="Arial"/>
                <a:cs typeface="Arial"/>
              </a:rPr>
              <a:t>- périmètre </a:t>
            </a:r>
            <a:r>
              <a:rPr lang="fr-FR" altLang="fr-FR" sz="2400" dirty="0">
                <a:latin typeface="Arial"/>
                <a:cs typeface="Arial"/>
              </a:rPr>
              <a:t>de la réflexion:</a:t>
            </a:r>
            <a:r>
              <a:rPr lang="fr-FR" altLang="fr-FR" sz="2800" i="1" dirty="0">
                <a:latin typeface="Arial"/>
                <a:cs typeface="Arial"/>
              </a:rPr>
              <a:t> </a:t>
            </a:r>
            <a:r>
              <a:rPr lang="fr-FR" sz="2400" i="1" dirty="0">
                <a:latin typeface="Arial"/>
                <a:cs typeface="Arial"/>
              </a:rPr>
              <a:t>Activité physique et prise en charge des personnes atteintes de maladies chroniques: Quelles compétences pour quels patients? Quelles formations ?</a:t>
            </a:r>
            <a:endParaRPr lang="fr-FR" altLang="fr-FR" sz="2400" i="1" dirty="0">
              <a:latin typeface="Arial"/>
              <a:cs typeface="Arial"/>
            </a:endParaRPr>
          </a:p>
          <a:p>
            <a:pPr marL="979488" indent="-615950" defTabSz="890588">
              <a:lnSpc>
                <a:spcPct val="120000"/>
              </a:lnSpc>
            </a:pPr>
            <a:r>
              <a:rPr lang="fr-FR" altLang="fr-FR" sz="2400" dirty="0">
                <a:latin typeface="Arial"/>
                <a:cs typeface="Arial"/>
              </a:rPr>
              <a:t>	</a:t>
            </a:r>
            <a:r>
              <a:rPr lang="fr-FR" altLang="fr-FR" sz="2400" dirty="0" smtClean="0">
                <a:latin typeface="Arial"/>
                <a:cs typeface="Arial"/>
              </a:rPr>
              <a:t>- identification </a:t>
            </a:r>
            <a:r>
              <a:rPr lang="fr-FR" altLang="fr-FR" sz="2400" dirty="0">
                <a:latin typeface="Arial"/>
                <a:cs typeface="Arial"/>
              </a:rPr>
              <a:t>d’une méthode d’entrée à partir des limitations fonctionnelles</a:t>
            </a:r>
          </a:p>
          <a:p>
            <a:pPr marL="889000" indent="-434975" defTabSz="890588">
              <a:lnSpc>
                <a:spcPct val="120000"/>
              </a:lnSpc>
            </a:pPr>
            <a:r>
              <a:rPr lang="fr-FR" altLang="fr-FR" sz="2400" dirty="0">
                <a:latin typeface="Arial"/>
                <a:cs typeface="Arial"/>
              </a:rPr>
              <a:t>	</a:t>
            </a:r>
            <a:r>
              <a:rPr lang="fr-FR" altLang="fr-FR" sz="2400" dirty="0" smtClean="0">
                <a:latin typeface="Arial"/>
                <a:cs typeface="Arial"/>
              </a:rPr>
              <a:t>- très </a:t>
            </a:r>
            <a:r>
              <a:rPr lang="fr-FR" altLang="fr-FR" sz="2400" dirty="0">
                <a:latin typeface="Arial"/>
                <a:cs typeface="Arial"/>
              </a:rPr>
              <a:t>nombreux participants, avec pour les STAPS: C3D et AFAPA + membres STAPS de la </a:t>
            </a:r>
            <a:r>
              <a:rPr lang="fr-FR" altLang="fr-FR" sz="2400" dirty="0" smtClean="0">
                <a:latin typeface="Arial"/>
                <a:cs typeface="Arial"/>
              </a:rPr>
              <a:t>DGESIP</a:t>
            </a:r>
            <a:endParaRPr lang="fr-FR" altLang="fr-FR" sz="2400" dirty="0">
              <a:latin typeface="Arial"/>
              <a:cs typeface="Arial"/>
            </a:endParaRPr>
          </a:p>
          <a:p>
            <a:pPr marL="889000" indent="-434975" defTabSz="890588">
              <a:lnSpc>
                <a:spcPct val="120000"/>
              </a:lnSpc>
              <a:buFontTx/>
              <a:buChar char="-"/>
            </a:pPr>
            <a:r>
              <a:rPr lang="fr-FR" altLang="fr-FR" sz="2400" b="1" dirty="0">
                <a:latin typeface="Arial"/>
                <a:cs typeface="Arial"/>
              </a:rPr>
              <a:t>Fourniture d’un document de consensus le 20 juin </a:t>
            </a:r>
            <a:r>
              <a:rPr lang="fr-FR" altLang="fr-FR" sz="2400" b="1" dirty="0" smtClean="0">
                <a:latin typeface="Arial"/>
                <a:cs typeface="Arial"/>
              </a:rPr>
              <a:t>2016.</a:t>
            </a:r>
            <a:endParaRPr lang="fr-FR" altLang="fr-FR" sz="2400" b="1" dirty="0">
              <a:latin typeface="Arial"/>
              <a:cs typeface="Arial"/>
            </a:endParaRPr>
          </a:p>
        </p:txBody>
      </p:sp>
      <p:sp>
        <p:nvSpPr>
          <p:cNvPr id="3" name="Rectangle 2">
            <a:extLst>
              <a:ext uri="{FF2B5EF4-FFF2-40B4-BE49-F238E27FC236}">
                <a16:creationId xmlns:a16="http://schemas.microsoft.com/office/drawing/2014/main" xmlns="" id="{0521C816-7F31-4017-A6A2-9C524459BD0A}"/>
              </a:ext>
            </a:extLst>
          </p:cNvPr>
          <p:cNvSpPr/>
          <p:nvPr/>
        </p:nvSpPr>
        <p:spPr>
          <a:xfrm>
            <a:off x="539552" y="116632"/>
            <a:ext cx="8064896" cy="523220"/>
          </a:xfrm>
          <a:prstGeom prst="rect">
            <a:avLst/>
          </a:prstGeom>
        </p:spPr>
        <p:txBody>
          <a:bodyPr wrap="square">
            <a:spAutoFit/>
          </a:bodyPr>
          <a:lstStyle/>
          <a:p>
            <a:pPr>
              <a:lnSpc>
                <a:spcPct val="120000"/>
              </a:lnSpc>
            </a:pPr>
            <a:r>
              <a:rPr lang="fr-FR" altLang="fr-FR" sz="2400" b="1" dirty="0">
                <a:solidFill>
                  <a:srgbClr val="0000FF"/>
                </a:solidFill>
                <a:latin typeface="Arial" panose="020B0604020202020204" pitchFamily="34" charset="0"/>
                <a:cs typeface="Arial" panose="020B0604020202020204" pitchFamily="34" charset="0"/>
              </a:rPr>
              <a:t>ETAPE 1</a:t>
            </a:r>
            <a:endParaRPr lang="fr-FR" altLang="fr-FR"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89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07504" y="260648"/>
            <a:ext cx="8748464" cy="5639070"/>
          </a:xfrm>
          <a:prstGeom prst="rect">
            <a:avLst/>
          </a:prstGeom>
        </p:spPr>
      </p:pic>
      <p:sp>
        <p:nvSpPr>
          <p:cNvPr id="3" name="Ellipse 2"/>
          <p:cNvSpPr/>
          <p:nvPr/>
        </p:nvSpPr>
        <p:spPr>
          <a:xfrm>
            <a:off x="323528" y="4725144"/>
            <a:ext cx="7992888" cy="129614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 name="Grouper 6"/>
          <p:cNvGrpSpPr/>
          <p:nvPr/>
        </p:nvGrpSpPr>
        <p:grpSpPr>
          <a:xfrm>
            <a:off x="1043608" y="5877272"/>
            <a:ext cx="5493991" cy="934363"/>
            <a:chOff x="1043608" y="5877272"/>
            <a:chExt cx="5493991" cy="934363"/>
          </a:xfrm>
        </p:grpSpPr>
        <p:sp>
          <p:nvSpPr>
            <p:cNvPr id="4" name="Flèche courbée vers la droite 3"/>
            <p:cNvSpPr/>
            <p:nvPr/>
          </p:nvSpPr>
          <p:spPr>
            <a:xfrm>
              <a:off x="1043608" y="5877272"/>
              <a:ext cx="648072" cy="792088"/>
            </a:xfrm>
            <a:prstGeom prst="curv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1835696" y="6165304"/>
              <a:ext cx="4701903"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dirty="0" smtClean="0"/>
                <a:t>Ce document remis au ministère indique</a:t>
              </a:r>
            </a:p>
            <a:p>
              <a:r>
                <a:rPr lang="fr-FR" dirty="0" smtClean="0"/>
                <a:t> une complémentarité entre rééducation et APA</a:t>
              </a:r>
              <a:endParaRPr lang="fr-FR" dirty="0"/>
            </a:p>
          </p:txBody>
        </p:sp>
      </p:grpSp>
    </p:spTree>
    <p:extLst>
      <p:ext uri="{BB962C8B-B14F-4D97-AF65-F5344CB8AC3E}">
        <p14:creationId xmlns:p14="http://schemas.microsoft.com/office/powerpoint/2010/main" val="25300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21C816-7F31-4017-A6A2-9C524459BD0A}"/>
              </a:ext>
            </a:extLst>
          </p:cNvPr>
          <p:cNvSpPr/>
          <p:nvPr/>
        </p:nvSpPr>
        <p:spPr>
          <a:xfrm>
            <a:off x="539552" y="1052736"/>
            <a:ext cx="8064896" cy="5860065"/>
          </a:xfrm>
          <a:prstGeom prst="rect">
            <a:avLst/>
          </a:prstGeom>
        </p:spPr>
        <p:txBody>
          <a:bodyPr wrap="square">
            <a:spAutoFit/>
          </a:bodyPr>
          <a:lstStyle/>
          <a:p>
            <a:pPr>
              <a:lnSpc>
                <a:spcPct val="120000"/>
              </a:lnSpc>
              <a:spcAft>
                <a:spcPts val="600"/>
              </a:spcAft>
            </a:pPr>
            <a:r>
              <a:rPr lang="fr-FR" altLang="fr-FR" sz="2400" b="1" dirty="0">
                <a:solidFill>
                  <a:srgbClr val="000000"/>
                </a:solidFill>
                <a:latin typeface="Arial" panose="020B0604020202020204" pitchFamily="34" charset="0"/>
                <a:cs typeface="Arial" panose="020B0604020202020204" pitchFamily="34" charset="0"/>
              </a:rPr>
              <a:t>Le 8 décembre 2016:</a:t>
            </a:r>
          </a:p>
          <a:p>
            <a:pPr marL="889000" indent="-434975">
              <a:lnSpc>
                <a:spcPct val="120000"/>
              </a:lnSpc>
              <a:spcAft>
                <a:spcPts val="600"/>
              </a:spcAft>
              <a:buFont typeface="Lucida Grande"/>
              <a:buChar char="➡"/>
            </a:pPr>
            <a:r>
              <a:rPr lang="fr-FR" altLang="fr-FR" sz="2400" dirty="0" smtClean="0">
                <a:solidFill>
                  <a:srgbClr val="000000"/>
                </a:solidFill>
                <a:latin typeface="Arial" panose="020B0604020202020204" pitchFamily="34" charset="0"/>
                <a:cs typeface="Arial" panose="020B0604020202020204" pitchFamily="34" charset="0"/>
              </a:rPr>
              <a:t>présentation d’une version quasi définitive du décret, sans concertation préalable (présents pour les STAPS: AFAPA, C3D, SFP-APA, ANESTAPS, DGESIP)</a:t>
            </a:r>
          </a:p>
          <a:p>
            <a:pPr marL="889000" indent="-434975">
              <a:lnSpc>
                <a:spcPct val="120000"/>
              </a:lnSpc>
              <a:spcAft>
                <a:spcPts val="600"/>
              </a:spcAft>
              <a:buFont typeface="Lucida Grande"/>
              <a:buChar char="➡"/>
            </a:pPr>
            <a:r>
              <a:rPr lang="fr-FR" altLang="fr-FR" sz="2400" dirty="0" smtClean="0">
                <a:solidFill>
                  <a:srgbClr val="000000"/>
                </a:solidFill>
                <a:latin typeface="Arial" panose="020B0604020202020204" pitchFamily="34" charset="0"/>
                <a:cs typeface="Arial" panose="020B0604020202020204" pitchFamily="34" charset="0"/>
              </a:rPr>
              <a:t>De nombreuses ruptures par rapport aux conclusions du groupe Bigard</a:t>
            </a:r>
          </a:p>
          <a:p>
            <a:pPr marL="889000" indent="-434975">
              <a:lnSpc>
                <a:spcPct val="120000"/>
              </a:lnSpc>
              <a:spcAft>
                <a:spcPts val="600"/>
              </a:spcAft>
              <a:buFont typeface="Lucida Grande"/>
              <a:buChar char="➡"/>
            </a:pPr>
            <a:r>
              <a:rPr lang="fr-FR" altLang="fr-FR" sz="2400" dirty="0" smtClean="0">
                <a:solidFill>
                  <a:srgbClr val="000000"/>
                </a:solidFill>
                <a:latin typeface="Arial" panose="020B0604020202020204" pitchFamily="34" charset="0"/>
                <a:cs typeface="Arial" panose="020B0604020202020204" pitchFamily="34" charset="0"/>
              </a:rPr>
              <a:t>Fruit d’une attitude très agressive de l’ONMK envers le ministère</a:t>
            </a:r>
          </a:p>
          <a:p>
            <a:pPr marL="889000" indent="-434975">
              <a:lnSpc>
                <a:spcPct val="120000"/>
              </a:lnSpc>
              <a:spcAft>
                <a:spcPts val="600"/>
              </a:spcAft>
              <a:buFont typeface="Lucida Grande"/>
              <a:buChar char="➡"/>
            </a:pPr>
            <a:r>
              <a:rPr lang="fr-FR" altLang="fr-FR" sz="2400" dirty="0" smtClean="0">
                <a:solidFill>
                  <a:srgbClr val="000000"/>
                </a:solidFill>
                <a:latin typeface="Arial" panose="020B0604020202020204" pitchFamily="34" charset="0"/>
                <a:cs typeface="Arial" panose="020B0604020202020204" pitchFamily="34" charset="0"/>
              </a:rPr>
              <a:t>Très nombreux contacts pris avec Mr Bigard et le Directeur Général de la Santé (Mr Benoît Vallet)</a:t>
            </a:r>
          </a:p>
          <a:p>
            <a:pPr marL="889000" indent="-434975">
              <a:lnSpc>
                <a:spcPct val="120000"/>
              </a:lnSpc>
              <a:spcAft>
                <a:spcPts val="600"/>
              </a:spcAft>
              <a:buFont typeface="Lucida Grande"/>
              <a:buChar char="➡"/>
            </a:pPr>
            <a:r>
              <a:rPr lang="fr-FR" altLang="fr-FR" sz="2400" dirty="0" smtClean="0">
                <a:solidFill>
                  <a:srgbClr val="000000"/>
                </a:solidFill>
                <a:latin typeface="Arial" panose="020B0604020202020204" pitchFamily="34" charset="0"/>
                <a:cs typeface="Arial" panose="020B0604020202020204" pitchFamily="34" charset="0"/>
              </a:rPr>
              <a:t>Peu d’avancées, puis…</a:t>
            </a:r>
            <a:endParaRPr lang="fr-FR" altLang="fr-FR" sz="2400" dirty="0">
              <a:solidFill>
                <a:srgbClr val="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521C816-7F31-4017-A6A2-9C524459BD0A}"/>
              </a:ext>
            </a:extLst>
          </p:cNvPr>
          <p:cNvSpPr/>
          <p:nvPr/>
        </p:nvSpPr>
        <p:spPr>
          <a:xfrm>
            <a:off x="539552" y="404664"/>
            <a:ext cx="8064896" cy="523220"/>
          </a:xfrm>
          <a:prstGeom prst="rect">
            <a:avLst/>
          </a:prstGeom>
        </p:spPr>
        <p:txBody>
          <a:bodyPr wrap="square">
            <a:spAutoFit/>
          </a:bodyPr>
          <a:lstStyle/>
          <a:p>
            <a:pPr>
              <a:lnSpc>
                <a:spcPct val="120000"/>
              </a:lnSpc>
            </a:pPr>
            <a:r>
              <a:rPr lang="fr-FR" altLang="fr-FR" sz="2400" b="1" dirty="0">
                <a:solidFill>
                  <a:srgbClr val="0000FF"/>
                </a:solidFill>
                <a:latin typeface="Arial" panose="020B0604020202020204" pitchFamily="34" charset="0"/>
                <a:cs typeface="Arial" panose="020B0604020202020204" pitchFamily="34" charset="0"/>
              </a:rPr>
              <a:t>ETAPE 2</a:t>
            </a:r>
            <a:endParaRPr lang="fr-FR" altLang="fr-FR"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4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21C816-7F31-4017-A6A2-9C524459BD0A}"/>
              </a:ext>
            </a:extLst>
          </p:cNvPr>
          <p:cNvSpPr/>
          <p:nvPr/>
        </p:nvSpPr>
        <p:spPr>
          <a:xfrm>
            <a:off x="539552" y="692696"/>
            <a:ext cx="8064896" cy="1409617"/>
          </a:xfrm>
          <a:prstGeom prst="rect">
            <a:avLst/>
          </a:prstGeom>
        </p:spPr>
        <p:txBody>
          <a:bodyPr wrap="square">
            <a:spAutoFit/>
          </a:bodyPr>
          <a:lstStyle/>
          <a:p>
            <a:pPr>
              <a:lnSpc>
                <a:spcPct val="120000"/>
              </a:lnSpc>
            </a:pPr>
            <a:r>
              <a:rPr lang="fr-FR" altLang="fr-FR" sz="2400" b="1" dirty="0">
                <a:solidFill>
                  <a:srgbClr val="000000"/>
                </a:solidFill>
                <a:latin typeface="Arial" panose="020B0604020202020204" pitchFamily="34" charset="0"/>
                <a:cs typeface="Arial" panose="020B0604020202020204" pitchFamily="34" charset="0"/>
              </a:rPr>
              <a:t>Le 30 décembre 2016:</a:t>
            </a:r>
          </a:p>
          <a:p>
            <a:pPr marL="889000" indent="-434975">
              <a:lnSpc>
                <a:spcPct val="120000"/>
              </a:lnSpc>
              <a:buFont typeface="Arial"/>
              <a:buChar char="•"/>
            </a:pPr>
            <a:r>
              <a:rPr lang="fr-FR" altLang="fr-FR" sz="2400" b="1" dirty="0">
                <a:solidFill>
                  <a:srgbClr val="000000"/>
                </a:solidFill>
                <a:latin typeface="Arial" panose="020B0604020202020204" pitchFamily="34" charset="0"/>
                <a:cs typeface="Arial" panose="020B0604020202020204" pitchFamily="34" charset="0"/>
              </a:rPr>
              <a:t>	</a:t>
            </a:r>
            <a:r>
              <a:rPr lang="fr-FR" altLang="fr-FR" sz="2400" dirty="0">
                <a:solidFill>
                  <a:srgbClr val="000000"/>
                </a:solidFill>
                <a:latin typeface="Arial" panose="020B0604020202020204" pitchFamily="34" charset="0"/>
                <a:cs typeface="Arial" panose="020B0604020202020204" pitchFamily="34" charset="0"/>
              </a:rPr>
              <a:t>publication du décret, quasiment inchangé par rapport à sa version du 8/12</a:t>
            </a:r>
            <a:r>
              <a:rPr lang="fr-FR" altLang="fr-FR" sz="2400">
                <a:solidFill>
                  <a:srgbClr val="000000"/>
                </a:solidFill>
                <a:latin typeface="Arial" panose="020B0604020202020204" pitchFamily="34" charset="0"/>
                <a:cs typeface="Arial" panose="020B0604020202020204" pitchFamily="34" charset="0"/>
              </a:rPr>
              <a:t>/</a:t>
            </a:r>
            <a:r>
              <a:rPr lang="fr-FR" altLang="fr-FR" sz="2400" smtClean="0">
                <a:solidFill>
                  <a:srgbClr val="000000"/>
                </a:solidFill>
                <a:latin typeface="Arial" panose="020B0604020202020204" pitchFamily="34" charset="0"/>
                <a:cs typeface="Arial" panose="020B0604020202020204" pitchFamily="34" charset="0"/>
              </a:rPr>
              <a:t>2016</a:t>
            </a:r>
            <a:endParaRPr lang="fr-FR" altLang="fr-FR" sz="2400" dirty="0">
              <a:solidFill>
                <a:srgbClr val="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521C816-7F31-4017-A6A2-9C524459BD0A}"/>
              </a:ext>
            </a:extLst>
          </p:cNvPr>
          <p:cNvSpPr/>
          <p:nvPr/>
        </p:nvSpPr>
        <p:spPr>
          <a:xfrm>
            <a:off x="539552" y="44624"/>
            <a:ext cx="8064896" cy="523220"/>
          </a:xfrm>
          <a:prstGeom prst="rect">
            <a:avLst/>
          </a:prstGeom>
        </p:spPr>
        <p:txBody>
          <a:bodyPr wrap="square">
            <a:spAutoFit/>
          </a:bodyPr>
          <a:lstStyle/>
          <a:p>
            <a:pPr>
              <a:lnSpc>
                <a:spcPct val="120000"/>
              </a:lnSpc>
            </a:pPr>
            <a:r>
              <a:rPr lang="fr-FR" altLang="fr-FR" sz="2400" b="1" dirty="0">
                <a:solidFill>
                  <a:srgbClr val="0000FF"/>
                </a:solidFill>
                <a:latin typeface="Arial" panose="020B0604020202020204" pitchFamily="34" charset="0"/>
                <a:cs typeface="Arial" panose="020B0604020202020204" pitchFamily="34" charset="0"/>
              </a:rPr>
              <a:t>ETAPE 3</a:t>
            </a:r>
            <a:endParaRPr lang="fr-FR" altLang="fr-FR" sz="2400" dirty="0">
              <a:solidFill>
                <a:srgbClr val="0000F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0521C816-7F31-4017-A6A2-9C524459BD0A}"/>
              </a:ext>
            </a:extLst>
          </p:cNvPr>
          <p:cNvSpPr/>
          <p:nvPr/>
        </p:nvSpPr>
        <p:spPr>
          <a:xfrm>
            <a:off x="539552" y="2132856"/>
            <a:ext cx="8064896" cy="523220"/>
          </a:xfrm>
          <a:prstGeom prst="rect">
            <a:avLst/>
          </a:prstGeom>
        </p:spPr>
        <p:txBody>
          <a:bodyPr wrap="square">
            <a:spAutoFit/>
          </a:bodyPr>
          <a:lstStyle/>
          <a:p>
            <a:pPr>
              <a:lnSpc>
                <a:spcPct val="120000"/>
              </a:lnSpc>
            </a:pPr>
            <a:r>
              <a:rPr lang="fr-FR" altLang="fr-FR" sz="2400" b="1" dirty="0">
                <a:solidFill>
                  <a:srgbClr val="0000FF"/>
                </a:solidFill>
                <a:latin typeface="Arial" panose="020B0604020202020204" pitchFamily="34" charset="0"/>
                <a:cs typeface="Arial" panose="020B0604020202020204" pitchFamily="34" charset="0"/>
              </a:rPr>
              <a:t>ETAPE 3 bis</a:t>
            </a:r>
            <a:endParaRPr lang="fr-FR" altLang="fr-FR" sz="2400" dirty="0">
              <a:solidFill>
                <a:srgbClr val="0000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0521C816-7F31-4017-A6A2-9C524459BD0A}"/>
              </a:ext>
            </a:extLst>
          </p:cNvPr>
          <p:cNvSpPr/>
          <p:nvPr/>
        </p:nvSpPr>
        <p:spPr>
          <a:xfrm>
            <a:off x="539552" y="2678606"/>
            <a:ext cx="8064896" cy="4068806"/>
          </a:xfrm>
          <a:prstGeom prst="rect">
            <a:avLst/>
          </a:prstGeom>
        </p:spPr>
        <p:txBody>
          <a:bodyPr wrap="square">
            <a:spAutoFit/>
          </a:bodyPr>
          <a:lstStyle/>
          <a:p>
            <a:pPr marL="342900" indent="-342900">
              <a:lnSpc>
                <a:spcPct val="120000"/>
              </a:lnSpc>
              <a:buFont typeface="Arial"/>
              <a:buChar char="•"/>
            </a:pPr>
            <a:r>
              <a:rPr lang="fr-FR" altLang="fr-FR" sz="2400" dirty="0">
                <a:solidFill>
                  <a:srgbClr val="000000"/>
                </a:solidFill>
                <a:latin typeface="Arial" panose="020B0604020202020204" pitchFamily="34" charset="0"/>
                <a:cs typeface="Arial" panose="020B0604020202020204" pitchFamily="34" charset="0"/>
              </a:rPr>
              <a:t>Organisation d’une instruction ministérielle devant durer 3 mois pour répondre aux nombreuses protestations, flous, contradictions et imprécisions</a:t>
            </a:r>
          </a:p>
          <a:p>
            <a:pPr marL="342900" indent="-342900">
              <a:lnSpc>
                <a:spcPct val="120000"/>
              </a:lnSpc>
              <a:buFont typeface="Arial"/>
              <a:buChar char="•"/>
            </a:pPr>
            <a:r>
              <a:rPr lang="fr-FR" altLang="fr-FR" sz="2400" dirty="0">
                <a:solidFill>
                  <a:srgbClr val="000000"/>
                </a:solidFill>
                <a:latin typeface="Arial" panose="020B0604020202020204" pitchFamily="34" charset="0"/>
                <a:cs typeface="Arial" panose="020B0604020202020204" pitchFamily="34" charset="0"/>
              </a:rPr>
              <a:t>La méthode restant la même, </a:t>
            </a:r>
            <a:r>
              <a:rPr lang="fr-FR" altLang="fr-FR" sz="2400" dirty="0">
                <a:solidFill>
                  <a:srgbClr val="0000FF"/>
                </a:solidFill>
                <a:latin typeface="Arial" panose="020B0604020202020204" pitchFamily="34" charset="0"/>
                <a:cs typeface="Arial" panose="020B0604020202020204" pitchFamily="34" charset="0"/>
              </a:rPr>
              <a:t>l’AFAPA décide de se retirer des discussions et s’engage dans une procédure d’attaque du décret au conseil d’état</a:t>
            </a:r>
          </a:p>
          <a:p>
            <a:pPr marL="342900" indent="-342900">
              <a:lnSpc>
                <a:spcPct val="120000"/>
              </a:lnSpc>
              <a:buFont typeface="Arial"/>
              <a:buChar char="•"/>
            </a:pPr>
            <a:r>
              <a:rPr lang="fr-FR" altLang="fr-FR" sz="2400" dirty="0">
                <a:solidFill>
                  <a:srgbClr val="000000"/>
                </a:solidFill>
                <a:latin typeface="Arial" panose="020B0604020202020204" pitchFamily="34" charset="0"/>
                <a:cs typeface="Arial" panose="020B0604020202020204" pitchFamily="34" charset="0"/>
              </a:rPr>
              <a:t>Position intermédiaire impossible, car toute attaque d’un décret doit se faire dans les 2 mois suivant sa publication</a:t>
            </a:r>
          </a:p>
        </p:txBody>
      </p:sp>
    </p:spTree>
    <p:extLst>
      <p:ext uri="{BB962C8B-B14F-4D97-AF65-F5344CB8AC3E}">
        <p14:creationId xmlns:p14="http://schemas.microsoft.com/office/powerpoint/2010/main" val="22332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21C816-7F31-4017-A6A2-9C524459BD0A}"/>
              </a:ext>
            </a:extLst>
          </p:cNvPr>
          <p:cNvSpPr/>
          <p:nvPr/>
        </p:nvSpPr>
        <p:spPr>
          <a:xfrm>
            <a:off x="539552" y="548680"/>
            <a:ext cx="8064896" cy="5768758"/>
          </a:xfrm>
          <a:prstGeom prst="rect">
            <a:avLst/>
          </a:prstGeom>
        </p:spPr>
        <p:txBody>
          <a:bodyPr wrap="square">
            <a:spAutoFit/>
          </a:bodyPr>
          <a:lstStyle/>
          <a:p>
            <a:pPr marL="342900" lvl="2" indent="-342900">
              <a:lnSpc>
                <a:spcPct val="120000"/>
              </a:lnSpc>
              <a:buFont typeface="Arial"/>
              <a:buChar char="•"/>
            </a:pPr>
            <a:r>
              <a:rPr lang="fr-FR" altLang="fr-FR" sz="2200" b="1" dirty="0">
                <a:latin typeface="Arial" panose="020B0604020202020204" pitchFamily="34" charset="0"/>
                <a:cs typeface="Arial" panose="020B0604020202020204" pitchFamily="34" charset="0"/>
              </a:rPr>
              <a:t>Le 6 février 2017 </a:t>
            </a:r>
            <a:r>
              <a:rPr lang="fr-FR" altLang="fr-FR" sz="2200" dirty="0">
                <a:latin typeface="Arial" panose="020B0604020202020204" pitchFamily="34" charset="0"/>
                <a:cs typeface="Arial" panose="020B0604020202020204" pitchFamily="34" charset="0"/>
              </a:rPr>
              <a:t>:</a:t>
            </a:r>
          </a:p>
          <a:p>
            <a:pPr marL="457200" lvl="3">
              <a:lnSpc>
                <a:spcPct val="120000"/>
              </a:lnSpc>
            </a:pPr>
            <a:r>
              <a:rPr lang="fr-FR" altLang="fr-FR" sz="2200" dirty="0">
                <a:latin typeface="Arial" panose="020B0604020202020204" pitchFamily="34" charset="0"/>
                <a:cs typeface="Arial" panose="020B0604020202020204" pitchFamily="34" charset="0"/>
              </a:rPr>
              <a:t>- Lancement d’une souscription par l’AFAPA pour financer l’attaque du décret au conseil d’état </a:t>
            </a:r>
          </a:p>
          <a:p>
            <a:pPr marL="457200" lvl="3">
              <a:lnSpc>
                <a:spcPct val="120000"/>
              </a:lnSpc>
            </a:pPr>
            <a:r>
              <a:rPr lang="fr-FR" altLang="fr-FR" sz="2200" dirty="0">
                <a:latin typeface="Arial" panose="020B0604020202020204" pitchFamily="34" charset="0"/>
                <a:cs typeface="Arial" panose="020B0604020202020204" pitchFamily="34" charset="0"/>
              </a:rPr>
              <a:t>10.000€ récoltés en 5 jours (urgence </a:t>
            </a:r>
            <a:r>
              <a:rPr lang="fr-FR" altLang="fr-FR" sz="2200" dirty="0" smtClean="0">
                <a:latin typeface="Arial" panose="020B0604020202020204" pitchFamily="34" charset="0"/>
                <a:cs typeface="Arial" panose="020B0604020202020204" pitchFamily="34" charset="0"/>
              </a:rPr>
              <a:t>absolue pour des raisons de calendrier) </a:t>
            </a:r>
            <a:r>
              <a:rPr lang="fr-FR" altLang="fr-FR" sz="2200" dirty="0">
                <a:latin typeface="Arial" panose="020B0604020202020204" pitchFamily="34" charset="0"/>
                <a:cs typeface="Arial" panose="020B0604020202020204" pitchFamily="34" charset="0"/>
              </a:rPr>
              <a:t>:</a:t>
            </a:r>
          </a:p>
          <a:p>
            <a:pPr marL="1239838" lvl="4" indent="-342900">
              <a:lnSpc>
                <a:spcPct val="120000"/>
              </a:lnSpc>
              <a:buFont typeface="Lucida Grande"/>
              <a:buChar char="⇒"/>
            </a:pPr>
            <a:r>
              <a:rPr lang="fr-FR" altLang="fr-FR" sz="2200" dirty="0">
                <a:latin typeface="Arial" panose="020B0604020202020204" pitchFamily="34" charset="0"/>
                <a:cs typeface="Arial" panose="020B0604020202020204" pitchFamily="34" charset="0"/>
              </a:rPr>
              <a:t>Confirmation de l’existence d’une communauté </a:t>
            </a:r>
            <a:r>
              <a:rPr lang="fr-FR" altLang="fr-FR" sz="2200" u="sng" dirty="0">
                <a:solidFill>
                  <a:srgbClr val="000000"/>
                </a:solidFill>
                <a:latin typeface="Arial" panose="020B0604020202020204" pitchFamily="34" charset="0"/>
                <a:cs typeface="Arial" panose="020B0604020202020204" pitchFamily="34" charset="0"/>
              </a:rPr>
              <a:t>motivée</a:t>
            </a:r>
            <a:r>
              <a:rPr lang="fr-FR" altLang="fr-FR" sz="2200" dirty="0">
                <a:solidFill>
                  <a:srgbClr val="000000"/>
                </a:solidFill>
                <a:latin typeface="Arial" panose="020B0604020202020204" pitchFamily="34" charset="0"/>
                <a:cs typeface="Arial" panose="020B0604020202020204" pitchFamily="34" charset="0"/>
              </a:rPr>
              <a:t> pour refuser le décret</a:t>
            </a:r>
          </a:p>
          <a:p>
            <a:pPr marL="1239838" lvl="4" indent="-342900">
              <a:lnSpc>
                <a:spcPct val="120000"/>
              </a:lnSpc>
              <a:buFont typeface="Lucida Grande"/>
              <a:buChar char="⇒"/>
            </a:pPr>
            <a:r>
              <a:rPr lang="fr-FR" altLang="fr-FR" sz="2200" dirty="0">
                <a:solidFill>
                  <a:srgbClr val="000000"/>
                </a:solidFill>
                <a:latin typeface="Arial" panose="020B0604020202020204" pitchFamily="34" charset="0"/>
                <a:cs typeface="Arial" panose="020B0604020202020204" pitchFamily="34" charset="0"/>
              </a:rPr>
              <a:t>Engagement moral de </a:t>
            </a:r>
            <a:r>
              <a:rPr lang="fr-FR" altLang="fr-FR" sz="2200" dirty="0">
                <a:latin typeface="Arial" panose="020B0604020202020204" pitchFamily="34" charset="0"/>
                <a:cs typeface="Arial" panose="020B0604020202020204" pitchFamily="34" charset="0"/>
              </a:rPr>
              <a:t>l’AFAPA de mener à bien cette action</a:t>
            </a:r>
          </a:p>
          <a:p>
            <a:pPr marL="342900" indent="-342900">
              <a:lnSpc>
                <a:spcPct val="120000"/>
              </a:lnSpc>
              <a:buFont typeface="Arial"/>
              <a:buChar char="•"/>
            </a:pPr>
            <a:r>
              <a:rPr lang="fr-FR" altLang="fr-FR" sz="2200" b="1" dirty="0" smtClean="0">
                <a:latin typeface="Arial" panose="020B0604020202020204" pitchFamily="34" charset="0"/>
                <a:cs typeface="Arial" panose="020B0604020202020204" pitchFamily="34" charset="0"/>
              </a:rPr>
              <a:t>Parallèlement, le </a:t>
            </a:r>
            <a:r>
              <a:rPr lang="fr-FR" altLang="fr-FR" sz="2200" b="1" dirty="0">
                <a:latin typeface="Arial" panose="020B0604020202020204" pitchFamily="34" charset="0"/>
                <a:cs typeface="Arial" panose="020B0604020202020204" pitchFamily="34" charset="0"/>
              </a:rPr>
              <a:t>4 avril 2017:</a:t>
            </a:r>
          </a:p>
          <a:p>
            <a:pPr lvl="1">
              <a:lnSpc>
                <a:spcPct val="120000"/>
              </a:lnSpc>
            </a:pPr>
            <a:r>
              <a:rPr lang="fr-FR" altLang="fr-FR" sz="2200" dirty="0">
                <a:latin typeface="Arial" panose="020B0604020202020204" pitchFamily="34" charset="0"/>
                <a:cs typeface="Arial" panose="020B0604020202020204" pitchFamily="34" charset="0"/>
              </a:rPr>
              <a:t>- attaque du décret en suspension par un  collectif de professionnels en </a:t>
            </a:r>
            <a:r>
              <a:rPr lang="fr-FR" altLang="fr-FR" sz="2200" dirty="0" smtClean="0">
                <a:latin typeface="Arial" panose="020B0604020202020204" pitchFamily="34" charset="0"/>
                <a:cs typeface="Arial" panose="020B0604020202020204" pitchFamily="34" charset="0"/>
              </a:rPr>
              <a:t>APA (CSM-EAPA)</a:t>
            </a:r>
            <a:endParaRPr lang="fr-FR" altLang="fr-FR" sz="2200" dirty="0">
              <a:latin typeface="Arial" panose="020B0604020202020204" pitchFamily="34" charset="0"/>
              <a:cs typeface="Arial" panose="020B0604020202020204" pitchFamily="34" charset="0"/>
            </a:endParaRPr>
          </a:p>
          <a:p>
            <a:pPr marL="457200" lvl="3" indent="1588">
              <a:lnSpc>
                <a:spcPct val="120000"/>
              </a:lnSpc>
              <a:buFontTx/>
              <a:buChar char="-"/>
            </a:pPr>
            <a:r>
              <a:rPr lang="fr-FR" altLang="fr-FR" sz="2200" dirty="0">
                <a:latin typeface="Arial" panose="020B0604020202020204" pitchFamily="34" charset="0"/>
                <a:cs typeface="Arial" panose="020B0604020202020204" pitchFamily="34" charset="0"/>
              </a:rPr>
              <a:t> requête considérée comme recevable par le conseil d’état (fond justifié) mais déboutée (urgence non prouvée)</a:t>
            </a:r>
          </a:p>
        </p:txBody>
      </p:sp>
      <p:sp>
        <p:nvSpPr>
          <p:cNvPr id="3" name="Rectangle 2">
            <a:extLst>
              <a:ext uri="{FF2B5EF4-FFF2-40B4-BE49-F238E27FC236}">
                <a16:creationId xmlns:a16="http://schemas.microsoft.com/office/drawing/2014/main" xmlns="" id="{0521C816-7F31-4017-A6A2-9C524459BD0A}"/>
              </a:ext>
            </a:extLst>
          </p:cNvPr>
          <p:cNvSpPr/>
          <p:nvPr/>
        </p:nvSpPr>
        <p:spPr>
          <a:xfrm>
            <a:off x="539552" y="44624"/>
            <a:ext cx="8064896" cy="523220"/>
          </a:xfrm>
          <a:prstGeom prst="rect">
            <a:avLst/>
          </a:prstGeom>
        </p:spPr>
        <p:txBody>
          <a:bodyPr wrap="square">
            <a:spAutoFit/>
          </a:bodyPr>
          <a:lstStyle/>
          <a:p>
            <a:pPr>
              <a:lnSpc>
                <a:spcPct val="120000"/>
              </a:lnSpc>
            </a:pPr>
            <a:r>
              <a:rPr lang="fr-FR" altLang="fr-FR" sz="2400" b="1" dirty="0">
                <a:solidFill>
                  <a:srgbClr val="0000FF"/>
                </a:solidFill>
                <a:latin typeface="Arial" panose="020B0604020202020204" pitchFamily="34" charset="0"/>
                <a:cs typeface="Arial" panose="020B0604020202020204" pitchFamily="34" charset="0"/>
              </a:rPr>
              <a:t>ETAPE 4</a:t>
            </a:r>
            <a:endParaRPr lang="fr-FR" altLang="fr-FR"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75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5363</TotalTime>
  <Words>2747</Words>
  <Application>Microsoft Office PowerPoint</Application>
  <PresentationFormat>Affichage à l'écran (4:3)</PresentationFormat>
  <Paragraphs>276</Paragraphs>
  <Slides>44</Slides>
  <Notes>12</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Présentation PowerPoint</vt:lpstr>
      <vt:lpstr>Objectif</vt:lpstr>
      <vt:lpstr>Préambule: un petit glossaire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limitations sévères sont définies dans le décret (annexe 11-7-2) dont certaines sont irréductibles dans certaines ALD (paraplégie, démence Alzheimer…)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ANNEXES (en cas de besoin)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GRENOBLE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Dragner , Marine</dc:creator>
  <cp:lastModifiedBy>JACQUEMOND NICOLAS</cp:lastModifiedBy>
  <cp:revision>262</cp:revision>
  <dcterms:created xsi:type="dcterms:W3CDTF">2016-06-01T07:45:09Z</dcterms:created>
  <dcterms:modified xsi:type="dcterms:W3CDTF">2017-09-25T06:51:12Z</dcterms:modified>
</cp:coreProperties>
</file>